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2" r:id="rId26"/>
    <p:sldId id="281" r:id="rId27"/>
    <p:sldId id="280" r:id="rId28"/>
    <p:sldId id="283" r:id="rId29"/>
    <p:sldId id="284" r:id="rId30"/>
    <p:sldId id="285" r:id="rId31"/>
    <p:sldId id="286" r:id="rId32"/>
    <p:sldId id="289" r:id="rId33"/>
    <p:sldId id="287" r:id="rId34"/>
    <p:sldId id="288" r:id="rId35"/>
    <p:sldId id="290" r:id="rId3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302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146C97-4D08-4952-8E09-1A28A726B635}" type="datetimeFigureOut">
              <a:rPr lang="ru-RU" smtClean="0"/>
              <a:t>29.10.2024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210E13-0463-40C3-804E-9859E76F22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61014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146C97-4D08-4952-8E09-1A28A726B635}" type="datetimeFigureOut">
              <a:rPr lang="ru-RU" smtClean="0"/>
              <a:t>29.10.2024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210E13-0463-40C3-804E-9859E76F22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28996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146C97-4D08-4952-8E09-1A28A726B635}" type="datetimeFigureOut">
              <a:rPr lang="ru-RU" smtClean="0"/>
              <a:t>29.10.2024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210E13-0463-40C3-804E-9859E76F22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7438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146C97-4D08-4952-8E09-1A28A726B635}" type="datetimeFigureOut">
              <a:rPr lang="ru-RU" smtClean="0"/>
              <a:t>29.10.2024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210E13-0463-40C3-804E-9859E76F22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95514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146C97-4D08-4952-8E09-1A28A726B635}" type="datetimeFigureOut">
              <a:rPr lang="ru-RU" smtClean="0"/>
              <a:t>29.10.2024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210E13-0463-40C3-804E-9859E76F22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9841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146C97-4D08-4952-8E09-1A28A726B635}" type="datetimeFigureOut">
              <a:rPr lang="ru-RU" smtClean="0"/>
              <a:t>29.10.2024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210E13-0463-40C3-804E-9859E76F22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04122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146C97-4D08-4952-8E09-1A28A726B635}" type="datetimeFigureOut">
              <a:rPr lang="ru-RU" smtClean="0"/>
              <a:t>29.10.2024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210E13-0463-40C3-804E-9859E76F22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59144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146C97-4D08-4952-8E09-1A28A726B635}" type="datetimeFigureOut">
              <a:rPr lang="ru-RU" smtClean="0"/>
              <a:t>29.10.2024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210E13-0463-40C3-804E-9859E76F22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90766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146C97-4D08-4952-8E09-1A28A726B635}" type="datetimeFigureOut">
              <a:rPr lang="ru-RU" smtClean="0"/>
              <a:t>29.10.2024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210E13-0463-40C3-804E-9859E76F22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5546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146C97-4D08-4952-8E09-1A28A726B635}" type="datetimeFigureOut">
              <a:rPr lang="ru-RU" smtClean="0"/>
              <a:t>29.10.2024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210E13-0463-40C3-804E-9859E76F22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10087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146C97-4D08-4952-8E09-1A28A726B635}" type="datetimeFigureOut">
              <a:rPr lang="ru-RU" smtClean="0"/>
              <a:t>29.10.2024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210E13-0463-40C3-804E-9859E76F22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63034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146C97-4D08-4952-8E09-1A28A726B635}" type="datetimeFigureOut">
              <a:rPr lang="ru-RU" smtClean="0"/>
              <a:t>29.10.2024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210E13-0463-40C3-804E-9859E76F22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92136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КИМ ВПР-7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8710223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496944" cy="1143000"/>
          </a:xfrm>
        </p:spPr>
        <p:txBody>
          <a:bodyPr>
            <a:normAutofit fontScale="90000"/>
          </a:bodyPr>
          <a:lstStyle/>
          <a:p>
            <a:r>
              <a:rPr lang="ru-RU" sz="2400" b="1" dirty="0"/>
              <a:t>Задание 5 </a:t>
            </a:r>
            <a:r>
              <a:rPr lang="ru-RU" sz="2400" dirty="0"/>
              <a:t>проверяет умения работать с поисковыми запросами в </a:t>
            </a:r>
            <a:r>
              <a:rPr lang="ru-RU" sz="2400" dirty="0" smtClean="0"/>
              <a:t>сети Интернет</a:t>
            </a:r>
            <a:r>
              <a:rPr lang="ru-RU" sz="2400" dirty="0"/>
              <a:t>, оценивать количество найденных страниц.</a:t>
            </a: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05516331"/>
              </p:ext>
            </p:extLst>
          </p:nvPr>
        </p:nvGraphicFramePr>
        <p:xfrm>
          <a:off x="467544" y="1484784"/>
          <a:ext cx="8136904" cy="51206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306780"/>
                <a:gridCol w="5830124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1800" b="1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Уровень сложности</a:t>
                      </a:r>
                    </a:p>
                    <a:p>
                      <a:r>
                        <a:rPr lang="ru-RU" sz="1800" b="1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заданий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Базовый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800" b="1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Проверяемые элементы</a:t>
                      </a:r>
                    </a:p>
                    <a:p>
                      <a:r>
                        <a:rPr lang="ru-RU" sz="1800" b="1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содержания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8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Объединение компьютеров в сеть. Сеть Интернет. Веб-страница, веб-сайт. Структура адресов веб-ресурсов. Браузер. Поисковые системы. Поиск информации по ключевым словам и по изображению. Достоверность информации, полученной из Интернета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800" b="1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Проверяемые требования</a:t>
                      </a:r>
                    </a:p>
                    <a:p>
                      <a:r>
                        <a:rPr lang="ru-RU" sz="1800" b="1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(умения)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8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Искать информацию в сети Интернет (в том числе по ключевым словам, по изображению); критически относиться к найденной информации, осознавая опасность для личности и общества распространения вредоносной информации, в том числе экстремистского и террористического характера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b="1" dirty="0" smtClean="0"/>
                        <a:t>Поурочное планирование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7. </a:t>
                      </a:r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Компьютерные сети. Поиск информации в сети Интернет</a:t>
                      </a:r>
                      <a:r>
                        <a:rPr lang="ru-RU" dirty="0" smtClean="0"/>
                        <a:t>. 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b="1" dirty="0" smtClean="0"/>
                        <a:t>ОГЭ/ЕГЭ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8.</a:t>
                      </a:r>
                      <a:r>
                        <a:rPr lang="ru-RU" sz="1800" b="0" i="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8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Запросы для поисковых систем с использованием логических выражений</a:t>
                      </a:r>
                      <a:r>
                        <a:rPr lang="ru-RU" dirty="0" smtClean="0"/>
                        <a:t>/-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2873999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836712"/>
            <a:ext cx="8934045" cy="36724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8413613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496944" cy="1143000"/>
          </a:xfrm>
        </p:spPr>
        <p:txBody>
          <a:bodyPr>
            <a:normAutofit/>
          </a:bodyPr>
          <a:lstStyle/>
          <a:p>
            <a:r>
              <a:rPr lang="ru-RU" sz="2400" b="1" dirty="0"/>
              <a:t>Задание 6 </a:t>
            </a:r>
            <a:r>
              <a:rPr lang="ru-RU" sz="2400" dirty="0"/>
              <a:t>нацелено на проверку умения решать несложные </a:t>
            </a:r>
            <a:r>
              <a:rPr lang="ru-RU" sz="2400" dirty="0" smtClean="0"/>
              <a:t>логические задачи </a:t>
            </a:r>
            <a:r>
              <a:rPr lang="ru-RU" sz="2400" dirty="0"/>
              <a:t>путем составления таблиц.</a:t>
            </a: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57211035"/>
              </p:ext>
            </p:extLst>
          </p:nvPr>
        </p:nvGraphicFramePr>
        <p:xfrm>
          <a:off x="467544" y="1484784"/>
          <a:ext cx="8136904" cy="40284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306780"/>
                <a:gridCol w="5830124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1800" b="1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Уровень сложности</a:t>
                      </a:r>
                    </a:p>
                    <a:p>
                      <a:r>
                        <a:rPr lang="ru-RU" sz="1800" b="1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заданий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Базовый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800" b="1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Проверяемые элементы</a:t>
                      </a:r>
                    </a:p>
                    <a:p>
                      <a:r>
                        <a:rPr lang="ru-RU" sz="1800" b="1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содержания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8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Дискретность данных. Возможность описания непрерывных объектов и процессов с помощью дискретных данных. Информационные процессы –</a:t>
                      </a:r>
                    </a:p>
                    <a:p>
                      <a:pPr algn="just"/>
                      <a:r>
                        <a:rPr lang="ru-RU" sz="18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процессы, связанные с хранением, преобразованием и</a:t>
                      </a:r>
                    </a:p>
                    <a:p>
                      <a:pPr algn="just"/>
                      <a:r>
                        <a:rPr lang="ru-RU" sz="18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передачей данных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800" b="1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Проверяемые требования</a:t>
                      </a:r>
                    </a:p>
                    <a:p>
                      <a:r>
                        <a:rPr lang="ru-RU" sz="1800" b="1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(умения)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8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Пояснять на примерах смысл понятий «информация», «информационный процесс», «обработка информации»,</a:t>
                      </a:r>
                    </a:p>
                    <a:p>
                      <a:pPr algn="just"/>
                      <a:r>
                        <a:rPr lang="ru-RU" sz="18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«хранение информации», «передача информации»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b="1" dirty="0" smtClean="0"/>
                        <a:t>Поурочное планирование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dirty="0" smtClean="0"/>
                        <a:t>10. </a:t>
                      </a:r>
                      <a:r>
                        <a:rPr lang="en-US" sz="180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Информационные</a:t>
                      </a:r>
                      <a:r>
                        <a:rPr lang="en-US" sz="18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процессы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b="1" dirty="0" smtClean="0"/>
                        <a:t>ОГЭ/ЕГЭ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dirty="0" smtClean="0"/>
                        <a:t>-/-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2873999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08720"/>
            <a:ext cx="9144000" cy="39756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8413613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0"/>
            <a:ext cx="8496944" cy="908720"/>
          </a:xfrm>
        </p:spPr>
        <p:txBody>
          <a:bodyPr>
            <a:normAutofit fontScale="90000"/>
          </a:bodyPr>
          <a:lstStyle/>
          <a:p>
            <a:r>
              <a:rPr lang="ru-RU" sz="2400" b="1" dirty="0"/>
              <a:t>Задание 7 </a:t>
            </a:r>
            <a:r>
              <a:rPr lang="ru-RU" sz="2400" dirty="0"/>
              <a:t>проверяет умение декодировать сообщения, используя</a:t>
            </a:r>
            <a:br>
              <a:rPr lang="ru-RU" sz="2400" dirty="0"/>
            </a:br>
            <a:r>
              <a:rPr lang="ru-RU" sz="2400" dirty="0"/>
              <a:t>кодовые слова.</a:t>
            </a: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30625053"/>
              </p:ext>
            </p:extLst>
          </p:nvPr>
        </p:nvGraphicFramePr>
        <p:xfrm>
          <a:off x="323528" y="895072"/>
          <a:ext cx="8424936" cy="59436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388436"/>
                <a:gridCol w="6036500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1800" b="1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Уровень сложности</a:t>
                      </a:r>
                    </a:p>
                    <a:p>
                      <a:r>
                        <a:rPr lang="ru-RU" sz="1800" b="1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заданий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Базовый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800" b="1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Проверяемые элементы</a:t>
                      </a:r>
                    </a:p>
                    <a:p>
                      <a:r>
                        <a:rPr lang="ru-RU" sz="1800" b="1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содержания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8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Кодирование символов одного алфавита с помощью кодовых слов в другом алфавите, кодовая таблица, декодирование. Кодирование текстов. Равномерный</a:t>
                      </a:r>
                    </a:p>
                    <a:p>
                      <a:pPr algn="just"/>
                      <a:r>
                        <a:rPr lang="ru-RU" sz="18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код. Неравномерный код. Кодировка </a:t>
                      </a:r>
                      <a:r>
                        <a:rPr lang="en-US" sz="18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ASCII. </a:t>
                      </a:r>
                      <a:r>
                        <a:rPr lang="ru-RU" sz="1800" b="0" i="0" u="none" strike="noStrike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Восьмибитные</a:t>
                      </a:r>
                      <a:r>
                        <a:rPr lang="ru-RU" sz="18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кодировки. Понятие о кодировках </a:t>
                      </a:r>
                      <a:r>
                        <a:rPr lang="en-US" sz="18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UNICODE. </a:t>
                      </a:r>
                      <a:r>
                        <a:rPr lang="ru-RU" sz="18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Декодирование сообщений с использованием равномерного и неравномерного кода. Информационный объем текста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800" b="1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Проверяемые требования</a:t>
                      </a:r>
                    </a:p>
                    <a:p>
                      <a:r>
                        <a:rPr lang="ru-RU" sz="1800" b="1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(умения)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8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Кодировать и декодировать сообщения по заданным правилам, демонстрировать понимание основных </a:t>
                      </a:r>
                      <a:r>
                        <a:rPr lang="ru-RU" sz="1800" b="0" i="0" u="none" strike="noStrike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прин-ципов</a:t>
                      </a:r>
                      <a:r>
                        <a:rPr lang="ru-RU" sz="18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кодирования информации различной природы</a:t>
                      </a:r>
                    </a:p>
                    <a:p>
                      <a:pPr algn="just"/>
                      <a:r>
                        <a:rPr lang="ru-RU" sz="18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(текстовой, графической, аудио-)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b="1" dirty="0" smtClean="0"/>
                        <a:t>Поурочное планирование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dirty="0" smtClean="0"/>
                        <a:t>15. </a:t>
                      </a:r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Кодирование текстов. Равномерные и неравномерные коды</a:t>
                      </a:r>
                    </a:p>
                    <a:p>
                      <a:pPr algn="just"/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16. Декодирование сообщений. Информационный объём текста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b="1" dirty="0" smtClean="0"/>
                        <a:t>ОГЭ/ЕГЭ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2.</a:t>
                      </a:r>
                      <a:r>
                        <a:rPr lang="ru-RU" sz="1800" b="0" i="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8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Кодирование и декодирование информации</a:t>
                      </a:r>
                      <a:r>
                        <a:rPr lang="ru-RU" dirty="0" smtClean="0"/>
                        <a:t>/</a:t>
                      </a:r>
                    </a:p>
                    <a:p>
                      <a:r>
                        <a:rPr lang="ru-RU" sz="18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4.</a:t>
                      </a:r>
                      <a:r>
                        <a:rPr lang="ru-RU" sz="1800" b="0" i="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8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Кодирование и декодирование информации</a:t>
                      </a:r>
                      <a:endParaRPr lang="ru-RU" sz="1800" b="0" i="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2873999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1" y="1052736"/>
            <a:ext cx="8715177" cy="34563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8413613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496944" cy="1143000"/>
          </a:xfrm>
        </p:spPr>
        <p:txBody>
          <a:bodyPr>
            <a:normAutofit fontScale="90000"/>
          </a:bodyPr>
          <a:lstStyle/>
          <a:p>
            <a:r>
              <a:rPr lang="ru-RU" sz="2400" b="1" dirty="0"/>
              <a:t>Задание 8 </a:t>
            </a:r>
            <a:r>
              <a:rPr lang="ru-RU" sz="2400" dirty="0"/>
              <a:t>проверяет владение основными единицами измерения</a:t>
            </a:r>
            <a:br>
              <a:rPr lang="ru-RU" sz="2400" dirty="0"/>
            </a:br>
            <a:r>
              <a:rPr lang="ru-RU" sz="2400" dirty="0"/>
              <a:t>информации.</a:t>
            </a: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73610934"/>
              </p:ext>
            </p:extLst>
          </p:nvPr>
        </p:nvGraphicFramePr>
        <p:xfrm>
          <a:off x="467544" y="1484784"/>
          <a:ext cx="8136904" cy="34798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306780"/>
                <a:gridCol w="5830124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1800" b="1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Уровень сложности</a:t>
                      </a:r>
                    </a:p>
                    <a:p>
                      <a:r>
                        <a:rPr lang="ru-RU" sz="1800" b="1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заданий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Повышенный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800" b="1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Проверяемые элементы</a:t>
                      </a:r>
                    </a:p>
                    <a:p>
                      <a:r>
                        <a:rPr lang="ru-RU" sz="1800" b="1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содержания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8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Информационный объем данных. Бит – минимальная единица количества информации – двоичный разряд. Байт, килобайт, мегабайт, гигабайт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800" b="1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Проверяемые требования</a:t>
                      </a:r>
                    </a:p>
                    <a:p>
                      <a:r>
                        <a:rPr lang="ru-RU" sz="1800" b="1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(умения)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8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Сравнивать длины сообщений, записанных в различных алфавитах; оперировать единицами измерения информационного объема и скорости передачи данных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b="1" dirty="0" smtClean="0"/>
                        <a:t>Поурочное планирование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dirty="0" smtClean="0"/>
                        <a:t>14. </a:t>
                      </a:r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Единицы измерения информации и скорости передачи данных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b="1" dirty="0" smtClean="0"/>
                        <a:t>ОГЭ/ЕГЭ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dirty="0" smtClean="0"/>
                        <a:t>-/-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2873999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1" y="908720"/>
            <a:ext cx="8745319" cy="14401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8413613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496944" cy="1143000"/>
          </a:xfrm>
        </p:spPr>
        <p:txBody>
          <a:bodyPr>
            <a:normAutofit fontScale="90000"/>
          </a:bodyPr>
          <a:lstStyle/>
          <a:p>
            <a:r>
              <a:rPr lang="ru-RU" sz="2400" b="1" dirty="0"/>
              <a:t>Задание 9 </a:t>
            </a:r>
            <a:r>
              <a:rPr lang="ru-RU" sz="2400" dirty="0"/>
              <a:t>проверяет владение понятиями «мощность алфавита»,</a:t>
            </a:r>
            <a:br>
              <a:rPr lang="ru-RU" sz="2400" dirty="0"/>
            </a:br>
            <a:r>
              <a:rPr lang="ru-RU" sz="2400" dirty="0"/>
              <a:t>«количество символов в сообщении», «глубина кодирования»,</a:t>
            </a:r>
            <a:br>
              <a:rPr lang="ru-RU" sz="2400" dirty="0"/>
            </a:br>
            <a:r>
              <a:rPr lang="ru-RU" sz="2400" dirty="0"/>
              <a:t>«информационный объем сообщения», знание формул и умение </a:t>
            </a:r>
            <a:r>
              <a:rPr lang="ru-RU" sz="2400" dirty="0" smtClean="0"/>
              <a:t>производить вычисления </a:t>
            </a:r>
            <a:r>
              <a:rPr lang="ru-RU" sz="2400" dirty="0"/>
              <a:t>по формулам.</a:t>
            </a: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58269907"/>
              </p:ext>
            </p:extLst>
          </p:nvPr>
        </p:nvGraphicFramePr>
        <p:xfrm>
          <a:off x="467544" y="1484784"/>
          <a:ext cx="8136904" cy="51206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306780"/>
                <a:gridCol w="5830124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1800" b="1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Уровень сложности</a:t>
                      </a:r>
                    </a:p>
                    <a:p>
                      <a:r>
                        <a:rPr lang="ru-RU" sz="1800" b="1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заданий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Повышенный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800" b="1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Проверяемые элементы</a:t>
                      </a:r>
                    </a:p>
                    <a:p>
                      <a:r>
                        <a:rPr lang="ru-RU" sz="1800" b="1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содержания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8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Символ. Алфавит. Мощность алфавита. Разнообразие языков и алфавитов. Естественные и формальные языки. Алфавит текстов на русском языке. Двоичный алфавит. Количество различных слов (кодовых комбинаций) фиксированной длины в двоичном алфавите. Преобразование любого алфавита к двоичному. Количество различных слов фиксированной длины в алфавите определенной мощности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800" b="1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Проверяемые требования</a:t>
                      </a:r>
                    </a:p>
                    <a:p>
                      <a:r>
                        <a:rPr lang="ru-RU" sz="1800" b="1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(умения)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8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Сравнивать длины сообщений, записанных в различных алфавитах; оперировать единицами измерения информационного объема и скорости передачи данных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b="1" dirty="0" smtClean="0"/>
                        <a:t>Поурочное планирование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dirty="0" smtClean="0"/>
                        <a:t>16. </a:t>
                      </a:r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Декодирование сообщений. Информационный объём текста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b="1" dirty="0" smtClean="0"/>
                        <a:t>ОГЭ/ЕГЭ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</a:t>
                      </a:r>
                      <a:r>
                        <a:rPr lang="ru-RU" sz="1800" b="0" i="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8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Количественные параметры информационных объектов</a:t>
                      </a:r>
                      <a:r>
                        <a:rPr lang="ru-RU" dirty="0" smtClean="0"/>
                        <a:t>/</a:t>
                      </a:r>
                      <a:r>
                        <a:rPr lang="ru-RU" sz="18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11.</a:t>
                      </a:r>
                      <a:r>
                        <a:rPr lang="ru-RU" sz="1800" b="0" i="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8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Вычисление количества информации</a:t>
                      </a:r>
                      <a:endParaRPr lang="ru-RU" sz="1800" b="0" i="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2873999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96752"/>
            <a:ext cx="9116689" cy="14690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841361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496944" cy="1143000"/>
          </a:xfrm>
        </p:spPr>
        <p:txBody>
          <a:bodyPr>
            <a:normAutofit fontScale="90000"/>
          </a:bodyPr>
          <a:lstStyle/>
          <a:p>
            <a:r>
              <a:rPr lang="ru-RU" sz="2700" b="1" dirty="0" smtClean="0"/>
              <a:t>Задание 1 </a:t>
            </a:r>
            <a:r>
              <a:rPr lang="ru-RU" sz="2700" dirty="0" smtClean="0"/>
              <a:t>нацелено на проверку знания основных устройств</a:t>
            </a:r>
            <a:br>
              <a:rPr lang="ru-RU" sz="2700" dirty="0" smtClean="0"/>
            </a:br>
            <a:r>
              <a:rPr lang="ru-RU" sz="2700" dirty="0" smtClean="0"/>
              <a:t>компьютера (ввода, вывода, памяти, обработки информации).</a:t>
            </a: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05443006"/>
              </p:ext>
            </p:extLst>
          </p:nvPr>
        </p:nvGraphicFramePr>
        <p:xfrm>
          <a:off x="467544" y="1484784"/>
          <a:ext cx="8136904" cy="43027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306780"/>
                <a:gridCol w="5830124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1800" b="1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Уровень сложности</a:t>
                      </a:r>
                    </a:p>
                    <a:p>
                      <a:r>
                        <a:rPr lang="ru-RU" sz="1800" b="1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заданий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Базовый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800" b="1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Проверяемые элементы</a:t>
                      </a:r>
                    </a:p>
                    <a:p>
                      <a:r>
                        <a:rPr lang="ru-RU" sz="1800" b="1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содержания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8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Основные компоненты компьютера и их назначение. Процессор. Оперативная и долговременная память. Устройства ввода и вывода. Сенсорный ввод, датчики мобильных устройств, </a:t>
                      </a:r>
                      <a:r>
                        <a:rPr lang="ru-RU" sz="1800" b="0" i="0" u="none" strike="noStrike" kern="1200" baseline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средства биометрической </a:t>
                      </a:r>
                      <a:r>
                        <a:rPr lang="ru-RU" sz="18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аутентификации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800" b="1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Проверяемые требования</a:t>
                      </a:r>
                    </a:p>
                    <a:p>
                      <a:r>
                        <a:rPr lang="ru-RU" sz="1800" b="1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(умения)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mtClean="0"/>
                        <a:t>Приводить примеры современных устройств хранения</a:t>
                      </a:r>
                      <a:r>
                        <a:rPr lang="ru-RU" baseline="0" smtClean="0"/>
                        <a:t> </a:t>
                      </a:r>
                      <a:r>
                        <a:rPr lang="ru-RU" smtClean="0"/>
                        <a:t>и передачи информации,</a:t>
                      </a:r>
                      <a:r>
                        <a:rPr lang="ru-RU" baseline="0" smtClean="0"/>
                        <a:t> </a:t>
                      </a:r>
                      <a:r>
                        <a:rPr lang="ru-RU" smtClean="0"/>
                        <a:t>сравнивать их количественные характеристики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b="1" dirty="0" smtClean="0"/>
                        <a:t>Поурочное планирование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dirty="0" smtClean="0"/>
                        <a:t>1. </a:t>
                      </a:r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Компьютер – универсальное вычислительное устройство, работающее по программе. </a:t>
                      </a:r>
                      <a:r>
                        <a:rPr lang="en-US" sz="180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Техника</a:t>
                      </a:r>
                      <a:r>
                        <a:rPr lang="en-US" sz="18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безопасности</a:t>
                      </a:r>
                      <a:r>
                        <a:rPr lang="en-US" sz="18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и </a:t>
                      </a:r>
                      <a:r>
                        <a:rPr lang="en-US" sz="180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правила</a:t>
                      </a:r>
                      <a:r>
                        <a:rPr lang="en-US" sz="18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работы</a:t>
                      </a:r>
                      <a:r>
                        <a:rPr lang="en-US" sz="18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на</a:t>
                      </a:r>
                      <a:r>
                        <a:rPr lang="en-US" sz="18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компьютере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b="1" dirty="0" smtClean="0"/>
                        <a:t>ОГЭ/ЕГЭ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dirty="0" smtClean="0"/>
                        <a:t>-/-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6029568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496944" cy="1143000"/>
          </a:xfrm>
        </p:spPr>
        <p:txBody>
          <a:bodyPr>
            <a:normAutofit/>
          </a:bodyPr>
          <a:lstStyle/>
          <a:p>
            <a:r>
              <a:rPr lang="ru-RU" sz="2400" b="1" dirty="0"/>
              <a:t>Задание 10 </a:t>
            </a:r>
            <a:r>
              <a:rPr lang="ru-RU" sz="2400" dirty="0"/>
              <a:t>проверяет владение понятием «скорость передачи</a:t>
            </a:r>
            <a:br>
              <a:rPr lang="ru-RU" sz="2400" dirty="0"/>
            </a:br>
            <a:r>
              <a:rPr lang="ru-RU" sz="2400" dirty="0"/>
              <a:t>информации», владение основными единицами измерения.</a:t>
            </a: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63046473"/>
              </p:ext>
            </p:extLst>
          </p:nvPr>
        </p:nvGraphicFramePr>
        <p:xfrm>
          <a:off x="467544" y="1484784"/>
          <a:ext cx="8136904" cy="37490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306780"/>
                <a:gridCol w="5830124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1800" b="1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Уровень сложности</a:t>
                      </a:r>
                    </a:p>
                    <a:p>
                      <a:r>
                        <a:rPr lang="ru-RU" sz="1800" b="1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заданий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Повышенный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800" b="1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Проверяемые элементы</a:t>
                      </a:r>
                    </a:p>
                    <a:p>
                      <a:r>
                        <a:rPr lang="ru-RU" sz="1800" b="1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содержания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Скорость передачи данных. Единицы скорости передачи данных. Искажение данных при передаче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800" b="1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Проверяемые требования</a:t>
                      </a:r>
                    </a:p>
                    <a:p>
                      <a:r>
                        <a:rPr lang="ru-RU" sz="1800" b="1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(умения)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8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Сравнивать длины сообщений, записанных в различных алфавитах; оперировать единицами измерения информационного объема и скорости передачи данных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b="1" dirty="0" smtClean="0"/>
                        <a:t>Поурочное планирование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dirty="0" smtClean="0"/>
                        <a:t>14. </a:t>
                      </a:r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Единицы измерения информации и скорости передачи данных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b="1" dirty="0" smtClean="0"/>
                        <a:t>ОГЭ/ЕГЭ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-/</a:t>
                      </a:r>
                      <a:r>
                        <a:rPr lang="ru-RU" sz="18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7.</a:t>
                      </a:r>
                      <a:r>
                        <a:rPr lang="ru-RU" sz="1800" b="0" i="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8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Кодирование и декодирование информации. Передача информации</a:t>
                      </a:r>
                      <a:endParaRPr lang="ru-RU" sz="1800" b="0" i="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2873999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671" y="1052736"/>
            <a:ext cx="8897427" cy="15841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8413613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496944" cy="1143000"/>
          </a:xfrm>
        </p:spPr>
        <p:txBody>
          <a:bodyPr>
            <a:normAutofit fontScale="90000"/>
          </a:bodyPr>
          <a:lstStyle/>
          <a:p>
            <a:r>
              <a:rPr lang="ru-RU" sz="2400" b="1" dirty="0"/>
              <a:t>Задание 11 </a:t>
            </a:r>
            <a:r>
              <a:rPr lang="ru-RU" sz="2400" dirty="0"/>
              <a:t>нацелено на проверку знания основных кодировок </a:t>
            </a:r>
            <a:r>
              <a:rPr lang="ru-RU" sz="2400" dirty="0" smtClean="0"/>
              <a:t>текста и </a:t>
            </a:r>
            <a:r>
              <a:rPr lang="ru-RU" sz="2400" dirty="0"/>
              <a:t>умения вычислять объем сообщений в данной кодировке.</a:t>
            </a: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27740830"/>
              </p:ext>
            </p:extLst>
          </p:nvPr>
        </p:nvGraphicFramePr>
        <p:xfrm>
          <a:off x="539552" y="1154833"/>
          <a:ext cx="8136904" cy="51206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306780"/>
                <a:gridCol w="5830124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1800" b="1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Уровень сложности</a:t>
                      </a:r>
                    </a:p>
                    <a:p>
                      <a:r>
                        <a:rPr lang="ru-RU" sz="1800" b="1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заданий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Базовый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800" b="1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Проверяемые элементы</a:t>
                      </a:r>
                    </a:p>
                    <a:p>
                      <a:r>
                        <a:rPr lang="ru-RU" sz="1800" b="1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содержания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8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Кодирование текстов. Равномерный код. Неравномерный код. Кодировка </a:t>
                      </a:r>
                      <a:r>
                        <a:rPr lang="en-US" sz="18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ASCII. </a:t>
                      </a:r>
                      <a:r>
                        <a:rPr lang="ru-RU" sz="1800" b="0" i="0" u="none" strike="noStrike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Восьмибитные</a:t>
                      </a:r>
                      <a:r>
                        <a:rPr lang="ru-RU" sz="18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кодировки. Понятие о кодировках </a:t>
                      </a:r>
                      <a:r>
                        <a:rPr lang="en-US" sz="18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UNICODE. </a:t>
                      </a:r>
                      <a:r>
                        <a:rPr lang="ru-RU" sz="18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Декодирование сообщений с использованием равномерного и неравномерного кодов. Информационный объем текста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800" b="1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Проверяемые требования</a:t>
                      </a:r>
                    </a:p>
                    <a:p>
                      <a:r>
                        <a:rPr lang="ru-RU" sz="1800" b="1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(умения)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Сравнивать длины сообщений, записанных в различных</a:t>
                      </a:r>
                    </a:p>
                    <a:p>
                      <a:pPr algn="just"/>
                      <a:r>
                        <a:rPr lang="ru-RU" sz="18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алфавитах; оперировать единицами измерения информационного объема и скорости передачи данных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b="1" dirty="0" smtClean="0"/>
                        <a:t>Поурочное планирование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dirty="0" smtClean="0"/>
                        <a:t>15. </a:t>
                      </a:r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Кодирование текстов. Равномерные и неравномерные коды</a:t>
                      </a:r>
                    </a:p>
                    <a:p>
                      <a:pPr algn="just"/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16. Декодирование сообщений. Информационный объём текста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b="1" dirty="0" smtClean="0"/>
                        <a:t>ОГЭ/ЕГЭ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</a:t>
                      </a:r>
                      <a:r>
                        <a:rPr lang="ru-RU" sz="1800" b="0" i="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8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Количественные параметры информационных объектов</a:t>
                      </a:r>
                      <a:r>
                        <a:rPr lang="ru-RU" sz="1800" b="0" i="0" u="none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dirty="0" smtClean="0"/>
                        <a:t>/</a:t>
                      </a:r>
                      <a:r>
                        <a:rPr lang="ru-RU" sz="18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11.</a:t>
                      </a:r>
                      <a:r>
                        <a:rPr lang="ru-RU" sz="1800" b="0" i="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8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Вычисление количества информации</a:t>
                      </a:r>
                      <a:endParaRPr lang="ru-RU" sz="1800" b="0" i="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2873999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1" y="1052736"/>
            <a:ext cx="8843023" cy="20882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8413613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496944" cy="1143000"/>
          </a:xfrm>
        </p:spPr>
        <p:txBody>
          <a:bodyPr>
            <a:normAutofit fontScale="90000"/>
          </a:bodyPr>
          <a:lstStyle/>
          <a:p>
            <a:r>
              <a:rPr lang="ru-RU" sz="2400" b="1" dirty="0"/>
              <a:t>Задание 12 </a:t>
            </a:r>
            <a:r>
              <a:rPr lang="ru-RU" sz="2400" dirty="0"/>
              <a:t>нацелено на понимание структуры цветовой модели RGB</a:t>
            </a:r>
            <a:br>
              <a:rPr lang="ru-RU" sz="2400" dirty="0"/>
            </a:br>
            <a:r>
              <a:rPr lang="ru-RU" sz="2400" dirty="0"/>
              <a:t>и умение определять цвета в этой модели.</a:t>
            </a: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61875888"/>
              </p:ext>
            </p:extLst>
          </p:nvPr>
        </p:nvGraphicFramePr>
        <p:xfrm>
          <a:off x="467544" y="1484784"/>
          <a:ext cx="8136904" cy="42976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306780"/>
                <a:gridCol w="5830124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1800" b="1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Уровень сложности</a:t>
                      </a:r>
                    </a:p>
                    <a:p>
                      <a:r>
                        <a:rPr lang="ru-RU" sz="1800" b="1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заданий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Базовый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800" b="1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Проверяемые элементы</a:t>
                      </a:r>
                    </a:p>
                    <a:p>
                      <a:r>
                        <a:rPr lang="ru-RU" sz="1800" b="1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содержания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8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Кодирование цвета. Цветовые модели. Модели </a:t>
                      </a:r>
                      <a:r>
                        <a:rPr lang="en-US" sz="18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RGB, CMYK,</a:t>
                      </a:r>
                      <a:r>
                        <a:rPr lang="ru-RU" sz="18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HSL. </a:t>
                      </a:r>
                      <a:r>
                        <a:rPr lang="ru-RU" sz="18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Глубина кодирования. Палитра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800" b="1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Проверяемые требования</a:t>
                      </a:r>
                    </a:p>
                    <a:p>
                      <a:r>
                        <a:rPr lang="ru-RU" sz="1800" b="1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(умения)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8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Кодировать и декодировать сообщения по заданным правилам, демонстрировать понимание основных принципов кодирования информации различной природы (текстовой, графической, аудио-)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b="1" dirty="0" smtClean="0"/>
                        <a:t>Поурочное планирование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dirty="0" smtClean="0"/>
                        <a:t>18. </a:t>
                      </a:r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Кодирование цвета. Оценка информационного объёма графических данных для растрового изображения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b="1" dirty="0" smtClean="0"/>
                        <a:t>ОГЭ/ЕГЭ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-/</a:t>
                      </a:r>
                      <a:r>
                        <a:rPr lang="ru-RU" sz="18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7.</a:t>
                      </a:r>
                      <a:r>
                        <a:rPr lang="ru-RU" sz="1800" b="0" i="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8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Кодирование и декодирование информации. Передача информации</a:t>
                      </a:r>
                      <a:endParaRPr lang="ru-RU" sz="1800" b="0" i="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2873999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836712"/>
            <a:ext cx="8867522" cy="19442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8413613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496944" cy="1143000"/>
          </a:xfrm>
        </p:spPr>
        <p:txBody>
          <a:bodyPr>
            <a:normAutofit fontScale="90000"/>
          </a:bodyPr>
          <a:lstStyle/>
          <a:p>
            <a:r>
              <a:rPr lang="ru-RU" sz="2400" b="1" dirty="0"/>
              <a:t>Задание 13 </a:t>
            </a:r>
            <a:r>
              <a:rPr lang="ru-RU" sz="2400" dirty="0"/>
              <a:t>проверяет знание основных свойств символа (шрифта)</a:t>
            </a:r>
            <a:br>
              <a:rPr lang="ru-RU" sz="2400" dirty="0"/>
            </a:br>
            <a:r>
              <a:rPr lang="ru-RU" sz="2400" dirty="0"/>
              <a:t>и абзаца, умение определять эти свойства на примере абзаца текста.</a:t>
            </a: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72958232"/>
              </p:ext>
            </p:extLst>
          </p:nvPr>
        </p:nvGraphicFramePr>
        <p:xfrm>
          <a:off x="467544" y="1484784"/>
          <a:ext cx="8136904" cy="34798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306780"/>
                <a:gridCol w="5830124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1800" b="1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Уровень сложности</a:t>
                      </a:r>
                    </a:p>
                    <a:p>
                      <a:r>
                        <a:rPr lang="ru-RU" sz="1800" b="1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заданий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Базовый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800" b="1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Проверяемые элементы</a:t>
                      </a:r>
                    </a:p>
                    <a:p>
                      <a:r>
                        <a:rPr lang="ru-RU" sz="1800" b="1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содержания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8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Текстовый процессор – инструмент создания, редактирования и форматирования текстов. Правила набора текста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800" b="1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Проверяемые требования</a:t>
                      </a:r>
                    </a:p>
                    <a:p>
                      <a:r>
                        <a:rPr lang="ru-RU" sz="1800" b="1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(умения)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8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Представлять результаты своей деятельности в виде структурированных иллюстрированных документов, мультимедийных презентаций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b="1" dirty="0" smtClean="0"/>
                        <a:t>Поурочное планирование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dirty="0" smtClean="0"/>
                        <a:t>22. </a:t>
                      </a:r>
                      <a:r>
                        <a:rPr lang="en-US" sz="180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Форматирование</a:t>
                      </a:r>
                      <a:r>
                        <a:rPr lang="en-US" sz="18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текстовых</a:t>
                      </a:r>
                      <a:r>
                        <a:rPr lang="en-US" sz="18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документов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b="1" dirty="0" smtClean="0"/>
                        <a:t>ОГЭ/ЕГЭ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dirty="0" smtClean="0"/>
                        <a:t>-/-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2873999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705" y="116632"/>
            <a:ext cx="8064896" cy="65819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8413613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496944" cy="1143000"/>
          </a:xfrm>
        </p:spPr>
        <p:txBody>
          <a:bodyPr>
            <a:normAutofit fontScale="90000"/>
          </a:bodyPr>
          <a:lstStyle/>
          <a:p>
            <a:r>
              <a:rPr lang="ru-RU" sz="2400" b="1" dirty="0"/>
              <a:t>Задание 14 </a:t>
            </a:r>
            <a:r>
              <a:rPr lang="ru-RU" sz="2400" dirty="0"/>
              <a:t>проверяет умения работать на компьютере, </a:t>
            </a:r>
            <a:r>
              <a:rPr lang="ru-RU" sz="2400" dirty="0" smtClean="0"/>
              <a:t>осуществлять поиск </a:t>
            </a:r>
            <a:r>
              <a:rPr lang="ru-RU" sz="2400" dirty="0"/>
              <a:t>нужной информации в текстовом файле по ключевым словам.</a:t>
            </a: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29239845"/>
              </p:ext>
            </p:extLst>
          </p:nvPr>
        </p:nvGraphicFramePr>
        <p:xfrm>
          <a:off x="467544" y="1268760"/>
          <a:ext cx="8136904" cy="53949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306780"/>
                <a:gridCol w="5830124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1800" b="1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Уровень сложности</a:t>
                      </a:r>
                    </a:p>
                    <a:p>
                      <a:r>
                        <a:rPr lang="ru-RU" sz="1800" b="1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заданий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Базовый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800" b="1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Проверяемые элементы</a:t>
                      </a:r>
                    </a:p>
                    <a:p>
                      <a:r>
                        <a:rPr lang="ru-RU" sz="1800" b="1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содержания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8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Объединение компьютеров в сеть. Сеть Интернет. Веб-страница, веб-сайт. Структура адресов веб-ресурсов. Браузер. Поисковые системы. Поиск информации по ключевым словам и по изображению. Достоверность информации, полученной из Интернета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800" b="1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Проверяемые требования</a:t>
                      </a:r>
                    </a:p>
                    <a:p>
                      <a:r>
                        <a:rPr lang="ru-RU" sz="1800" b="1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(умения)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8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Искать информацию в сети Интернет (в том числе по ключевым словам, по изображению); критически относиться к найденной информации, осознавая опасность для личности и общества распространения вредоносной информации, в том числе экстремистского и террористического характера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b="1" dirty="0" smtClean="0"/>
                        <a:t>Поурочное планирование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dirty="0" smtClean="0"/>
                        <a:t>25. </a:t>
                      </a:r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Интеллектуальные возможности современных систем обработки текстов</a:t>
                      </a:r>
                      <a:endParaRPr lang="ru-RU" dirty="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b="1" dirty="0" smtClean="0"/>
                        <a:t>ОГЭ/ЕГЭ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11.</a:t>
                      </a:r>
                      <a:r>
                        <a:rPr lang="ru-RU" sz="1800" b="0" i="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8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Использование поиска операционной системы и текстового редактора</a:t>
                      </a:r>
                      <a:r>
                        <a:rPr lang="ru-RU" sz="1800" b="0" i="0" u="none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b="0" dirty="0" smtClean="0"/>
                        <a:t>/</a:t>
                      </a:r>
                      <a:r>
                        <a:rPr lang="ru-RU" sz="18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10.</a:t>
                      </a:r>
                      <a:r>
                        <a:rPr lang="ru-RU" sz="1800" b="0" i="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8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Поиск символов в текстовом редакторе</a:t>
                      </a:r>
                      <a:endParaRPr lang="ru-RU" sz="1800" b="0" i="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2873999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908720"/>
            <a:ext cx="8714888" cy="20882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841361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62312"/>
            <a:ext cx="9040264" cy="37468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369537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496944" cy="1143000"/>
          </a:xfrm>
        </p:spPr>
        <p:txBody>
          <a:bodyPr>
            <a:normAutofit fontScale="90000"/>
          </a:bodyPr>
          <a:lstStyle/>
          <a:p>
            <a:r>
              <a:rPr lang="ru-RU" sz="2400" b="1" dirty="0"/>
              <a:t>Задание 15 </a:t>
            </a:r>
            <a:r>
              <a:rPr lang="ru-RU" sz="2400" dirty="0"/>
              <a:t>проверяет умения: работать в текстовом редакторе;</a:t>
            </a:r>
            <a:br>
              <a:rPr lang="ru-RU" sz="2400" dirty="0"/>
            </a:br>
            <a:r>
              <a:rPr lang="ru-RU" sz="2400" dirty="0"/>
              <a:t>набирать, редактировать и форматировать текст; вставлять в текст таблицы</a:t>
            </a:r>
            <a:r>
              <a:rPr lang="ru-RU" sz="2400" dirty="0" smtClean="0"/>
              <a:t>, списки </a:t>
            </a:r>
            <a:r>
              <a:rPr lang="ru-RU" sz="2400" dirty="0"/>
              <a:t>и другие объекты; правильно сохранять файлы.</a:t>
            </a: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01219299"/>
              </p:ext>
            </p:extLst>
          </p:nvPr>
        </p:nvGraphicFramePr>
        <p:xfrm>
          <a:off x="539552" y="1268760"/>
          <a:ext cx="8136904" cy="52781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306780"/>
                <a:gridCol w="5830124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1800" b="1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Уровень сложности</a:t>
                      </a:r>
                    </a:p>
                    <a:p>
                      <a:r>
                        <a:rPr lang="ru-RU" sz="1800" b="1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заданий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Базовый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800" b="1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Проверяемые элементы</a:t>
                      </a:r>
                    </a:p>
                    <a:p>
                      <a:r>
                        <a:rPr lang="ru-RU" sz="1800" b="1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содержания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6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Текстовый процессор – инструмент создания, редактирования и форматирования текстов. Правила набора текста. Редактирование текста. Свойства символов. Шрифт. Типы шрифтов (рубленые, с засечками, </a:t>
                      </a:r>
                      <a:r>
                        <a:rPr lang="ru-RU" sz="1600" b="0" i="0" u="none" strike="noStrike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моноширинные</a:t>
                      </a:r>
                      <a:r>
                        <a:rPr lang="ru-RU" sz="16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). Полужирное и курсивное начертание. Свойства абзацев: границы, абзацный отступ, интервалы, выравнивание. Стилевое форматирование. Структурирование информации с помощью списков и таблиц. Многоуровневые списки. Добавление таблиц в текстовые документы</a:t>
                      </a:r>
                      <a:endParaRPr lang="ru-RU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800" b="1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Проверяемые требования</a:t>
                      </a:r>
                    </a:p>
                    <a:p>
                      <a:r>
                        <a:rPr lang="ru-RU" sz="1800" b="1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(умения)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Представлять результаты своей деятельности в виде структурированных иллюстрированных документов, мультимедийных презентаций</a:t>
                      </a:r>
                      <a:endParaRPr lang="ru-RU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b="1" dirty="0" smtClean="0"/>
                        <a:t>Поурочное планирование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600" dirty="0" smtClean="0"/>
                        <a:t>21. </a:t>
                      </a:r>
                      <a:r>
                        <a:rPr lang="ru-RU" sz="1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Текстовые документы, их ввод и редактирование в текстовом процессоре</a:t>
                      </a:r>
                    </a:p>
                    <a:p>
                      <a:pPr algn="just"/>
                      <a:r>
                        <a:rPr lang="ru-RU" sz="1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22. </a:t>
                      </a:r>
                      <a:r>
                        <a:rPr lang="en-US" sz="160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Форматирование</a:t>
                      </a:r>
                      <a:r>
                        <a:rPr lang="en-US" sz="1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60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текстовых</a:t>
                      </a:r>
                      <a:r>
                        <a:rPr lang="en-US" sz="1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60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документов</a:t>
                      </a:r>
                      <a:endParaRPr lang="ru-RU" sz="160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just"/>
                      <a:r>
                        <a:rPr lang="ru-RU" sz="1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23. Параметры страницы. Списки и таблицы</a:t>
                      </a:r>
                      <a:endParaRPr lang="ru-RU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b="1" dirty="0" smtClean="0"/>
                        <a:t>ОГЭ/ЕГЭ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13.</a:t>
                      </a:r>
                      <a:r>
                        <a:rPr lang="ru-RU" sz="1800" b="0" i="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8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Создание презентации или форматирование текста</a:t>
                      </a:r>
                      <a:r>
                        <a:rPr lang="ru-RU" dirty="0" smtClean="0"/>
                        <a:t>/-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2873999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88640"/>
            <a:ext cx="6993679" cy="62646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8413613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260648"/>
            <a:ext cx="5040560" cy="6591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18468509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496944" cy="1143000"/>
          </a:xfrm>
        </p:spPr>
        <p:txBody>
          <a:bodyPr>
            <a:normAutofit fontScale="90000"/>
          </a:bodyPr>
          <a:lstStyle/>
          <a:p>
            <a:r>
              <a:rPr lang="ru-RU" sz="2400" b="1" dirty="0"/>
              <a:t>Задание 16 </a:t>
            </a:r>
            <a:r>
              <a:rPr lang="ru-RU" sz="2400" dirty="0"/>
              <a:t>проверяет умения работать в графическом редакторе</a:t>
            </a:r>
            <a:br>
              <a:rPr lang="ru-RU" sz="2400" dirty="0"/>
            </a:br>
            <a:r>
              <a:rPr lang="ru-RU" sz="2400" dirty="0"/>
              <a:t>(растровом или векторном по выбору учащегося или в других приложениях</a:t>
            </a:r>
            <a:r>
              <a:rPr lang="ru-RU" sz="2400" dirty="0" smtClean="0"/>
              <a:t>, например </a:t>
            </a:r>
            <a:r>
              <a:rPr lang="ru-RU" sz="2400" dirty="0"/>
              <a:t>в презентации), создавать несложные изображения и </a:t>
            </a:r>
            <a:r>
              <a:rPr lang="ru-RU" sz="2400" dirty="0" smtClean="0"/>
              <a:t>текстовые блоки</a:t>
            </a:r>
            <a:r>
              <a:rPr lang="ru-RU" sz="2400" dirty="0"/>
              <a:t>, правильно сохранять файлы.</a:t>
            </a: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56751928"/>
              </p:ext>
            </p:extLst>
          </p:nvPr>
        </p:nvGraphicFramePr>
        <p:xfrm>
          <a:off x="467544" y="1484784"/>
          <a:ext cx="8136904" cy="51257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306780"/>
                <a:gridCol w="5830124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1800" b="1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Уровень сложности</a:t>
                      </a:r>
                    </a:p>
                    <a:p>
                      <a:r>
                        <a:rPr lang="ru-RU" sz="1800" b="1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заданий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Базовый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800" b="1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Проверяемые элементы</a:t>
                      </a:r>
                    </a:p>
                    <a:p>
                      <a:r>
                        <a:rPr lang="ru-RU" sz="1800" b="1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содержания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8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Операции редактирования графических объектов, в том числе цифровых фотографий: изменение размера, обрезка, поворот, отражение, работа с областями (выделение, копирование, заливка цветом), коррекция цвета, яркости и контрастности. Векторная графика. Создание векторных рисунков встроенными средствами текстового процессора или других программ (приложений). Добавление векторных рисунков в документы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800" b="1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Проверяемые требования</a:t>
                      </a:r>
                    </a:p>
                    <a:p>
                      <a:r>
                        <a:rPr lang="ru-RU" sz="1800" b="1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(умения)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Представлять результаты своей деятельности в виде структурированных иллюстрированных документов,</a:t>
                      </a:r>
                    </a:p>
                    <a:p>
                      <a:r>
                        <a:rPr lang="ru-RU" sz="18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мультимедийных презентаций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b="1" dirty="0" smtClean="0"/>
                        <a:t>Поурочное планирование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dirty="0" smtClean="0"/>
                        <a:t>27. </a:t>
                      </a:r>
                      <a:r>
                        <a:rPr lang="en-US" sz="180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Графический</a:t>
                      </a:r>
                      <a:r>
                        <a:rPr lang="en-US" sz="18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редактор</a:t>
                      </a:r>
                      <a:r>
                        <a:rPr lang="en-US" sz="18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 </a:t>
                      </a:r>
                      <a:r>
                        <a:rPr lang="en-US" sz="180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Растровые</a:t>
                      </a:r>
                      <a:r>
                        <a:rPr lang="en-US" sz="18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рисунки</a:t>
                      </a:r>
                      <a:endParaRPr lang="ru-RU" sz="180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just"/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29. </a:t>
                      </a:r>
                      <a:r>
                        <a:rPr lang="en-US" sz="180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Векторная</a:t>
                      </a:r>
                      <a:r>
                        <a:rPr lang="en-US" sz="18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графика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b="1" dirty="0" smtClean="0"/>
                        <a:t>ОГЭ/ЕГЭ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dirty="0" smtClean="0"/>
                        <a:t>-/-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28739994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052736"/>
            <a:ext cx="8568952" cy="30739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84136134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404664"/>
            <a:ext cx="8239377" cy="61206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23940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640960" cy="1143000"/>
          </a:xfrm>
        </p:spPr>
        <p:txBody>
          <a:bodyPr>
            <a:normAutofit fontScale="90000"/>
          </a:bodyPr>
          <a:lstStyle/>
          <a:p>
            <a:r>
              <a:rPr lang="ru-RU" sz="2400" b="1" dirty="0"/>
              <a:t>Задание 2 </a:t>
            </a:r>
            <a:r>
              <a:rPr lang="ru-RU" sz="2400" dirty="0"/>
              <a:t>направлено на понимание файловой системы компьютера</a:t>
            </a:r>
            <a:br>
              <a:rPr lang="ru-RU" sz="2400" dirty="0"/>
            </a:br>
            <a:r>
              <a:rPr lang="ru-RU" sz="2400" dirty="0"/>
              <a:t>и проверку умения строить полный путь к файлам.</a:t>
            </a: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51159578"/>
              </p:ext>
            </p:extLst>
          </p:nvPr>
        </p:nvGraphicFramePr>
        <p:xfrm>
          <a:off x="467544" y="1484784"/>
          <a:ext cx="8136904" cy="37541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306780"/>
                <a:gridCol w="5830124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1800" b="1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Уровень сложности</a:t>
                      </a:r>
                    </a:p>
                    <a:p>
                      <a:r>
                        <a:rPr lang="ru-RU" sz="1800" b="1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заданий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Базовый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800" b="1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Проверяемые элементы</a:t>
                      </a:r>
                    </a:p>
                    <a:p>
                      <a:r>
                        <a:rPr lang="ru-RU" sz="1800" b="1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содержания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8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Принципы построения файловых систем. Полное имя файла(папки, каталога). Путь к файлу(папке, каталогу)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800" b="1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Проверяемые требования</a:t>
                      </a:r>
                    </a:p>
                    <a:p>
                      <a:r>
                        <a:rPr lang="ru-RU" sz="1800" b="1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(умения)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8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Ориентироваться в иерархической структуре файловой системы (записывать полное имя файла (каталога), путь к файлу (каталогу) по имеющемуся описанию файловой структуры некоторого информационного носителя)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b="1" dirty="0" smtClean="0"/>
                        <a:t>Поурочное планирование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dirty="0" smtClean="0"/>
                        <a:t>4. </a:t>
                      </a:r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Файлы и папки. Основные операции с файлами и папками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b="1" dirty="0" smtClean="0"/>
                        <a:t>ОГЭ/ЕГЭ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dirty="0" smtClean="0"/>
                        <a:t>-/-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287399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052736"/>
            <a:ext cx="9017002" cy="35283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841361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496944" cy="1143000"/>
          </a:xfrm>
        </p:spPr>
        <p:txBody>
          <a:bodyPr>
            <a:normAutofit/>
          </a:bodyPr>
          <a:lstStyle/>
          <a:p>
            <a:r>
              <a:rPr lang="ru-RU" sz="2400" b="1" dirty="0"/>
              <a:t>Задание 3 </a:t>
            </a:r>
            <a:r>
              <a:rPr lang="ru-RU" sz="2400" dirty="0"/>
              <a:t>нацелено на проверку знания основных типов файлов и </a:t>
            </a:r>
            <a:r>
              <a:rPr lang="ru-RU" sz="2400" dirty="0" smtClean="0"/>
              <a:t>их расширений</a:t>
            </a:r>
            <a:r>
              <a:rPr lang="ru-RU" sz="2400" dirty="0"/>
              <a:t>.</a:t>
            </a: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27533033"/>
              </p:ext>
            </p:extLst>
          </p:nvPr>
        </p:nvGraphicFramePr>
        <p:xfrm>
          <a:off x="467544" y="1484784"/>
          <a:ext cx="8136904" cy="40284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306780"/>
                <a:gridCol w="5830124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1800" b="1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Уровень сложности</a:t>
                      </a:r>
                    </a:p>
                    <a:p>
                      <a:r>
                        <a:rPr lang="ru-RU" sz="1800" b="1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заданий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Базовый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800" b="1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Проверяемые элементы</a:t>
                      </a:r>
                    </a:p>
                    <a:p>
                      <a:r>
                        <a:rPr lang="ru-RU" sz="1800" b="1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содержания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8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Файлы и папки (каталоги). Типы файлов. Свойства файлов. Характерные размеры файлов различных типов (страница текста, электронная книга, фотография, запись песни, видеоклип, полнометражный фильм)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800" b="1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Проверяемые требования</a:t>
                      </a:r>
                    </a:p>
                    <a:p>
                      <a:r>
                        <a:rPr lang="ru-RU" sz="1800" b="1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(умения)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Ориентироваться в иерархической структуре файловой системы (записывать полное имя файла (каталога), путь к файлу (каталогу) по имеющемуся описанию файловой структуры некоторого информационного носителя)</a:t>
                      </a:r>
                      <a:endParaRPr lang="ru-RU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b="1" dirty="0" smtClean="0"/>
                        <a:t>Поурочное планирование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4. </a:t>
                      </a:r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Файлы и папки. Основные операции с файлами и папками</a:t>
                      </a:r>
                      <a:endParaRPr lang="ru-RU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b="1" dirty="0" smtClean="0"/>
                        <a:t>ОГЭ/ЕГЭ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dirty="0" smtClean="0"/>
                        <a:t>-/-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2873999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3" y="692696"/>
            <a:ext cx="8820187" cy="48245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8413613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496944" cy="1143000"/>
          </a:xfrm>
        </p:spPr>
        <p:txBody>
          <a:bodyPr>
            <a:normAutofit/>
          </a:bodyPr>
          <a:lstStyle/>
          <a:p>
            <a:r>
              <a:rPr lang="ru-RU" sz="2400" b="1" dirty="0"/>
              <a:t>Задание 4 </a:t>
            </a:r>
            <a:r>
              <a:rPr lang="ru-RU" sz="2400" dirty="0"/>
              <a:t>проверяет понимание структуры веб-адресов</a:t>
            </a: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5446853"/>
              </p:ext>
            </p:extLst>
          </p:nvPr>
        </p:nvGraphicFramePr>
        <p:xfrm>
          <a:off x="467544" y="1484784"/>
          <a:ext cx="8136904" cy="40284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306780"/>
                <a:gridCol w="5830124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1800" b="1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Уровень сложности</a:t>
                      </a:r>
                    </a:p>
                    <a:p>
                      <a:r>
                        <a:rPr lang="ru-RU" sz="1800" b="1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заданий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Базовый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800" b="1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Проверяемые элементы</a:t>
                      </a:r>
                    </a:p>
                    <a:p>
                      <a:r>
                        <a:rPr lang="ru-RU" sz="1800" b="1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содержания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8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Объединение компьютеров в сеть. Сеть Интернет. Веб-страница, веб-сайт. Структура адресов веб-ресурсов. Браузер. Поисковые системы. Поиск информации по ключевым словам и по изображению. Достоверность информации, полученной из Интернета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800" b="1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Проверяемые требования</a:t>
                      </a:r>
                    </a:p>
                    <a:p>
                      <a:r>
                        <a:rPr lang="ru-RU" sz="1800" b="1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(умения)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Понимать структуру адресов веб-ресурсов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b="1" dirty="0" smtClean="0"/>
                        <a:t>Поурочное планирование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dirty="0" smtClean="0"/>
                        <a:t>7. </a:t>
                      </a:r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Компьютерные сети. Поиск информации в сети Интернет</a:t>
                      </a:r>
                      <a:r>
                        <a:rPr lang="ru-RU" dirty="0" smtClean="0"/>
                        <a:t>. 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b="1" dirty="0" smtClean="0"/>
                        <a:t>ОГЭ/ЕГЭ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7. </a:t>
                      </a:r>
                      <a:r>
                        <a:rPr lang="ru-RU" sz="18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Информационно-коммуникационные технологии</a:t>
                      </a:r>
                      <a:r>
                        <a:rPr lang="ru-RU" dirty="0" smtClean="0"/>
                        <a:t>/-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2873999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80728"/>
            <a:ext cx="9112134" cy="37444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8413613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99</TotalTime>
  <Words>1582</Words>
  <Application>Microsoft Office PowerPoint</Application>
  <PresentationFormat>Экран (4:3)</PresentationFormat>
  <Paragraphs>238</Paragraphs>
  <Slides>35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35</vt:i4>
      </vt:variant>
    </vt:vector>
  </HeadingPairs>
  <TitlesOfParts>
    <vt:vector size="36" baseType="lpstr">
      <vt:lpstr>Тема Office</vt:lpstr>
      <vt:lpstr>КИМ ВПР-7</vt:lpstr>
      <vt:lpstr>Задание 1 нацелено на проверку знания основных устройств компьютера (ввода, вывода, памяти, обработки информации).</vt:lpstr>
      <vt:lpstr>Презентация PowerPoint</vt:lpstr>
      <vt:lpstr>Задание 2 направлено на понимание файловой системы компьютера и проверку умения строить полный путь к файлам.</vt:lpstr>
      <vt:lpstr>Презентация PowerPoint</vt:lpstr>
      <vt:lpstr>Задание 3 нацелено на проверку знания основных типов файлов и их расширений.</vt:lpstr>
      <vt:lpstr>Презентация PowerPoint</vt:lpstr>
      <vt:lpstr>Задание 4 проверяет понимание структуры веб-адресов</vt:lpstr>
      <vt:lpstr>Презентация PowerPoint</vt:lpstr>
      <vt:lpstr>Задание 5 проверяет умения работать с поисковыми запросами в сети Интернет, оценивать количество найденных страниц.</vt:lpstr>
      <vt:lpstr>Презентация PowerPoint</vt:lpstr>
      <vt:lpstr>Задание 6 нацелено на проверку умения решать несложные логические задачи путем составления таблиц.</vt:lpstr>
      <vt:lpstr>Презентация PowerPoint</vt:lpstr>
      <vt:lpstr>Задание 7 проверяет умение декодировать сообщения, используя кодовые слова.</vt:lpstr>
      <vt:lpstr>Презентация PowerPoint</vt:lpstr>
      <vt:lpstr>Задание 8 проверяет владение основными единицами измерения информации.</vt:lpstr>
      <vt:lpstr>Презентация PowerPoint</vt:lpstr>
      <vt:lpstr>Задание 9 проверяет владение понятиями «мощность алфавита», «количество символов в сообщении», «глубина кодирования», «информационный объем сообщения», знание формул и умение производить вычисления по формулам.</vt:lpstr>
      <vt:lpstr>Презентация PowerPoint</vt:lpstr>
      <vt:lpstr>Задание 10 проверяет владение понятием «скорость передачи информации», владение основными единицами измерения.</vt:lpstr>
      <vt:lpstr>Презентация PowerPoint</vt:lpstr>
      <vt:lpstr>Задание 11 нацелено на проверку знания основных кодировок текста и умения вычислять объем сообщений в данной кодировке.</vt:lpstr>
      <vt:lpstr>Презентация PowerPoint</vt:lpstr>
      <vt:lpstr>Задание 12 нацелено на понимание структуры цветовой модели RGB и умение определять цвета в этой модели.</vt:lpstr>
      <vt:lpstr>Презентация PowerPoint</vt:lpstr>
      <vt:lpstr>Задание 13 проверяет знание основных свойств символа (шрифта) и абзаца, умение определять эти свойства на примере абзаца текста.</vt:lpstr>
      <vt:lpstr>Презентация PowerPoint</vt:lpstr>
      <vt:lpstr>Задание 14 проверяет умения работать на компьютере, осуществлять поиск нужной информации в текстовом файле по ключевым словам.</vt:lpstr>
      <vt:lpstr>Презентация PowerPoint</vt:lpstr>
      <vt:lpstr>Задание 15 проверяет умения: работать в текстовом редакторе; набирать, редактировать и форматировать текст; вставлять в текст таблицы, списки и другие объекты; правильно сохранять файлы.</vt:lpstr>
      <vt:lpstr>Презентация PowerPoint</vt:lpstr>
      <vt:lpstr>Презентация PowerPoint</vt:lpstr>
      <vt:lpstr>Задание 16 проверяет умения работать в графическом редакторе (растровом или векторном по выбору учащегося или в других приложениях, например в презентации), создавать несложные изображения и текстовые блоки, правильно сохранять файлы.</vt:lpstr>
      <vt:lpstr>Презентация PowerPoint</vt:lpstr>
      <vt:lpstr>Презентация PowerPoint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HP</dc:creator>
  <cp:lastModifiedBy>HP</cp:lastModifiedBy>
  <cp:revision>10</cp:revision>
  <dcterms:created xsi:type="dcterms:W3CDTF">2024-10-29T17:47:08Z</dcterms:created>
  <dcterms:modified xsi:type="dcterms:W3CDTF">2024-10-29T19:26:36Z</dcterms:modified>
</cp:coreProperties>
</file>