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Alice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Lora" charset="-52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8" d="100"/>
          <a:sy n="58" d="100"/>
        </p:scale>
        <p:origin x="-624" y="-90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38332-469E-4B1C-AE25-8C3C1D677A70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FA315-DA55-4999-9313-D4C7C2A72A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04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1F2D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FBF8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5457" y="930235"/>
            <a:ext cx="7553087" cy="39204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7700"/>
              </a:lnSpc>
              <a:buNone/>
            </a:pPr>
            <a:r>
              <a:rPr lang="en-US" sz="61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Всероссийские проверочные работы по информатике 2025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795457" y="5191601"/>
            <a:ext cx="7553087" cy="1454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5457" y="6918722"/>
            <a:ext cx="363617" cy="363617"/>
          </a:xfrm>
          <a:prstGeom prst="roundRect">
            <a:avLst>
              <a:gd name="adj" fmla="val 25144824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15908" y="653296"/>
            <a:ext cx="7484983" cy="14813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800"/>
              </a:lnSpc>
              <a:buNone/>
            </a:pPr>
            <a:r>
              <a:rPr lang="en-US" sz="46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Назначение и использование ВПР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6315908" y="2756654"/>
            <a:ext cx="533162" cy="533162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sp>
        <p:nvSpPr>
          <p:cNvPr id="5" name="Text 2"/>
          <p:cNvSpPr/>
          <p:nvPr/>
        </p:nvSpPr>
        <p:spPr>
          <a:xfrm>
            <a:off x="6506408" y="2845475"/>
            <a:ext cx="152162" cy="355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7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1</a:t>
            </a:r>
            <a:endParaRPr lang="en-US" sz="2750" dirty="0"/>
          </a:p>
        </p:txBody>
      </p:sp>
      <p:sp>
        <p:nvSpPr>
          <p:cNvPr id="6" name="Text 3"/>
          <p:cNvSpPr/>
          <p:nvPr/>
        </p:nvSpPr>
        <p:spPr>
          <a:xfrm>
            <a:off x="7086005" y="2756654"/>
            <a:ext cx="3038713" cy="37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Мониторинг качества</a:t>
            </a:r>
            <a:endParaRPr lang="en-US" sz="2300" dirty="0"/>
          </a:p>
        </p:txBody>
      </p:sp>
      <p:sp>
        <p:nvSpPr>
          <p:cNvPr id="7" name="Text 4"/>
          <p:cNvSpPr/>
          <p:nvPr/>
        </p:nvSpPr>
        <p:spPr>
          <a:xfrm>
            <a:off x="7086005" y="3269099"/>
            <a:ext cx="6714887" cy="758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ВПР оценивают уровень подготовки учащихся согласно федеральным стандартам.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6315908" y="4531043"/>
            <a:ext cx="533162" cy="533162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sp>
        <p:nvSpPr>
          <p:cNvPr id="9" name="Text 6"/>
          <p:cNvSpPr/>
          <p:nvPr/>
        </p:nvSpPr>
        <p:spPr>
          <a:xfrm>
            <a:off x="6495217" y="4619863"/>
            <a:ext cx="174546" cy="355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7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2</a:t>
            </a:r>
            <a:endParaRPr lang="en-US" sz="2750" dirty="0"/>
          </a:p>
        </p:txBody>
      </p:sp>
      <p:sp>
        <p:nvSpPr>
          <p:cNvPr id="10" name="Text 7"/>
          <p:cNvSpPr/>
          <p:nvPr/>
        </p:nvSpPr>
        <p:spPr>
          <a:xfrm>
            <a:off x="7086005" y="4531043"/>
            <a:ext cx="4261842" cy="37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Совершенствование методики</a:t>
            </a:r>
            <a:endParaRPr lang="en-US" sz="2300" dirty="0"/>
          </a:p>
        </p:txBody>
      </p:sp>
      <p:sp>
        <p:nvSpPr>
          <p:cNvPr id="11" name="Text 8"/>
          <p:cNvSpPr/>
          <p:nvPr/>
        </p:nvSpPr>
        <p:spPr>
          <a:xfrm>
            <a:off x="7086005" y="5043488"/>
            <a:ext cx="6714887" cy="758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Результаты помогают улучшить преподавание предметов в школах.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6315908" y="6305431"/>
            <a:ext cx="533162" cy="533162"/>
          </a:xfrm>
          <a:prstGeom prst="roundRect">
            <a:avLst>
              <a:gd name="adj" fmla="val 6668"/>
            </a:avLst>
          </a:prstGeom>
          <a:solidFill>
            <a:srgbClr val="F0EDE6"/>
          </a:solidFill>
          <a:ln/>
        </p:spPr>
      </p:sp>
      <p:sp>
        <p:nvSpPr>
          <p:cNvPr id="13" name="Text 10"/>
          <p:cNvSpPr/>
          <p:nvPr/>
        </p:nvSpPr>
        <p:spPr>
          <a:xfrm>
            <a:off x="6495931" y="6394252"/>
            <a:ext cx="173117" cy="3555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7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3</a:t>
            </a:r>
            <a:endParaRPr lang="en-US" sz="2750" dirty="0"/>
          </a:p>
        </p:txBody>
      </p:sp>
      <p:sp>
        <p:nvSpPr>
          <p:cNvPr id="14" name="Text 11"/>
          <p:cNvSpPr/>
          <p:nvPr/>
        </p:nvSpPr>
        <p:spPr>
          <a:xfrm>
            <a:off x="7086005" y="6305431"/>
            <a:ext cx="3917633" cy="370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Анализ систем образования</a:t>
            </a:r>
            <a:endParaRPr lang="en-US" sz="2300" dirty="0"/>
          </a:p>
        </p:txBody>
      </p:sp>
      <p:sp>
        <p:nvSpPr>
          <p:cNvPr id="15" name="Text 12"/>
          <p:cNvSpPr/>
          <p:nvPr/>
        </p:nvSpPr>
        <p:spPr>
          <a:xfrm>
            <a:off x="7086005" y="6817876"/>
            <a:ext cx="6714887" cy="758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ВПР используются для оценки муниципальных и региональных образовательных систем.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2598063"/>
            <a:ext cx="9320689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Структура проверочной работы</a:t>
            </a:r>
            <a:endParaRPr lang="en-US" sz="4850" dirty="0"/>
          </a:p>
        </p:txBody>
      </p:sp>
      <p:sp>
        <p:nvSpPr>
          <p:cNvPr id="3" name="Text 1"/>
          <p:cNvSpPr/>
          <p:nvPr/>
        </p:nvSpPr>
        <p:spPr>
          <a:xfrm>
            <a:off x="864037" y="3986689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Часть 1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64037" y="4619268"/>
            <a:ext cx="615005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 1-13, включая задания с выбором ответа и кратким ответом.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7623929" y="3986689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Часть 2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623929" y="4619268"/>
            <a:ext cx="615005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 14-16, включая задания с развернутым ответом на компьютере.</a:t>
            </a:r>
            <a:endParaRPr lang="en-US"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8065" y="696158"/>
            <a:ext cx="7727871" cy="12644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Содержание проверочной работы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1000006" y="2263973"/>
            <a:ext cx="22860" cy="5269349"/>
          </a:xfrm>
          <a:prstGeom prst="roundRect">
            <a:avLst>
              <a:gd name="adj" fmla="val 132758"/>
            </a:avLst>
          </a:prstGeom>
          <a:solidFill>
            <a:srgbClr val="D6D3CC"/>
          </a:solidFill>
          <a:ln/>
        </p:spPr>
      </p:sp>
      <p:sp>
        <p:nvSpPr>
          <p:cNvPr id="5" name="Shape 2"/>
          <p:cNvSpPr/>
          <p:nvPr/>
        </p:nvSpPr>
        <p:spPr>
          <a:xfrm>
            <a:off x="1216164" y="2707600"/>
            <a:ext cx="708065" cy="22860"/>
          </a:xfrm>
          <a:prstGeom prst="roundRect">
            <a:avLst>
              <a:gd name="adj" fmla="val 132758"/>
            </a:avLst>
          </a:prstGeom>
          <a:solidFill>
            <a:srgbClr val="D6D3CC"/>
          </a:solidFill>
          <a:ln/>
        </p:spPr>
      </p:sp>
      <p:sp>
        <p:nvSpPr>
          <p:cNvPr id="6" name="Shape 3"/>
          <p:cNvSpPr/>
          <p:nvPr/>
        </p:nvSpPr>
        <p:spPr>
          <a:xfrm>
            <a:off x="783848" y="2491502"/>
            <a:ext cx="455176" cy="455176"/>
          </a:xfrm>
          <a:prstGeom prst="roundRect">
            <a:avLst>
              <a:gd name="adj" fmla="val 6667"/>
            </a:avLst>
          </a:prstGeom>
          <a:solidFill>
            <a:srgbClr val="F0EDE6"/>
          </a:solidFill>
          <a:ln/>
        </p:spPr>
      </p:sp>
      <p:sp>
        <p:nvSpPr>
          <p:cNvPr id="7" name="Text 4"/>
          <p:cNvSpPr/>
          <p:nvPr/>
        </p:nvSpPr>
        <p:spPr>
          <a:xfrm>
            <a:off x="946487" y="2567345"/>
            <a:ext cx="129897" cy="3034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1</a:t>
            </a:r>
            <a:endParaRPr lang="en-US" sz="2350" dirty="0"/>
          </a:p>
        </p:txBody>
      </p:sp>
      <p:sp>
        <p:nvSpPr>
          <p:cNvPr id="8" name="Text 5"/>
          <p:cNvSpPr/>
          <p:nvPr/>
        </p:nvSpPr>
        <p:spPr>
          <a:xfrm>
            <a:off x="2124194" y="2466261"/>
            <a:ext cx="2859881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Устройства компьютера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2124194" y="2903696"/>
            <a:ext cx="6311741" cy="323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Проверка знаний об основных компонентах компьютера.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1216164" y="4075509"/>
            <a:ext cx="708065" cy="22860"/>
          </a:xfrm>
          <a:prstGeom prst="roundRect">
            <a:avLst>
              <a:gd name="adj" fmla="val 132758"/>
            </a:avLst>
          </a:prstGeom>
          <a:solidFill>
            <a:srgbClr val="D6D3CC"/>
          </a:solidFill>
          <a:ln/>
        </p:spPr>
      </p:sp>
      <p:sp>
        <p:nvSpPr>
          <p:cNvPr id="11" name="Shape 8"/>
          <p:cNvSpPr/>
          <p:nvPr/>
        </p:nvSpPr>
        <p:spPr>
          <a:xfrm>
            <a:off x="783848" y="3859411"/>
            <a:ext cx="455176" cy="455176"/>
          </a:xfrm>
          <a:prstGeom prst="roundRect">
            <a:avLst>
              <a:gd name="adj" fmla="val 6667"/>
            </a:avLst>
          </a:prstGeom>
          <a:solidFill>
            <a:srgbClr val="F0EDE6"/>
          </a:solidFill>
          <a:ln/>
        </p:spPr>
      </p:sp>
      <p:sp>
        <p:nvSpPr>
          <p:cNvPr id="12" name="Text 9"/>
          <p:cNvSpPr/>
          <p:nvPr/>
        </p:nvSpPr>
        <p:spPr>
          <a:xfrm>
            <a:off x="936843" y="3935254"/>
            <a:ext cx="149066" cy="3034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2</a:t>
            </a:r>
            <a:endParaRPr lang="en-US" sz="2350" dirty="0"/>
          </a:p>
        </p:txBody>
      </p:sp>
      <p:sp>
        <p:nvSpPr>
          <p:cNvPr id="13" name="Text 10"/>
          <p:cNvSpPr/>
          <p:nvPr/>
        </p:nvSpPr>
        <p:spPr>
          <a:xfrm>
            <a:off x="2124194" y="3834170"/>
            <a:ext cx="2529007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Файловая система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2124194" y="4271605"/>
            <a:ext cx="6311741" cy="323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Понимание структуры файловой системы и типов файлов.</a:t>
            </a:r>
            <a:endParaRPr lang="en-US" sz="1550" dirty="0"/>
          </a:p>
        </p:txBody>
      </p:sp>
      <p:sp>
        <p:nvSpPr>
          <p:cNvPr id="15" name="Shape 12"/>
          <p:cNvSpPr/>
          <p:nvPr/>
        </p:nvSpPr>
        <p:spPr>
          <a:xfrm>
            <a:off x="1216164" y="5443418"/>
            <a:ext cx="708065" cy="22860"/>
          </a:xfrm>
          <a:prstGeom prst="roundRect">
            <a:avLst>
              <a:gd name="adj" fmla="val 132758"/>
            </a:avLst>
          </a:prstGeom>
          <a:solidFill>
            <a:srgbClr val="D6D3CC"/>
          </a:solidFill>
          <a:ln/>
        </p:spPr>
      </p:sp>
      <p:sp>
        <p:nvSpPr>
          <p:cNvPr id="16" name="Shape 13"/>
          <p:cNvSpPr/>
          <p:nvPr/>
        </p:nvSpPr>
        <p:spPr>
          <a:xfrm>
            <a:off x="783848" y="5227320"/>
            <a:ext cx="455176" cy="455176"/>
          </a:xfrm>
          <a:prstGeom prst="roundRect">
            <a:avLst>
              <a:gd name="adj" fmla="val 6667"/>
            </a:avLst>
          </a:prstGeom>
          <a:solidFill>
            <a:srgbClr val="F0EDE6"/>
          </a:solidFill>
          <a:ln/>
        </p:spPr>
      </p:sp>
      <p:sp>
        <p:nvSpPr>
          <p:cNvPr id="17" name="Text 14"/>
          <p:cNvSpPr/>
          <p:nvPr/>
        </p:nvSpPr>
        <p:spPr>
          <a:xfrm>
            <a:off x="937558" y="5303163"/>
            <a:ext cx="147757" cy="3034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3</a:t>
            </a:r>
            <a:endParaRPr lang="en-US" sz="2350" dirty="0"/>
          </a:p>
        </p:txBody>
      </p:sp>
      <p:sp>
        <p:nvSpPr>
          <p:cNvPr id="18" name="Text 15"/>
          <p:cNvSpPr/>
          <p:nvPr/>
        </p:nvSpPr>
        <p:spPr>
          <a:xfrm>
            <a:off x="2124194" y="5202079"/>
            <a:ext cx="2529007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Интернет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2124194" y="5639514"/>
            <a:ext cx="6311741" cy="323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Работа с веб-адресами и поисковыми запросами.</a:t>
            </a:r>
            <a:endParaRPr lang="en-US" sz="1550" dirty="0"/>
          </a:p>
        </p:txBody>
      </p:sp>
      <p:sp>
        <p:nvSpPr>
          <p:cNvPr id="20" name="Shape 17"/>
          <p:cNvSpPr/>
          <p:nvPr/>
        </p:nvSpPr>
        <p:spPr>
          <a:xfrm>
            <a:off x="1216164" y="6811328"/>
            <a:ext cx="708065" cy="22860"/>
          </a:xfrm>
          <a:prstGeom prst="roundRect">
            <a:avLst>
              <a:gd name="adj" fmla="val 132758"/>
            </a:avLst>
          </a:prstGeom>
          <a:solidFill>
            <a:srgbClr val="D6D3CC"/>
          </a:solidFill>
          <a:ln/>
        </p:spPr>
      </p:sp>
      <p:sp>
        <p:nvSpPr>
          <p:cNvPr id="21" name="Shape 18"/>
          <p:cNvSpPr/>
          <p:nvPr/>
        </p:nvSpPr>
        <p:spPr>
          <a:xfrm>
            <a:off x="783848" y="6595229"/>
            <a:ext cx="455176" cy="455176"/>
          </a:xfrm>
          <a:prstGeom prst="roundRect">
            <a:avLst>
              <a:gd name="adj" fmla="val 6667"/>
            </a:avLst>
          </a:prstGeom>
          <a:solidFill>
            <a:srgbClr val="F0EDE6"/>
          </a:solidFill>
          <a:ln/>
        </p:spPr>
      </p:sp>
      <p:sp>
        <p:nvSpPr>
          <p:cNvPr id="22" name="Text 19"/>
          <p:cNvSpPr/>
          <p:nvPr/>
        </p:nvSpPr>
        <p:spPr>
          <a:xfrm>
            <a:off x="936129" y="6671072"/>
            <a:ext cx="150495" cy="3034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4</a:t>
            </a:r>
            <a:endParaRPr lang="en-US" sz="2350" dirty="0"/>
          </a:p>
        </p:txBody>
      </p:sp>
      <p:sp>
        <p:nvSpPr>
          <p:cNvPr id="23" name="Text 20"/>
          <p:cNvSpPr/>
          <p:nvPr/>
        </p:nvSpPr>
        <p:spPr>
          <a:xfrm>
            <a:off x="2124194" y="6569988"/>
            <a:ext cx="318742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Кодирование информации</a:t>
            </a:r>
            <a:endParaRPr lang="en-US" sz="1950" dirty="0"/>
          </a:p>
        </p:txBody>
      </p:sp>
      <p:sp>
        <p:nvSpPr>
          <p:cNvPr id="24" name="Text 21"/>
          <p:cNvSpPr/>
          <p:nvPr/>
        </p:nvSpPr>
        <p:spPr>
          <a:xfrm>
            <a:off x="2124194" y="7007423"/>
            <a:ext cx="6311741" cy="323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Решение задач на кодирование и измерение информации.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3086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3795355"/>
            <a:ext cx="617220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Типы заданий</a:t>
            </a:r>
            <a:endParaRPr lang="en-US" sz="48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037" y="4937165"/>
            <a:ext cx="617220" cy="61722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64037" y="5801201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Выбор ответа</a:t>
            </a:r>
            <a:endParaRPr lang="en-US" sz="2400" dirty="0"/>
          </a:p>
        </p:txBody>
      </p:sp>
      <p:sp>
        <p:nvSpPr>
          <p:cNvPr id="6" name="Text 2"/>
          <p:cNvSpPr/>
          <p:nvPr/>
        </p:nvSpPr>
        <p:spPr>
          <a:xfrm>
            <a:off x="864037" y="6335078"/>
            <a:ext cx="405384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 с выбором правильного варианта из нескольких.</a:t>
            </a:r>
            <a:endParaRPr lang="en-US" sz="19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161" y="4937165"/>
            <a:ext cx="617220" cy="61722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288161" y="5801201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Краткий ответ</a:t>
            </a:r>
            <a:endParaRPr lang="en-US" sz="2400" dirty="0"/>
          </a:p>
        </p:txBody>
      </p:sp>
      <p:sp>
        <p:nvSpPr>
          <p:cNvPr id="9" name="Text 4"/>
          <p:cNvSpPr/>
          <p:nvPr/>
        </p:nvSpPr>
        <p:spPr>
          <a:xfrm>
            <a:off x="5288161" y="6335078"/>
            <a:ext cx="4053959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Задания, требующие ввода краткого ответа.</a:t>
            </a:r>
            <a:endParaRPr lang="en-US" sz="19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2404" y="4937165"/>
            <a:ext cx="617220" cy="617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712404" y="5801201"/>
            <a:ext cx="3271957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Работа на компьютере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9712404" y="6335078"/>
            <a:ext cx="4053840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Задания, выполняемые с использованием компьютерных программ.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1876306"/>
            <a:ext cx="617220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Система оценивания</a:t>
            </a:r>
            <a:endParaRPr lang="en-US" sz="4850" dirty="0"/>
          </a:p>
        </p:txBody>
      </p:sp>
      <p:sp>
        <p:nvSpPr>
          <p:cNvPr id="4" name="Shape 1"/>
          <p:cNvSpPr/>
          <p:nvPr/>
        </p:nvSpPr>
        <p:spPr>
          <a:xfrm>
            <a:off x="864037" y="3018115"/>
            <a:ext cx="7415927" cy="3335179"/>
          </a:xfrm>
          <a:prstGeom prst="roundRect">
            <a:avLst>
              <a:gd name="adj" fmla="val 1110"/>
            </a:avLst>
          </a:prstGeom>
          <a:noFill/>
          <a:ln w="1524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879277" y="3033355"/>
            <a:ext cx="7385447" cy="110156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1126093" y="3189089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 1-12, 14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4822627" y="3189089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1 балл за правильный ответ</a:t>
            </a:r>
            <a:endParaRPr lang="en-US" sz="1900" dirty="0"/>
          </a:p>
        </p:txBody>
      </p:sp>
      <p:sp>
        <p:nvSpPr>
          <p:cNvPr id="8" name="Shape 5"/>
          <p:cNvSpPr/>
          <p:nvPr/>
        </p:nvSpPr>
        <p:spPr>
          <a:xfrm>
            <a:off x="879277" y="4134922"/>
            <a:ext cx="7385447" cy="110156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9" name="Text 6"/>
          <p:cNvSpPr/>
          <p:nvPr/>
        </p:nvSpPr>
        <p:spPr>
          <a:xfrm>
            <a:off x="1126093" y="4290655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Задание 13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4822627" y="4290655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2 балла за полный ответ, 1 балл при одной ошибке</a:t>
            </a:r>
            <a:endParaRPr lang="en-US" sz="1900" dirty="0"/>
          </a:p>
        </p:txBody>
      </p:sp>
      <p:sp>
        <p:nvSpPr>
          <p:cNvPr id="11" name="Shape 8"/>
          <p:cNvSpPr/>
          <p:nvPr/>
        </p:nvSpPr>
        <p:spPr>
          <a:xfrm>
            <a:off x="879277" y="5236488"/>
            <a:ext cx="7385447" cy="110156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1126093" y="5392222"/>
            <a:ext cx="3195280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Задания 15-16</a:t>
            </a:r>
            <a:endParaRPr lang="en-US" sz="1900" dirty="0"/>
          </a:p>
        </p:txBody>
      </p:sp>
      <p:sp>
        <p:nvSpPr>
          <p:cNvPr id="13" name="Text 10"/>
          <p:cNvSpPr/>
          <p:nvPr/>
        </p:nvSpPr>
        <p:spPr>
          <a:xfrm>
            <a:off x="4822627" y="5392222"/>
            <a:ext cx="3195280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Оцениваются по критериям</a:t>
            </a:r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3086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3980617"/>
            <a:ext cx="9936123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Продолжительность и материалы</a:t>
            </a:r>
            <a:endParaRPr lang="en-US" sz="4850" dirty="0"/>
          </a:p>
        </p:txBody>
      </p:sp>
      <p:sp>
        <p:nvSpPr>
          <p:cNvPr id="4" name="Shape 1"/>
          <p:cNvSpPr/>
          <p:nvPr/>
        </p:nvSpPr>
        <p:spPr>
          <a:xfrm>
            <a:off x="864037" y="5122426"/>
            <a:ext cx="4136231" cy="2212657"/>
          </a:xfrm>
          <a:prstGeom prst="roundRect">
            <a:avLst>
              <a:gd name="adj" fmla="val 1674"/>
            </a:avLst>
          </a:prstGeom>
          <a:solidFill>
            <a:srgbClr val="F0EDE6"/>
          </a:solidFill>
          <a:ln/>
        </p:spPr>
      </p:sp>
      <p:sp>
        <p:nvSpPr>
          <p:cNvPr id="5" name="Text 2"/>
          <p:cNvSpPr/>
          <p:nvPr/>
        </p:nvSpPr>
        <p:spPr>
          <a:xfrm>
            <a:off x="1110853" y="5369243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Время выполнения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1110853" y="5903119"/>
            <a:ext cx="3642598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Два урока по 45 минут, с перерывом не менее 10 минут.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5247084" y="5122426"/>
            <a:ext cx="4136231" cy="2212657"/>
          </a:xfrm>
          <a:prstGeom prst="roundRect">
            <a:avLst>
              <a:gd name="adj" fmla="val 1674"/>
            </a:avLst>
          </a:prstGeom>
          <a:solidFill>
            <a:srgbClr val="F0EDE6"/>
          </a:solidFill>
          <a:ln/>
        </p:spPr>
      </p:sp>
      <p:sp>
        <p:nvSpPr>
          <p:cNvPr id="8" name="Text 5"/>
          <p:cNvSpPr/>
          <p:nvPr/>
        </p:nvSpPr>
        <p:spPr>
          <a:xfrm>
            <a:off x="5493901" y="5369243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Часть 1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5493901" y="5903119"/>
            <a:ext cx="3642598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Разрешено использование непрограммируемого калькулятора.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9630132" y="5122426"/>
            <a:ext cx="4136231" cy="2212657"/>
          </a:xfrm>
          <a:prstGeom prst="roundRect">
            <a:avLst>
              <a:gd name="adj" fmla="val 1674"/>
            </a:avLst>
          </a:prstGeom>
          <a:solidFill>
            <a:srgbClr val="F0EDE6"/>
          </a:solidFill>
          <a:ln/>
        </p:spPr>
      </p:sp>
      <p:sp>
        <p:nvSpPr>
          <p:cNvPr id="11" name="Text 8"/>
          <p:cNvSpPr/>
          <p:nvPr/>
        </p:nvSpPr>
        <p:spPr>
          <a:xfrm>
            <a:off x="9876949" y="5369243"/>
            <a:ext cx="3086100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4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Часть 2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9876949" y="5903119"/>
            <a:ext cx="3642598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Выполняется на компьютерах с текстовым и графическим редакторами.</a:t>
            </a:r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11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5776" y="565190"/>
            <a:ext cx="5138499" cy="642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50"/>
              </a:lnSpc>
              <a:buNone/>
            </a:pPr>
            <a:r>
              <a:rPr lang="en-US" sz="4000" dirty="0">
                <a:solidFill>
                  <a:srgbClr val="233E32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Подготовка к работе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6205776" y="1515785"/>
            <a:ext cx="7705249" cy="9861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Специальная подготовка к проверочной работе не требуется. Учащиеся должны владеть базовыми навыками работы с компьютером и знаниями по информатике за 7 класс.</a:t>
            </a:r>
            <a:endParaRPr lang="en-US" sz="16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776" y="2733199"/>
            <a:ext cx="1027628" cy="164425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541657" y="2938701"/>
            <a:ext cx="2786301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Повторение материала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7541657" y="3383042"/>
            <a:ext cx="6369368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Обзор пройденных тем по информатике.</a:t>
            </a:r>
            <a:endParaRPr lang="en-US" sz="16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5776" y="4377452"/>
            <a:ext cx="1027628" cy="164425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541657" y="4582954"/>
            <a:ext cx="3082885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Практика на компьютере</a:t>
            </a:r>
            <a:endParaRPr lang="en-US" sz="2000" dirty="0"/>
          </a:p>
        </p:txBody>
      </p:sp>
      <p:sp>
        <p:nvSpPr>
          <p:cNvPr id="10" name="Text 5"/>
          <p:cNvSpPr/>
          <p:nvPr/>
        </p:nvSpPr>
        <p:spPr>
          <a:xfrm>
            <a:off x="7541657" y="5027295"/>
            <a:ext cx="6369368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Выполнение заданий в текстовом и графическом редакторах.</a:t>
            </a:r>
            <a:endParaRPr lang="en-US" sz="16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5776" y="6021705"/>
            <a:ext cx="1027628" cy="164425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541657" y="6227207"/>
            <a:ext cx="3268861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2C2821"/>
                </a:solidFill>
                <a:latin typeface="Alice" pitchFamily="34" charset="0"/>
                <a:ea typeface="Alice" pitchFamily="34" charset="-122"/>
                <a:cs typeface="Alice" pitchFamily="34" charset="-120"/>
              </a:rPr>
              <a:t>Ознакомление с форматом</a:t>
            </a:r>
            <a:endParaRPr lang="en-US" sz="2000" dirty="0"/>
          </a:p>
        </p:txBody>
      </p:sp>
      <p:sp>
        <p:nvSpPr>
          <p:cNvPr id="13" name="Text 7"/>
          <p:cNvSpPr/>
          <p:nvPr/>
        </p:nvSpPr>
        <p:spPr>
          <a:xfrm>
            <a:off x="7541657" y="6671548"/>
            <a:ext cx="6369368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C2821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Изучение структуры и типов заданий ВПР.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282</Words>
  <Application>Microsoft Office PowerPoint</Application>
  <PresentationFormat>Произвольный</PresentationFormat>
  <Paragraphs>66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Alice</vt:lpstr>
      <vt:lpstr>Calibri</vt:lpstr>
      <vt:lpstr>Lora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HP</cp:lastModifiedBy>
  <cp:revision>3</cp:revision>
  <dcterms:created xsi:type="dcterms:W3CDTF">2024-10-29T17:08:23Z</dcterms:created>
  <dcterms:modified xsi:type="dcterms:W3CDTF">2024-10-30T14:38:36Z</dcterms:modified>
</cp:coreProperties>
</file>