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Merriweather" charset="-5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4" d="100"/>
          <a:sy n="64" d="100"/>
        </p:scale>
        <p:origin x="-384" y="16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33C9D-79D1-4514-B924-05B277843216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50B17-087E-4191-A032-7491C7D72C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974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151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45411" y="1025009"/>
            <a:ext cx="7825978" cy="3248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6350"/>
              </a:lnSpc>
              <a:buNone/>
            </a:pPr>
            <a:r>
              <a:rPr lang="en-US" sz="51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Семь ключей успешной подготовки обучающихся к ВПР по информатике</a:t>
            </a:r>
            <a:endParaRPr lang="en-US" sz="5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62464" y="814388"/>
            <a:ext cx="7662267" cy="5913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650"/>
              </a:lnSpc>
              <a:buNone/>
            </a:pPr>
            <a:r>
              <a:rPr lang="en-US" sz="37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1 ключ. Знание структуры ВПР</a:t>
            </a:r>
            <a:endParaRPr lang="en-US" sz="3700" dirty="0"/>
          </a:p>
        </p:txBody>
      </p:sp>
      <p:sp>
        <p:nvSpPr>
          <p:cNvPr id="5" name="Shape 2"/>
          <p:cNvSpPr/>
          <p:nvPr/>
        </p:nvSpPr>
        <p:spPr>
          <a:xfrm>
            <a:off x="528994" y="2528952"/>
            <a:ext cx="7819073" cy="1408509"/>
          </a:xfrm>
          <a:prstGeom prst="roundRect">
            <a:avLst>
              <a:gd name="adj" fmla="val 5644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725804" y="2725762"/>
            <a:ext cx="2366010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Структура ВПР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725804" y="3134861"/>
            <a:ext cx="7425452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Подробное объяснение структуры и содержания Всероссийской проверочной работы по информатике.</a:t>
            </a:r>
            <a:endParaRPr lang="en-US" dirty="0"/>
          </a:p>
        </p:txBody>
      </p:sp>
      <p:sp>
        <p:nvSpPr>
          <p:cNvPr id="8" name="Shape 5"/>
          <p:cNvSpPr/>
          <p:nvPr/>
        </p:nvSpPr>
        <p:spPr>
          <a:xfrm>
            <a:off x="528994" y="4126651"/>
            <a:ext cx="7819073" cy="1408509"/>
          </a:xfrm>
          <a:prstGeom prst="roundRect">
            <a:avLst>
              <a:gd name="adj" fmla="val 5644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25804" y="4323462"/>
            <a:ext cx="3043357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Распределение времени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725804" y="4732560"/>
            <a:ext cx="7425452" cy="605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Рекомендации по эффективному распределению времени на различные блоки заданий.</a:t>
            </a:r>
            <a:endParaRPr lang="en-US" dirty="0"/>
          </a:p>
        </p:txBody>
      </p:sp>
      <p:sp>
        <p:nvSpPr>
          <p:cNvPr id="11" name="Shape 8"/>
          <p:cNvSpPr/>
          <p:nvPr/>
        </p:nvSpPr>
        <p:spPr>
          <a:xfrm>
            <a:off x="528994" y="5724350"/>
            <a:ext cx="7819073" cy="1365997"/>
          </a:xfrm>
          <a:prstGeom prst="roundRect">
            <a:avLst>
              <a:gd name="adj" fmla="val 7190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25804" y="5921161"/>
            <a:ext cx="3579257" cy="295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Ожидания от каждого блока</a:t>
            </a:r>
            <a:endParaRPr lang="en-US" sz="2400" dirty="0"/>
          </a:p>
        </p:txBody>
      </p:sp>
      <p:sp>
        <p:nvSpPr>
          <p:cNvPr id="13" name="Text 10"/>
          <p:cNvSpPr/>
          <p:nvPr/>
        </p:nvSpPr>
        <p:spPr>
          <a:xfrm>
            <a:off x="725804" y="6330260"/>
            <a:ext cx="7425452" cy="3028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Разъяснение особенностей и требований </a:t>
            </a:r>
            <a:r>
              <a:rPr lang="en-US" dirty="0" err="1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каждого</a:t>
            </a: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 </a:t>
            </a:r>
            <a:r>
              <a:rPr lang="en-US" dirty="0" err="1" smtClean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блока</a:t>
            </a:r>
            <a:endParaRPr lang="ru-RU" dirty="0" smtClean="0">
              <a:solidFill>
                <a:srgbClr val="E2E6E9"/>
              </a:solidFill>
              <a:latin typeface="Merriweather" pitchFamily="34" charset="0"/>
              <a:ea typeface="Merriweather" pitchFamily="34" charset="-122"/>
              <a:cs typeface="Merriweather" pitchFamily="34" charset="-120"/>
            </a:endParaRPr>
          </a:p>
          <a:p>
            <a:pPr marL="0" indent="0">
              <a:lnSpc>
                <a:spcPts val="2350"/>
              </a:lnSpc>
              <a:buNone/>
            </a:pPr>
            <a:r>
              <a:rPr lang="en-US" dirty="0" smtClean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 </a:t>
            </a: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заданий ВПР.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98" t="10553" r="25345" b="15574"/>
          <a:stretch/>
        </p:blipFill>
        <p:spPr bwMode="auto">
          <a:xfrm>
            <a:off x="9039069" y="506619"/>
            <a:ext cx="5130157" cy="74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85029" y="828794"/>
            <a:ext cx="12260223" cy="1456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700"/>
              </a:lnSpc>
              <a:buNone/>
            </a:pPr>
            <a:r>
              <a:rPr lang="en-US" sz="45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2 ключ. Формирование базовых знаний</a:t>
            </a:r>
            <a:endParaRPr lang="en-US" sz="4550" dirty="0"/>
          </a:p>
        </p:txBody>
      </p:sp>
      <p:sp>
        <p:nvSpPr>
          <p:cNvPr id="4" name="Text 2"/>
          <p:cNvSpPr/>
          <p:nvPr/>
        </p:nvSpPr>
        <p:spPr>
          <a:xfrm>
            <a:off x="872252" y="2637857"/>
            <a:ext cx="3707130" cy="728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Основы работы с компьютером</a:t>
            </a:r>
            <a:endParaRPr lang="en-US" sz="2250" dirty="0"/>
          </a:p>
        </p:txBody>
      </p:sp>
      <p:sp>
        <p:nvSpPr>
          <p:cNvPr id="5" name="Text 3"/>
          <p:cNvSpPr/>
          <p:nvPr/>
        </p:nvSpPr>
        <p:spPr>
          <a:xfrm>
            <a:off x="872252" y="3599049"/>
            <a:ext cx="3707130" cy="1118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Базовые навыки использования компьютера и основных программ.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155645" y="2637857"/>
            <a:ext cx="3130987" cy="364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Системы счисления</a:t>
            </a:r>
            <a:endParaRPr lang="en-US" sz="2250" dirty="0"/>
          </a:p>
        </p:txBody>
      </p:sp>
      <p:sp>
        <p:nvSpPr>
          <p:cNvPr id="7" name="Text 5"/>
          <p:cNvSpPr/>
          <p:nvPr/>
        </p:nvSpPr>
        <p:spPr>
          <a:xfrm>
            <a:off x="5155645" y="3234956"/>
            <a:ext cx="3707130" cy="1118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Понимание и работа с различными системами счисления.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9439037" y="2637857"/>
            <a:ext cx="3394353" cy="364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22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Логические операции</a:t>
            </a:r>
            <a:endParaRPr lang="en-US" sz="2250" dirty="0"/>
          </a:p>
        </p:txBody>
      </p:sp>
      <p:sp>
        <p:nvSpPr>
          <p:cNvPr id="9" name="Text 7"/>
          <p:cNvSpPr/>
          <p:nvPr/>
        </p:nvSpPr>
        <p:spPr>
          <a:xfrm>
            <a:off x="9439037" y="3234956"/>
            <a:ext cx="3707130" cy="1118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Изучение основных логических операций и их применение.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4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197" y="487323"/>
            <a:ext cx="7903607" cy="1107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4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3 ключ. Развитие алгоритмического мышления</a:t>
            </a:r>
            <a:endParaRPr lang="en-US" sz="3450" dirty="0"/>
          </a:p>
        </p:txBody>
      </p:sp>
      <p:sp>
        <p:nvSpPr>
          <p:cNvPr id="5" name="Shape 2"/>
          <p:cNvSpPr/>
          <p:nvPr/>
        </p:nvSpPr>
        <p:spPr>
          <a:xfrm>
            <a:off x="762356" y="2660175"/>
            <a:ext cx="22860" cy="3985141"/>
          </a:xfrm>
          <a:prstGeom prst="roundRect">
            <a:avLst>
              <a:gd name="adj" fmla="val 325620"/>
            </a:avLst>
          </a:prstGeom>
          <a:solidFill>
            <a:srgbClr val="194A99"/>
          </a:solidFill>
          <a:ln/>
        </p:spPr>
      </p:sp>
      <p:sp>
        <p:nvSpPr>
          <p:cNvPr id="6" name="Shape 3"/>
          <p:cNvSpPr/>
          <p:nvPr/>
        </p:nvSpPr>
        <p:spPr>
          <a:xfrm>
            <a:off x="950296" y="3047366"/>
            <a:ext cx="620197" cy="22860"/>
          </a:xfrm>
          <a:prstGeom prst="roundRect">
            <a:avLst>
              <a:gd name="adj" fmla="val 325620"/>
            </a:avLst>
          </a:prstGeom>
          <a:solidFill>
            <a:srgbClr val="194A99"/>
          </a:solidFill>
          <a:ln/>
        </p:spPr>
      </p:sp>
      <p:sp>
        <p:nvSpPr>
          <p:cNvPr id="7" name="Shape 4"/>
          <p:cNvSpPr/>
          <p:nvPr/>
        </p:nvSpPr>
        <p:spPr>
          <a:xfrm>
            <a:off x="574416" y="2859485"/>
            <a:ext cx="398740" cy="398740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15267" y="2925922"/>
            <a:ext cx="117038" cy="265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3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1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1748551" y="2837340"/>
            <a:ext cx="2958465" cy="2769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Решение задач пошагово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1748551" y="3220602"/>
            <a:ext cx="6663095" cy="601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Обучение методике разбиения </a:t>
            </a:r>
            <a:r>
              <a:rPr lang="en-US" dirty="0" err="1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сложных</a:t>
            </a: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 </a:t>
            </a:r>
            <a:r>
              <a:rPr lang="en-US" dirty="0" err="1" smtClean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задач</a:t>
            </a:r>
            <a:endParaRPr lang="ru-RU" dirty="0" smtClean="0">
              <a:solidFill>
                <a:srgbClr val="E2E6E9"/>
              </a:solidFill>
              <a:latin typeface="Merriweather" pitchFamily="34" charset="0"/>
              <a:ea typeface="Merriweather" pitchFamily="34" charset="-122"/>
              <a:cs typeface="Merriweather" pitchFamily="34" charset="-120"/>
            </a:endParaRPr>
          </a:p>
          <a:p>
            <a:pPr marL="0" indent="0" algn="l">
              <a:lnSpc>
                <a:spcPts val="2200"/>
              </a:lnSpc>
              <a:buNone/>
            </a:pPr>
            <a:r>
              <a:rPr lang="en-US" dirty="0" smtClean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 </a:t>
            </a: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на простые шаги.</a:t>
            </a:r>
            <a:endParaRPr lang="en-US" dirty="0"/>
          </a:p>
        </p:txBody>
      </p:sp>
      <p:sp>
        <p:nvSpPr>
          <p:cNvPr id="11" name="Shape 8"/>
          <p:cNvSpPr/>
          <p:nvPr/>
        </p:nvSpPr>
        <p:spPr>
          <a:xfrm>
            <a:off x="950296" y="4245730"/>
            <a:ext cx="620197" cy="22860"/>
          </a:xfrm>
          <a:prstGeom prst="roundRect">
            <a:avLst>
              <a:gd name="adj" fmla="val 325620"/>
            </a:avLst>
          </a:prstGeom>
          <a:solidFill>
            <a:srgbClr val="194A99"/>
          </a:solidFill>
          <a:ln/>
        </p:spPr>
      </p:sp>
      <p:sp>
        <p:nvSpPr>
          <p:cNvPr id="12" name="Shape 9"/>
          <p:cNvSpPr/>
          <p:nvPr/>
        </p:nvSpPr>
        <p:spPr>
          <a:xfrm>
            <a:off x="574416" y="4057849"/>
            <a:ext cx="398740" cy="398740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94312" y="4124286"/>
            <a:ext cx="158948" cy="265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3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2</a:t>
            </a:r>
            <a:endParaRPr lang="en-US" sz="3200" dirty="0"/>
          </a:p>
        </p:txBody>
      </p:sp>
      <p:sp>
        <p:nvSpPr>
          <p:cNvPr id="14" name="Text 11"/>
          <p:cNvSpPr/>
          <p:nvPr/>
        </p:nvSpPr>
        <p:spPr>
          <a:xfrm>
            <a:off x="1748551" y="4035704"/>
            <a:ext cx="2734151" cy="2769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Работа с блок-схемами</a:t>
            </a:r>
            <a:endParaRPr lang="en-US" sz="2400" dirty="0"/>
          </a:p>
        </p:txBody>
      </p:sp>
      <p:sp>
        <p:nvSpPr>
          <p:cNvPr id="15" name="Text 12"/>
          <p:cNvSpPr/>
          <p:nvPr/>
        </p:nvSpPr>
        <p:spPr>
          <a:xfrm>
            <a:off x="1748551" y="4418966"/>
            <a:ext cx="6663095" cy="567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визуальных инструментов для представления алгоритмов.</a:t>
            </a:r>
            <a:endParaRPr lang="en-US" dirty="0"/>
          </a:p>
        </p:txBody>
      </p:sp>
      <p:sp>
        <p:nvSpPr>
          <p:cNvPr id="16" name="Shape 13"/>
          <p:cNvSpPr/>
          <p:nvPr/>
        </p:nvSpPr>
        <p:spPr>
          <a:xfrm>
            <a:off x="950296" y="5727701"/>
            <a:ext cx="620197" cy="22860"/>
          </a:xfrm>
          <a:prstGeom prst="roundRect">
            <a:avLst>
              <a:gd name="adj" fmla="val 325620"/>
            </a:avLst>
          </a:prstGeom>
          <a:solidFill>
            <a:srgbClr val="194A99"/>
          </a:solidFill>
          <a:ln/>
        </p:spPr>
      </p:sp>
      <p:sp>
        <p:nvSpPr>
          <p:cNvPr id="17" name="Shape 14"/>
          <p:cNvSpPr/>
          <p:nvPr/>
        </p:nvSpPr>
        <p:spPr>
          <a:xfrm>
            <a:off x="574416" y="5539820"/>
            <a:ext cx="398740" cy="398740"/>
          </a:xfrm>
          <a:prstGeom prst="roundRect">
            <a:avLst>
              <a:gd name="adj" fmla="val 18668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699312" y="5606257"/>
            <a:ext cx="148828" cy="2658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32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3</a:t>
            </a:r>
            <a:endParaRPr lang="en-US" sz="3200" dirty="0"/>
          </a:p>
        </p:txBody>
      </p:sp>
      <p:sp>
        <p:nvSpPr>
          <p:cNvPr id="19" name="Text 16"/>
          <p:cNvSpPr/>
          <p:nvPr/>
        </p:nvSpPr>
        <p:spPr>
          <a:xfrm>
            <a:off x="1748551" y="5517675"/>
            <a:ext cx="4049792" cy="2769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Практическое программирование</a:t>
            </a:r>
            <a:endParaRPr lang="en-US" sz="2400" dirty="0"/>
          </a:p>
        </p:txBody>
      </p:sp>
      <p:sp>
        <p:nvSpPr>
          <p:cNvPr id="20" name="Text 17"/>
          <p:cNvSpPr/>
          <p:nvPr/>
        </p:nvSpPr>
        <p:spPr>
          <a:xfrm>
            <a:off x="1748551" y="5900937"/>
            <a:ext cx="6663095" cy="567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Применение полученных знаний в реальном программировании на Scratch или Python.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4503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185029" y="3143845"/>
            <a:ext cx="8464272" cy="6125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4 ключ. Регулярные тренировки</a:t>
            </a:r>
            <a:endParaRPr lang="en-US" sz="38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87" y="4584383"/>
            <a:ext cx="4086701" cy="7840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57470" y="5673458"/>
            <a:ext cx="3198852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Регулярные тренировки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657470" y="6116210"/>
            <a:ext cx="3694748" cy="62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Систематическое выполнение заданий в формате ВПР.</a:t>
            </a:r>
            <a:endParaRPr lang="en-US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2988" y="4584383"/>
            <a:ext cx="4086701" cy="7840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058965" y="5662375"/>
            <a:ext cx="2450306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Анализ ошибок</a:t>
            </a:r>
            <a:endParaRPr lang="en-US" sz="2400" dirty="0"/>
          </a:p>
        </p:txBody>
      </p:sp>
      <p:sp>
        <p:nvSpPr>
          <p:cNvPr id="10" name="Text 5"/>
          <p:cNvSpPr/>
          <p:nvPr/>
        </p:nvSpPr>
        <p:spPr>
          <a:xfrm>
            <a:off x="5058965" y="6086118"/>
            <a:ext cx="3694748" cy="62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Разбор и понимание допущенных ошибок.</a:t>
            </a:r>
            <a:endParaRPr lang="en-US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9690" y="4584383"/>
            <a:ext cx="4086701" cy="7840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145666" y="5662375"/>
            <a:ext cx="3481983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Исправление и улучшение</a:t>
            </a:r>
            <a:endParaRPr lang="en-US" sz="2400" dirty="0"/>
          </a:p>
        </p:txBody>
      </p:sp>
      <p:sp>
        <p:nvSpPr>
          <p:cNvPr id="13" name="Text 7"/>
          <p:cNvSpPr/>
          <p:nvPr/>
        </p:nvSpPr>
        <p:spPr>
          <a:xfrm>
            <a:off x="9145666" y="6086118"/>
            <a:ext cx="3694748" cy="62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Работа над ошибками и совершенствование навыков.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60519" y="452199"/>
            <a:ext cx="7995761" cy="10253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000"/>
              </a:lnSpc>
              <a:buNone/>
            </a:pPr>
            <a:r>
              <a:rPr lang="en-US" sz="320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5 ключ. Психологическая поддержка</a:t>
            </a:r>
            <a:endParaRPr lang="en-US" sz="32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93" y="2241638"/>
            <a:ext cx="410051" cy="41005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855493" y="2815639"/>
            <a:ext cx="2727722" cy="256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Индивидуальные беседы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5855493" y="3170207"/>
            <a:ext cx="7995761" cy="262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Личные консультации для поддержки каждого ученика.</a:t>
            </a:r>
            <a:endParaRPr lang="en-US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93" y="3924706"/>
            <a:ext cx="410051" cy="41005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855493" y="4498706"/>
            <a:ext cx="2050613" cy="256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Групповая работа</a:t>
            </a:r>
            <a:endParaRPr lang="en-US" sz="2400" dirty="0"/>
          </a:p>
        </p:txBody>
      </p:sp>
      <p:sp>
        <p:nvSpPr>
          <p:cNvPr id="10" name="Text 5"/>
          <p:cNvSpPr/>
          <p:nvPr/>
        </p:nvSpPr>
        <p:spPr>
          <a:xfrm>
            <a:off x="5855493" y="4853274"/>
            <a:ext cx="7995761" cy="262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Совместные занятия для создания атмосферы поддержки.</a:t>
            </a:r>
            <a:endParaRPr lang="en-US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93" y="5607773"/>
            <a:ext cx="410051" cy="410051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5855493" y="6181774"/>
            <a:ext cx="3283744" cy="2562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Релаксационные упражнения</a:t>
            </a:r>
            <a:endParaRPr lang="en-US" sz="2400" dirty="0"/>
          </a:p>
        </p:txBody>
      </p:sp>
      <p:sp>
        <p:nvSpPr>
          <p:cNvPr id="13" name="Text 7"/>
          <p:cNvSpPr/>
          <p:nvPr/>
        </p:nvSpPr>
        <p:spPr>
          <a:xfrm>
            <a:off x="5855493" y="6536342"/>
            <a:ext cx="7995761" cy="262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Техники снятия стресса и улучшения концентрации.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43268" y="518398"/>
            <a:ext cx="7830264" cy="11730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600"/>
              </a:lnSpc>
              <a:buNone/>
            </a:pPr>
            <a:r>
              <a:rPr lang="en-US" sz="36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6 ключ. Индивидуальный подход</a:t>
            </a:r>
            <a:endParaRPr lang="en-US" sz="3650" dirty="0"/>
          </a:p>
        </p:txBody>
      </p:sp>
      <p:sp>
        <p:nvSpPr>
          <p:cNvPr id="5" name="Shape 2"/>
          <p:cNvSpPr/>
          <p:nvPr/>
        </p:nvSpPr>
        <p:spPr>
          <a:xfrm>
            <a:off x="5955626" y="2696631"/>
            <a:ext cx="422196" cy="422196"/>
          </a:xfrm>
          <a:prstGeom prst="roundRect">
            <a:avLst>
              <a:gd name="adj" fmla="val 18671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104692" y="2766878"/>
            <a:ext cx="123944" cy="281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1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6565464" y="2696631"/>
            <a:ext cx="3058478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Учет уровня подготовки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6565464" y="3102277"/>
            <a:ext cx="7220426" cy="600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Адаптация заданий под индивидуальный уровень знаний каждого ученика.</a:t>
            </a:r>
            <a:endParaRPr lang="en-US" dirty="0"/>
          </a:p>
        </p:txBody>
      </p:sp>
      <p:sp>
        <p:nvSpPr>
          <p:cNvPr id="9" name="Shape 6"/>
          <p:cNvSpPr/>
          <p:nvPr/>
        </p:nvSpPr>
        <p:spPr>
          <a:xfrm>
            <a:off x="5955626" y="4101330"/>
            <a:ext cx="422196" cy="422196"/>
          </a:xfrm>
          <a:prstGeom prst="roundRect">
            <a:avLst>
              <a:gd name="adj" fmla="val 18671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6082546" y="4171577"/>
            <a:ext cx="168354" cy="281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2</a:t>
            </a:r>
            <a:endParaRPr lang="en-US" sz="2800" dirty="0"/>
          </a:p>
        </p:txBody>
      </p:sp>
      <p:sp>
        <p:nvSpPr>
          <p:cNvPr id="11" name="Text 8"/>
          <p:cNvSpPr/>
          <p:nvPr/>
        </p:nvSpPr>
        <p:spPr>
          <a:xfrm>
            <a:off x="6565464" y="4101330"/>
            <a:ext cx="2497217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Интересы учеников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6565464" y="4506976"/>
            <a:ext cx="7220426" cy="600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Предоставление дополнительных материалов по интересующим темам.</a:t>
            </a:r>
            <a:endParaRPr lang="en-US" dirty="0"/>
          </a:p>
        </p:txBody>
      </p:sp>
      <p:sp>
        <p:nvSpPr>
          <p:cNvPr id="13" name="Shape 10"/>
          <p:cNvSpPr/>
          <p:nvPr/>
        </p:nvSpPr>
        <p:spPr>
          <a:xfrm>
            <a:off x="5955626" y="5506030"/>
            <a:ext cx="422196" cy="422196"/>
          </a:xfrm>
          <a:prstGeom prst="roundRect">
            <a:avLst>
              <a:gd name="adj" fmla="val 18671"/>
            </a:avLst>
          </a:prstGeom>
          <a:solidFill>
            <a:srgbClr val="003180"/>
          </a:solidFill>
          <a:ln w="7620">
            <a:solidFill>
              <a:srgbClr val="194A99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6087904" y="5576277"/>
            <a:ext cx="157639" cy="281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2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3</a:t>
            </a:r>
            <a:endParaRPr lang="en-US" sz="2800" dirty="0"/>
          </a:p>
        </p:txBody>
      </p:sp>
      <p:sp>
        <p:nvSpPr>
          <p:cNvPr id="15" name="Text 12"/>
          <p:cNvSpPr/>
          <p:nvPr/>
        </p:nvSpPr>
        <p:spPr>
          <a:xfrm>
            <a:off x="6565464" y="5506030"/>
            <a:ext cx="2346008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4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Гибкая программа</a:t>
            </a:r>
            <a:endParaRPr lang="en-US" sz="2400" dirty="0"/>
          </a:p>
        </p:txBody>
      </p:sp>
      <p:sp>
        <p:nvSpPr>
          <p:cNvPr id="16" name="Text 13"/>
          <p:cNvSpPr/>
          <p:nvPr/>
        </p:nvSpPr>
        <p:spPr>
          <a:xfrm>
            <a:off x="6565464" y="5911676"/>
            <a:ext cx="7220426" cy="600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Возможность корректировки учебного плана под потребности конкретного ученика.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1036" y="1047631"/>
            <a:ext cx="7801927" cy="1198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00"/>
              </a:lnSpc>
              <a:buNone/>
            </a:pPr>
            <a:r>
              <a:rPr lang="en-US" sz="3750" dirty="0">
                <a:solidFill>
                  <a:srgbClr val="F5F0F0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7 ключ. Использование современных технологий</a:t>
            </a:r>
            <a:endParaRPr lang="en-US" sz="3750" dirty="0"/>
          </a:p>
        </p:txBody>
      </p:sp>
      <p:sp>
        <p:nvSpPr>
          <p:cNvPr id="5" name="Shape 2"/>
          <p:cNvSpPr/>
          <p:nvPr/>
        </p:nvSpPr>
        <p:spPr>
          <a:xfrm>
            <a:off x="671036" y="4589978"/>
            <a:ext cx="7801927" cy="2591991"/>
          </a:xfrm>
          <a:prstGeom prst="roundRect">
            <a:avLst>
              <a:gd name="adj" fmla="val 3107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78656" y="4597598"/>
            <a:ext cx="7785854" cy="8589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4"/>
          <p:cNvSpPr/>
          <p:nvPr/>
        </p:nvSpPr>
        <p:spPr>
          <a:xfrm>
            <a:off x="871299" y="4720233"/>
            <a:ext cx="220777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Интерактивные платформы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3470077" y="4720233"/>
            <a:ext cx="2203966" cy="306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Онлайн-курсы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6065044" y="4720233"/>
            <a:ext cx="220777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Образовательные приложения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78656" y="5456515"/>
            <a:ext cx="7785854" cy="858917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1" name="Text 8"/>
          <p:cNvSpPr/>
          <p:nvPr/>
        </p:nvSpPr>
        <p:spPr>
          <a:xfrm>
            <a:off x="871299" y="5579150"/>
            <a:ext cx="220777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Интерактивное обучение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3470077" y="5579150"/>
            <a:ext cx="2203966" cy="306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Гибкий график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065044" y="5579150"/>
            <a:ext cx="2207776" cy="306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Мобильность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678656" y="6315432"/>
            <a:ext cx="7785854" cy="8589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5" name="Text 12"/>
          <p:cNvSpPr/>
          <p:nvPr/>
        </p:nvSpPr>
        <p:spPr>
          <a:xfrm>
            <a:off x="871299" y="6438067"/>
            <a:ext cx="220777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Мгновенная обратная связь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470077" y="6438067"/>
            <a:ext cx="220396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Разнообразие материалов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6065044" y="6438067"/>
            <a:ext cx="2207776" cy="6136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5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Геймификация обучения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028" y="2329160"/>
            <a:ext cx="3858101" cy="238446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85028" y="4999374"/>
            <a:ext cx="3210758" cy="357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Успешный результат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1185028" y="5493841"/>
            <a:ext cx="3858101" cy="731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Радость учеников после успешной сдачи ВПР.</a:t>
            </a:r>
            <a:endParaRPr lang="en-US" sz="180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6029" y="2329160"/>
            <a:ext cx="3858101" cy="238446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386029" y="4999374"/>
            <a:ext cx="2858453" cy="357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Командная работа</a:t>
            </a:r>
            <a:endParaRPr lang="en-US" sz="2250" dirty="0"/>
          </a:p>
        </p:txBody>
      </p:sp>
      <p:sp>
        <p:nvSpPr>
          <p:cNvPr id="9" name="Text 5"/>
          <p:cNvSpPr/>
          <p:nvPr/>
        </p:nvSpPr>
        <p:spPr>
          <a:xfrm>
            <a:off x="5386029" y="5493841"/>
            <a:ext cx="3858101" cy="731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Совместные усилия учителей и учеников в подготовке к ВПР.</a:t>
            </a:r>
            <a:endParaRPr lang="en-US" sz="180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7031" y="2329160"/>
            <a:ext cx="3858101" cy="238446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587031" y="4999374"/>
            <a:ext cx="3512225" cy="357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5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Современное обучение</a:t>
            </a:r>
            <a:endParaRPr lang="en-US" sz="2250" dirty="0"/>
          </a:p>
        </p:txBody>
      </p:sp>
      <p:sp>
        <p:nvSpPr>
          <p:cNvPr id="12" name="Text 7"/>
          <p:cNvSpPr/>
          <p:nvPr/>
        </p:nvSpPr>
        <p:spPr>
          <a:xfrm>
            <a:off x="9587031" y="5493841"/>
            <a:ext cx="3858101" cy="1097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800" dirty="0">
                <a:solidFill>
                  <a:srgbClr val="E2E6E9"/>
                </a:solidFill>
                <a:latin typeface="Merriweather" pitchFamily="34" charset="0"/>
                <a:ea typeface="Merriweather" pitchFamily="34" charset="-122"/>
                <a:cs typeface="Merriweather" pitchFamily="34" charset="-120"/>
              </a:rPr>
              <a:t>Использование разнообразных методов и технологий в подготовке.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304</Words>
  <Application>Microsoft Office PowerPoint</Application>
  <PresentationFormat>Произвольный</PresentationFormat>
  <Paragraphs>76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Merriweather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HP</cp:lastModifiedBy>
  <cp:revision>2</cp:revision>
  <dcterms:created xsi:type="dcterms:W3CDTF">2024-10-29T17:39:30Z</dcterms:created>
  <dcterms:modified xsi:type="dcterms:W3CDTF">2024-10-29T17:39:44Z</dcterms:modified>
</cp:coreProperties>
</file>