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sldIdLst>
    <p:sldId id="261" r:id="rId2"/>
    <p:sldId id="260" r:id="rId3"/>
    <p:sldId id="262" r:id="rId4"/>
    <p:sldId id="263" r:id="rId5"/>
    <p:sldId id="264" r:id="rId6"/>
    <p:sldId id="265" r:id="rId7"/>
    <p:sldId id="266" r:id="rId8"/>
    <p:sldId id="267" r:id="rId9"/>
    <p:sldId id="268" r:id="rId10"/>
    <p:sldId id="269" r:id="rId11"/>
    <p:sldId id="270" r:id="rId12"/>
    <p:sldId id="271" r:id="rId13"/>
  </p:sldIdLst>
  <p:sldSz cx="9144000" cy="6858000" type="screen4x3"/>
  <p:notesSz cx="6858000" cy="9144000"/>
  <p:embeddedFontLst>
    <p:embeddedFont>
      <p:font typeface="Comic Sans MS" pitchFamily="66" charset="0"/>
      <p:regular r:id="rId14"/>
      <p:bold r:id="rId15"/>
    </p:embeddedFont>
    <p:embeddedFont>
      <p:font typeface="Calibri" pitchFamily="34" charset="0"/>
      <p:regular r:id="rId16"/>
      <p:bold r:id="rId17"/>
      <p:italic r:id="rId18"/>
      <p:boldItalic r:id="rId19"/>
    </p:embeddedFont>
  </p:embeddedFont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66"/>
    <a:srgbClr val="8A0000"/>
    <a:srgbClr val="9900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60"/>
  </p:normalViewPr>
  <p:slideViewPr>
    <p:cSldViewPr>
      <p:cViewPr varScale="1">
        <p:scale>
          <a:sx n="64" d="100"/>
          <a:sy n="64" d="100"/>
        </p:scale>
        <p:origin x="-1334"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a:prstGeom prst="rect">
            <a:avLst/>
          </a:prstGeo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B68C4FF4-6EE1-4A76-9B8F-B2F594D6C874}" type="datetimeFigureOut">
              <a:rPr lang="ru-RU">
                <a:solidFill>
                  <a:prstClr val="black"/>
                </a:solidFill>
                <a:latin typeface="Arial" charset="0"/>
                <a:cs typeface="Arial" charset="0"/>
              </a:rPr>
              <a:pPr fontAlgn="base">
                <a:spcBef>
                  <a:spcPct val="0"/>
                </a:spcBef>
                <a:spcAft>
                  <a:spcPct val="0"/>
                </a:spcAft>
                <a:defRPr/>
              </a:pPr>
              <a:t>27.08.2023</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CBF7A747-1B53-4B3F-B8D2-D8AB0E128148}"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600200"/>
            <a:ext cx="8229600" cy="4525963"/>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24BD201-5F9C-4593-BEFD-74C971F0B552}" type="datetimeFigureOut">
              <a:rPr lang="ru-RU">
                <a:solidFill>
                  <a:prstClr val="black"/>
                </a:solidFill>
                <a:latin typeface="Arial" charset="0"/>
                <a:cs typeface="Arial" charset="0"/>
              </a:rPr>
              <a:pPr fontAlgn="base">
                <a:spcBef>
                  <a:spcPct val="0"/>
                </a:spcBef>
                <a:spcAft>
                  <a:spcPct val="0"/>
                </a:spcAft>
                <a:defRPr/>
              </a:pPr>
              <a:t>27.08.2023</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4B22E6F0-797A-404D-B2F0-96032D2C16E5}"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a:prstGeom prst="rect">
            <a:avLst/>
          </a:prstGeo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637A3035-02C7-4538-A480-C6887B19F5A6}" type="datetimeFigureOut">
              <a:rPr lang="ru-RU">
                <a:solidFill>
                  <a:prstClr val="black"/>
                </a:solidFill>
                <a:latin typeface="Arial" charset="0"/>
                <a:cs typeface="Arial" charset="0"/>
              </a:rPr>
              <a:pPr fontAlgn="base">
                <a:spcBef>
                  <a:spcPct val="0"/>
                </a:spcBef>
                <a:spcAft>
                  <a:spcPct val="0"/>
                </a:spcAft>
                <a:defRPr/>
              </a:pPr>
              <a:t>27.08.2023</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D518664C-3B03-4311-A452-8E87A1DF2E36}"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Содержимое 2"/>
          <p:cNvSpPr>
            <a:spLocks noGrp="1"/>
          </p:cNvSpPr>
          <p:nvPr>
            <p:ph idx="1"/>
          </p:nvPr>
        </p:nvSpPr>
        <p:spPr>
          <a:xfrm>
            <a:off x="457200" y="1600200"/>
            <a:ext cx="8229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3152DDE1-E9F2-4B50-AB95-1A36B28481DE}" type="datetimeFigureOut">
              <a:rPr lang="ru-RU">
                <a:solidFill>
                  <a:prstClr val="black"/>
                </a:solidFill>
                <a:latin typeface="Arial" charset="0"/>
                <a:cs typeface="Arial" charset="0"/>
              </a:rPr>
              <a:pPr fontAlgn="base">
                <a:spcBef>
                  <a:spcPct val="0"/>
                </a:spcBef>
                <a:spcAft>
                  <a:spcPct val="0"/>
                </a:spcAft>
                <a:defRPr/>
              </a:pPr>
              <a:t>27.08.2023</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A087BA6C-DE82-4922-A007-5CB817EE4E20}"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D5011FA9-72D4-4D0D-AA04-5200C8F96D1C}" type="datetimeFigureOut">
              <a:rPr lang="ru-RU">
                <a:solidFill>
                  <a:prstClr val="black"/>
                </a:solidFill>
                <a:latin typeface="Arial" charset="0"/>
                <a:cs typeface="Arial" charset="0"/>
              </a:rPr>
              <a:pPr fontAlgn="base">
                <a:spcBef>
                  <a:spcPct val="0"/>
                </a:spcBef>
                <a:spcAft>
                  <a:spcPct val="0"/>
                </a:spcAft>
                <a:defRPr/>
              </a:pPr>
              <a:t>27.08.2023</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64CBFCBB-F7D8-4AD9-B5F9-93687358CA6B}"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18AA105-3B9A-485F-A7BD-B3B1C1BFF994}" type="datetimeFigureOut">
              <a:rPr lang="ru-RU">
                <a:solidFill>
                  <a:prstClr val="black"/>
                </a:solidFill>
                <a:latin typeface="Arial" charset="0"/>
                <a:cs typeface="Arial" charset="0"/>
              </a:rPr>
              <a:pPr fontAlgn="base">
                <a:spcBef>
                  <a:spcPct val="0"/>
                </a:spcBef>
                <a:spcAft>
                  <a:spcPct val="0"/>
                </a:spcAft>
                <a:defRPr/>
              </a:pPr>
              <a:t>27.08.2023</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9217202-91A5-4841-8837-12B3422A9C13}"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B003E727-7E97-4B76-A273-97C117DFD6DE}" type="datetimeFigureOut">
              <a:rPr lang="ru-RU">
                <a:solidFill>
                  <a:prstClr val="black"/>
                </a:solidFill>
                <a:latin typeface="Arial" charset="0"/>
                <a:cs typeface="Arial" charset="0"/>
              </a:rPr>
              <a:pPr fontAlgn="base">
                <a:spcBef>
                  <a:spcPct val="0"/>
                </a:spcBef>
                <a:spcAft>
                  <a:spcPct val="0"/>
                </a:spcAft>
                <a:defRPr/>
              </a:pPr>
              <a:t>27.08.2023</a:t>
            </a:fld>
            <a:endParaRPr lang="ru-RU">
              <a:solidFill>
                <a:prstClr val="black"/>
              </a:solidFill>
              <a:latin typeface="Arial" charset="0"/>
              <a:cs typeface="Arial" charset="0"/>
            </a:endParaRPr>
          </a:p>
        </p:txBody>
      </p:sp>
      <p:sp>
        <p:nvSpPr>
          <p:cNvPr id="8"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9"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09F140D1-42AB-456C-B3EB-2E58162D29C5}"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C62FDA9A-A9AF-4522-BA4E-959710ABA8F2}" type="datetimeFigureOut">
              <a:rPr lang="ru-RU">
                <a:solidFill>
                  <a:prstClr val="black"/>
                </a:solidFill>
                <a:latin typeface="Arial" charset="0"/>
                <a:cs typeface="Arial" charset="0"/>
              </a:rPr>
              <a:pPr fontAlgn="base">
                <a:spcBef>
                  <a:spcPct val="0"/>
                </a:spcBef>
                <a:spcAft>
                  <a:spcPct val="0"/>
                </a:spcAft>
                <a:defRPr/>
              </a:pPr>
              <a:t>27.08.2023</a:t>
            </a:fld>
            <a:endParaRPr lang="ru-RU">
              <a:solidFill>
                <a:prstClr val="black"/>
              </a:solidFill>
              <a:latin typeface="Arial" charset="0"/>
              <a:cs typeface="Arial" charset="0"/>
            </a:endParaRPr>
          </a:p>
        </p:txBody>
      </p:sp>
      <p:sp>
        <p:nvSpPr>
          <p:cNvPr id="4"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5"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7C4C3DF-49FF-4AA4-A1AB-8615103FAECA}"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981C31E6-6AC6-4E62-806B-D0CB1E8C6262}" type="datetimeFigureOut">
              <a:rPr lang="ru-RU">
                <a:solidFill>
                  <a:prstClr val="black"/>
                </a:solidFill>
                <a:latin typeface="Arial" charset="0"/>
                <a:cs typeface="Arial" charset="0"/>
              </a:rPr>
              <a:pPr fontAlgn="base">
                <a:spcBef>
                  <a:spcPct val="0"/>
                </a:spcBef>
                <a:spcAft>
                  <a:spcPct val="0"/>
                </a:spcAft>
                <a:defRPr/>
              </a:pPr>
              <a:t>27.08.2023</a:t>
            </a:fld>
            <a:endParaRPr lang="ru-RU">
              <a:solidFill>
                <a:prstClr val="black"/>
              </a:solidFill>
              <a:latin typeface="Arial" charset="0"/>
              <a:cs typeface="Arial" charset="0"/>
            </a:endParaRPr>
          </a:p>
        </p:txBody>
      </p:sp>
      <p:sp>
        <p:nvSpPr>
          <p:cNvPr id="3"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4"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B1B0E188-B191-46AC-99B7-5113417AE6AB}"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a:prstGeom prst="rect">
            <a:avLst/>
          </a:prstGeo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9E59BE0-226E-4980-AAF5-F1A9DF7C7AE8}" type="datetimeFigureOut">
              <a:rPr lang="ru-RU">
                <a:solidFill>
                  <a:prstClr val="black"/>
                </a:solidFill>
                <a:latin typeface="Arial" charset="0"/>
                <a:cs typeface="Arial" charset="0"/>
              </a:rPr>
              <a:pPr fontAlgn="base">
                <a:spcBef>
                  <a:spcPct val="0"/>
                </a:spcBef>
                <a:spcAft>
                  <a:spcPct val="0"/>
                </a:spcAft>
                <a:defRPr/>
              </a:pPr>
              <a:t>27.08.2023</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8ED8319C-EFFD-43A6-A723-9E31BBA50F68}"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a:prstGeom prst="rect">
            <a:avLst/>
          </a:prstGeo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8194FB44-2B3A-4EA5-B708-4FEB9F41BBF1}" type="datetimeFigureOut">
              <a:rPr lang="ru-RU">
                <a:solidFill>
                  <a:prstClr val="black"/>
                </a:solidFill>
                <a:latin typeface="Arial" charset="0"/>
                <a:cs typeface="Arial" charset="0"/>
              </a:rPr>
              <a:pPr fontAlgn="base">
                <a:spcBef>
                  <a:spcPct val="0"/>
                </a:spcBef>
                <a:spcAft>
                  <a:spcPct val="0"/>
                </a:spcAft>
                <a:defRPr/>
              </a:pPr>
              <a:t>27.08.2023</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7C51498-F984-481A-8E8C-4DDFA9BC9183}"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6"/>
          <p:cNvGrpSpPr/>
          <p:nvPr/>
        </p:nvGrpSpPr>
        <p:grpSpPr>
          <a:xfrm>
            <a:off x="1691680" y="1628800"/>
            <a:ext cx="6480720" cy="3969009"/>
            <a:chOff x="1115616" y="2955212"/>
            <a:chExt cx="7165477" cy="3898298"/>
          </a:xfrm>
        </p:grpSpPr>
        <p:sp>
          <p:nvSpPr>
            <p:cNvPr id="5" name="Прямоугольник 4"/>
            <p:cNvSpPr/>
            <p:nvPr/>
          </p:nvSpPr>
          <p:spPr>
            <a:xfrm>
              <a:off x="1115616" y="2955212"/>
              <a:ext cx="7165477" cy="2509034"/>
            </a:xfrm>
            <a:prstGeom prst="rect">
              <a:avLst/>
            </a:prstGeom>
            <a:noFill/>
          </p:spPr>
          <p:txBody>
            <a:bodyPr wrap="square">
              <a:spAutoFit/>
            </a:bodyPr>
            <a:lstStyle/>
            <a:p>
              <a:pPr algn="ctr" fontAlgn="base">
                <a:spcBef>
                  <a:spcPct val="0"/>
                </a:spcBef>
                <a:spcAft>
                  <a:spcPct val="0"/>
                </a:spcAft>
                <a:defRPr/>
              </a:pPr>
              <a:r>
                <a:rPr lang="ru-RU" sz="4000" b="1" dirty="0" smtClean="0">
                  <a:ln w="19050">
                    <a:solidFill>
                      <a:prstClr val="white"/>
                    </a:solidFill>
                    <a:prstDash val="solid"/>
                  </a:ln>
                  <a:solidFill>
                    <a:schemeClr val="accent6">
                      <a:lumMod val="50000"/>
                    </a:schemeClr>
                  </a:solidFill>
                  <a:effectLst>
                    <a:outerShdw blurRad="38100" dist="38100" dir="2700000" algn="tl">
                      <a:srgbClr val="000000">
                        <a:alpha val="43137"/>
                      </a:srgbClr>
                    </a:outerShdw>
                  </a:effectLst>
                  <a:latin typeface="Comic Sans MS" panose="030F0702030302020204" pitchFamily="66" charset="0"/>
                  <a:cs typeface="Arial" charset="0"/>
                </a:rPr>
                <a:t>Требование к формированию графика оценочных процедур по предметам </a:t>
              </a:r>
              <a:r>
                <a:rPr lang="ru-RU" sz="4000" b="1" dirty="0" smtClean="0">
                  <a:ln w="19050">
                    <a:solidFill>
                      <a:prstClr val="white"/>
                    </a:solidFill>
                    <a:prstDash val="solid"/>
                  </a:ln>
                  <a:solidFill>
                    <a:schemeClr val="accent6">
                      <a:lumMod val="50000"/>
                    </a:schemeClr>
                  </a:solidFill>
                  <a:effectLst>
                    <a:outerShdw blurRad="38100" dist="38100" dir="2700000" algn="tl">
                      <a:srgbClr val="000000">
                        <a:alpha val="43137"/>
                      </a:srgbClr>
                    </a:outerShdw>
                  </a:effectLst>
                  <a:latin typeface="Comic Sans MS" panose="030F0702030302020204" pitchFamily="66" charset="0"/>
                  <a:cs typeface="Arial" charset="0"/>
                </a:rPr>
                <a:t>НОО</a:t>
              </a:r>
            </a:p>
          </p:txBody>
        </p:sp>
        <p:sp>
          <p:nvSpPr>
            <p:cNvPr id="6" name="Прямоугольник 5"/>
            <p:cNvSpPr/>
            <p:nvPr/>
          </p:nvSpPr>
          <p:spPr>
            <a:xfrm>
              <a:off x="1115616" y="6400070"/>
              <a:ext cx="7165477" cy="453440"/>
            </a:xfrm>
            <a:prstGeom prst="rect">
              <a:avLst/>
            </a:prstGeom>
          </p:spPr>
          <p:txBody>
            <a:bodyPr wrap="square">
              <a:spAutoFit/>
            </a:bodyPr>
            <a:lstStyle/>
            <a:p>
              <a:pPr algn="r" fontAlgn="base">
                <a:spcBef>
                  <a:spcPct val="0"/>
                </a:spcBef>
                <a:spcAft>
                  <a:spcPct val="0"/>
                </a:spcAft>
                <a:defRPr/>
              </a:pPr>
              <a:r>
                <a:rPr lang="ru-RU" sz="1200" dirty="0" smtClean="0">
                  <a:solidFill>
                    <a:schemeClr val="accent6">
                      <a:lumMod val="50000"/>
                    </a:schemeClr>
                  </a:solidFill>
                  <a:effectLst>
                    <a:outerShdw blurRad="38100" dist="38100" dir="2700000" algn="tl">
                      <a:srgbClr val="000000">
                        <a:alpha val="43137"/>
                      </a:srgbClr>
                    </a:outerShdw>
                  </a:effectLst>
                  <a:latin typeface="Comic Sans MS" panose="030F0702030302020204" pitchFamily="66" charset="0"/>
                  <a:cs typeface="Arial" charset="0"/>
                </a:rPr>
                <a:t>Учитель </a:t>
              </a:r>
              <a:r>
                <a:rPr lang="ru-RU" sz="1200" dirty="0" err="1" smtClean="0">
                  <a:solidFill>
                    <a:schemeClr val="accent6">
                      <a:lumMod val="50000"/>
                    </a:schemeClr>
                  </a:solidFill>
                  <a:effectLst>
                    <a:outerShdw blurRad="38100" dist="38100" dir="2700000" algn="tl">
                      <a:srgbClr val="000000">
                        <a:alpha val="43137"/>
                      </a:srgbClr>
                    </a:outerShdw>
                  </a:effectLst>
                  <a:latin typeface="Comic Sans MS" panose="030F0702030302020204" pitchFamily="66" charset="0"/>
                  <a:cs typeface="Arial" charset="0"/>
                </a:rPr>
                <a:t>нач.классов</a:t>
              </a:r>
              <a:r>
                <a:rPr lang="ru-RU" sz="1200" dirty="0" smtClean="0">
                  <a:solidFill>
                    <a:schemeClr val="accent6">
                      <a:lumMod val="50000"/>
                    </a:schemeClr>
                  </a:solidFill>
                  <a:effectLst>
                    <a:outerShdw blurRad="38100" dist="38100" dir="2700000" algn="tl">
                      <a:srgbClr val="000000">
                        <a:alpha val="43137"/>
                      </a:srgbClr>
                    </a:outerShdw>
                  </a:effectLst>
                  <a:latin typeface="Comic Sans MS" panose="030F0702030302020204" pitchFamily="66" charset="0"/>
                  <a:cs typeface="Arial" charset="0"/>
                </a:rPr>
                <a:t> Чусовитина А.П</a:t>
              </a:r>
              <a:r>
                <a:rPr lang="ru-RU" sz="1200" dirty="0" smtClean="0">
                  <a:solidFill>
                    <a:schemeClr val="accent6">
                      <a:lumMod val="50000"/>
                    </a:schemeClr>
                  </a:solidFill>
                  <a:effectLst>
                    <a:outerShdw blurRad="38100" dist="38100" dir="2700000" algn="tl">
                      <a:srgbClr val="000000">
                        <a:alpha val="43137"/>
                      </a:srgbClr>
                    </a:outerShdw>
                  </a:effectLst>
                  <a:latin typeface="Comic Sans MS" panose="030F0702030302020204" pitchFamily="66" charset="0"/>
                  <a:cs typeface="Arial" charset="0"/>
                </a:rPr>
                <a:t>.</a:t>
              </a:r>
            </a:p>
            <a:p>
              <a:pPr algn="r" fontAlgn="base">
                <a:spcBef>
                  <a:spcPct val="0"/>
                </a:spcBef>
                <a:spcAft>
                  <a:spcPct val="0"/>
                </a:spcAft>
                <a:defRPr/>
              </a:pPr>
              <a:r>
                <a:rPr lang="ru-RU" sz="1200" dirty="0" smtClean="0">
                  <a:solidFill>
                    <a:schemeClr val="accent6">
                      <a:lumMod val="50000"/>
                    </a:schemeClr>
                  </a:solidFill>
                  <a:effectLst>
                    <a:outerShdw blurRad="38100" dist="38100" dir="2700000" algn="tl">
                      <a:srgbClr val="000000">
                        <a:alpha val="43137"/>
                      </a:srgbClr>
                    </a:outerShdw>
                  </a:effectLst>
                  <a:latin typeface="Comic Sans MS" panose="030F0702030302020204" pitchFamily="66" charset="0"/>
                  <a:cs typeface="Arial" charset="0"/>
                </a:rPr>
                <a:t>МОУ «</a:t>
              </a:r>
              <a:r>
                <a:rPr lang="ru-RU" sz="1200" dirty="0" err="1" smtClean="0">
                  <a:solidFill>
                    <a:schemeClr val="accent6">
                      <a:lumMod val="50000"/>
                    </a:schemeClr>
                  </a:solidFill>
                  <a:effectLst>
                    <a:outerShdw blurRad="38100" dist="38100" dir="2700000" algn="tl">
                      <a:srgbClr val="000000">
                        <a:alpha val="43137"/>
                      </a:srgbClr>
                    </a:outerShdw>
                  </a:effectLst>
                  <a:latin typeface="Comic Sans MS" panose="030F0702030302020204" pitchFamily="66" charset="0"/>
                  <a:cs typeface="Arial" charset="0"/>
                </a:rPr>
                <a:t>Ницинская</a:t>
              </a:r>
              <a:r>
                <a:rPr lang="ru-RU" sz="1200" dirty="0" smtClean="0">
                  <a:solidFill>
                    <a:schemeClr val="accent6">
                      <a:lumMod val="50000"/>
                    </a:schemeClr>
                  </a:solidFill>
                  <a:effectLst>
                    <a:outerShdw blurRad="38100" dist="38100" dir="2700000" algn="tl">
                      <a:srgbClr val="000000">
                        <a:alpha val="43137"/>
                      </a:srgbClr>
                    </a:outerShdw>
                  </a:effectLst>
                  <a:latin typeface="Comic Sans MS" panose="030F0702030302020204" pitchFamily="66" charset="0"/>
                  <a:cs typeface="Arial" charset="0"/>
                </a:rPr>
                <a:t> ООШ</a:t>
              </a:r>
              <a:endParaRPr lang="ru-RU" sz="1200" dirty="0">
                <a:solidFill>
                  <a:schemeClr val="accent6">
                    <a:lumMod val="50000"/>
                  </a:schemeClr>
                </a:solidFill>
                <a:effectLst>
                  <a:outerShdw blurRad="38100" dist="38100" dir="2700000" algn="tl">
                    <a:srgbClr val="000000">
                      <a:alpha val="43137"/>
                    </a:srgbClr>
                  </a:outerShdw>
                </a:effectLst>
                <a:latin typeface="Comic Sans MS" panose="030F0702030302020204" pitchFamily="66" charset="0"/>
                <a:cs typeface="Arial" charset="0"/>
              </a:endParaRPr>
            </a:p>
          </p:txBody>
        </p:sp>
      </p:grpSp>
    </p:spTree>
    <p:extLst>
      <p:ext uri="{BB962C8B-B14F-4D97-AF65-F5344CB8AC3E}">
        <p14:creationId xmlns="" xmlns:p14="http://schemas.microsoft.com/office/powerpoint/2010/main" val="25879823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03648" y="1196752"/>
          <a:ext cx="7416825" cy="4464496"/>
        </p:xfrm>
        <a:graphic>
          <a:graphicData uri="http://schemas.openxmlformats.org/drawingml/2006/table">
            <a:tbl>
              <a:tblPr/>
              <a:tblGrid>
                <a:gridCol w="1437173"/>
                <a:gridCol w="930362"/>
                <a:gridCol w="1867962"/>
                <a:gridCol w="1867962"/>
                <a:gridCol w="1313366"/>
              </a:tblGrid>
              <a:tr h="254660">
                <a:tc rowSpan="2">
                  <a:txBody>
                    <a:bodyPr/>
                    <a:lstStyle/>
                    <a:p>
                      <a:pPr algn="ctr">
                        <a:lnSpc>
                          <a:spcPct val="106000"/>
                        </a:lnSpc>
                        <a:spcAft>
                          <a:spcPts val="0"/>
                        </a:spcAft>
                      </a:pPr>
                      <a:r>
                        <a:rPr lang="ru-RU" sz="1400" dirty="0">
                          <a:solidFill>
                            <a:srgbClr val="333333"/>
                          </a:solidFill>
                          <a:latin typeface="Calibri"/>
                          <a:ea typeface="Times New Roman"/>
                        </a:rPr>
                        <a:t>Наименование предмета</a:t>
                      </a:r>
                      <a:endParaRPr lang="ru-RU" sz="1400" dirty="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6000"/>
                        </a:lnSpc>
                        <a:spcAft>
                          <a:spcPts val="0"/>
                        </a:spcAft>
                      </a:pPr>
                      <a:r>
                        <a:rPr lang="ru-RU" sz="1400" dirty="0">
                          <a:solidFill>
                            <a:srgbClr val="333333"/>
                          </a:solidFill>
                          <a:latin typeface="Calibri"/>
                          <a:ea typeface="Times New Roman"/>
                        </a:rPr>
                        <a:t>Классы</a:t>
                      </a:r>
                      <a:endParaRPr lang="ru-RU" sz="1400" dirty="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a:lnSpc>
                          <a:spcPct val="106000"/>
                        </a:lnSpc>
                        <a:spcAft>
                          <a:spcPts val="0"/>
                        </a:spcAft>
                      </a:pPr>
                      <a:r>
                        <a:rPr lang="ru-RU" sz="1400" dirty="0">
                          <a:solidFill>
                            <a:srgbClr val="333333"/>
                          </a:solidFill>
                          <a:latin typeface="Calibri"/>
                          <a:ea typeface="Times New Roman"/>
                        </a:rPr>
                        <a:t>Количество оценочных процедур</a:t>
                      </a:r>
                      <a:endParaRPr lang="ru-RU" sz="1400" dirty="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rowSpan="2">
                  <a:txBody>
                    <a:bodyPr/>
                    <a:lstStyle/>
                    <a:p>
                      <a:pPr algn="ctr">
                        <a:lnSpc>
                          <a:spcPct val="106000"/>
                        </a:lnSpc>
                        <a:spcAft>
                          <a:spcPts val="0"/>
                        </a:spcAft>
                      </a:pPr>
                      <a:r>
                        <a:rPr lang="ru-RU" sz="1400">
                          <a:solidFill>
                            <a:srgbClr val="333333"/>
                          </a:solidFill>
                          <a:latin typeface="Calibri"/>
                          <a:ea typeface="Times New Roman"/>
                        </a:rPr>
                        <a:t>Длительность</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8057">
                <a:tc vMerge="1">
                  <a:txBody>
                    <a:bodyPr/>
                    <a:lstStyle/>
                    <a:p>
                      <a:endParaRPr lang="ru-RU"/>
                    </a:p>
                  </a:txBody>
                  <a:tcPr/>
                </a:tc>
                <a:tc vMerge="1">
                  <a:txBody>
                    <a:bodyPr/>
                    <a:lstStyle/>
                    <a:p>
                      <a:endParaRPr lang="ru-RU"/>
                    </a:p>
                  </a:txBody>
                  <a:tcPr/>
                </a:tc>
                <a:tc>
                  <a:txBody>
                    <a:bodyPr/>
                    <a:lstStyle/>
                    <a:p>
                      <a:pPr algn="ctr">
                        <a:lnSpc>
                          <a:spcPct val="106000"/>
                        </a:lnSpc>
                        <a:spcAft>
                          <a:spcPts val="0"/>
                        </a:spcAft>
                      </a:pPr>
                      <a:r>
                        <a:rPr lang="ru-RU" sz="1400" dirty="0">
                          <a:solidFill>
                            <a:srgbClr val="333333"/>
                          </a:solidFill>
                          <a:latin typeface="Calibri"/>
                          <a:ea typeface="Times New Roman"/>
                        </a:rPr>
                        <a:t>Текущий контроль успеваемости обучающихся в форме контрольной работы</a:t>
                      </a:r>
                      <a:endParaRPr lang="ru-RU" sz="1400" dirty="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solidFill>
                            <a:srgbClr val="333333"/>
                          </a:solidFill>
                          <a:latin typeface="Calibri"/>
                          <a:ea typeface="Times New Roman"/>
                        </a:rPr>
                        <a:t>Промежуточная аттестация обучающихся в </a:t>
                      </a:r>
                      <a:r>
                        <a:rPr lang="ru-RU" sz="1400" dirty="0">
                          <a:latin typeface="Calibri"/>
                          <a:ea typeface="Times New Roman"/>
                        </a:rPr>
                        <a:t>форме итоговой контрольной работы, в том числе всероссийской проверочной </a:t>
                      </a:r>
                      <a:r>
                        <a:rPr lang="ru-RU" sz="1400" dirty="0">
                          <a:solidFill>
                            <a:srgbClr val="333333"/>
                          </a:solidFill>
                          <a:latin typeface="Calibri"/>
                          <a:ea typeface="Times New Roman"/>
                        </a:rPr>
                        <a:t>работы</a:t>
                      </a:r>
                      <a:endParaRPr lang="ru-RU" sz="1400" dirty="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520593">
                <a:tc>
                  <a:txBody>
                    <a:bodyPr/>
                    <a:lstStyle/>
                    <a:p>
                      <a:pPr>
                        <a:lnSpc>
                          <a:spcPct val="106000"/>
                        </a:lnSpc>
                        <a:spcAft>
                          <a:spcPts val="0"/>
                        </a:spcAft>
                      </a:pPr>
                      <a:r>
                        <a:rPr lang="ru-RU" sz="1400">
                          <a:solidFill>
                            <a:srgbClr val="333333"/>
                          </a:solidFill>
                          <a:latin typeface="Calibri"/>
                          <a:ea typeface="Times New Roman"/>
                        </a:rPr>
                        <a:t>Окружающий мир </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solidFill>
                            <a:srgbClr val="333333"/>
                          </a:solidFill>
                          <a:latin typeface="Calibri"/>
                          <a:ea typeface="Times New Roman"/>
                        </a:rPr>
                        <a:t>2 класс</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solidFill>
                            <a:srgbClr val="333333"/>
                          </a:solidFill>
                          <a:latin typeface="Calibri"/>
                          <a:ea typeface="Times New Roman"/>
                        </a:rPr>
                        <a:t>3-6</a:t>
                      </a:r>
                      <a:endParaRPr lang="ru-RU" sz="140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solidFill>
                            <a:srgbClr val="333333"/>
                          </a:solidFill>
                          <a:latin typeface="Calibri"/>
                          <a:ea typeface="Times New Roman"/>
                        </a:rPr>
                        <a:t>1</a:t>
                      </a:r>
                      <a:endParaRPr lang="ru-RU" sz="1400"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solidFill>
                            <a:srgbClr val="333333"/>
                          </a:solidFill>
                          <a:latin typeface="Calibri"/>
                          <a:ea typeface="Times New Roman"/>
                        </a:rPr>
                        <a:t>Не менее 30 минут</a:t>
                      </a:r>
                      <a:endParaRPr lang="ru-RU" sz="140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0593">
                <a:tc>
                  <a:txBody>
                    <a:bodyPr/>
                    <a:lstStyle/>
                    <a:p>
                      <a:pPr>
                        <a:lnSpc>
                          <a:spcPct val="106000"/>
                        </a:lnSpc>
                        <a:spcAft>
                          <a:spcPts val="0"/>
                        </a:spcAft>
                      </a:pPr>
                      <a:r>
                        <a:rPr lang="ru-RU" sz="1400">
                          <a:solidFill>
                            <a:srgbClr val="333333"/>
                          </a:solidFill>
                          <a:latin typeface="Calibri"/>
                          <a:ea typeface="Times New Roman"/>
                        </a:rPr>
                        <a:t>Окружающий мир</a:t>
                      </a:r>
                      <a:endParaRPr lang="ru-RU" sz="140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solidFill>
                            <a:srgbClr val="333333"/>
                          </a:solidFill>
                          <a:latin typeface="Calibri"/>
                          <a:ea typeface="Times New Roman"/>
                        </a:rPr>
                        <a:t>3 класс</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solidFill>
                            <a:srgbClr val="333333"/>
                          </a:solidFill>
                          <a:latin typeface="Calibri"/>
                          <a:ea typeface="Times New Roman"/>
                        </a:rPr>
                        <a:t>3-6</a:t>
                      </a:r>
                      <a:endParaRPr lang="ru-RU" sz="140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solidFill>
                            <a:srgbClr val="333333"/>
                          </a:solidFill>
                          <a:latin typeface="Calibri"/>
                          <a:ea typeface="Times New Roman"/>
                        </a:rPr>
                        <a:t>1</a:t>
                      </a:r>
                      <a:endParaRPr lang="ru-RU" sz="1400"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solidFill>
                            <a:srgbClr val="333333"/>
                          </a:solidFill>
                          <a:latin typeface="Calibri"/>
                          <a:ea typeface="Times New Roman"/>
                        </a:rPr>
                        <a:t>Не менее 30 минут</a:t>
                      </a:r>
                      <a:endParaRPr lang="ru-RU" sz="140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0593">
                <a:tc>
                  <a:txBody>
                    <a:bodyPr/>
                    <a:lstStyle/>
                    <a:p>
                      <a:pPr>
                        <a:lnSpc>
                          <a:spcPct val="106000"/>
                        </a:lnSpc>
                        <a:spcAft>
                          <a:spcPts val="0"/>
                        </a:spcAft>
                      </a:pPr>
                      <a:r>
                        <a:rPr lang="ru-RU" sz="1400">
                          <a:solidFill>
                            <a:srgbClr val="333333"/>
                          </a:solidFill>
                          <a:latin typeface="Calibri"/>
                          <a:ea typeface="Times New Roman"/>
                        </a:rPr>
                        <a:t>Окружающий мир</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solidFill>
                            <a:srgbClr val="333333"/>
                          </a:solidFill>
                          <a:latin typeface="Calibri"/>
                          <a:ea typeface="Times New Roman"/>
                        </a:rPr>
                        <a:t>4 класс</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solidFill>
                            <a:srgbClr val="333333"/>
                          </a:solidFill>
                          <a:latin typeface="Calibri"/>
                          <a:ea typeface="Times New Roman"/>
                        </a:rPr>
                        <a:t>3-6</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solidFill>
                            <a:srgbClr val="333333"/>
                          </a:solidFill>
                          <a:latin typeface="Calibri"/>
                          <a:ea typeface="Times New Roman"/>
                        </a:rPr>
                        <a:t>1</a:t>
                      </a:r>
                      <a:endParaRPr lang="ru-RU" sz="1400" dirty="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solidFill>
                            <a:srgbClr val="333333"/>
                          </a:solidFill>
                          <a:latin typeface="Calibri"/>
                          <a:ea typeface="Times New Roman"/>
                        </a:rPr>
                        <a:t>Не менее 30 минут</a:t>
                      </a:r>
                      <a:endParaRPr lang="ru-RU" sz="1400" dirty="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2529" name="Rectangle 1"/>
          <p:cNvSpPr>
            <a:spLocks noChangeArrowheads="1"/>
          </p:cNvSpPr>
          <p:nvPr/>
        </p:nvSpPr>
        <p:spPr bwMode="auto">
          <a:xfrm>
            <a:off x="1475656" y="171600"/>
            <a:ext cx="7416824"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Методические рекомендации. Окружающий мир</a:t>
            </a:r>
            <a:endParaRPr kumimoji="0" lang="ru-RU"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b="0"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Рекомендуемое количество контрольных оценочных процедур</a:t>
            </a:r>
            <a:endParaRPr kumimoji="0" lang="ru-RU"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47664" y="1628800"/>
          <a:ext cx="7272808" cy="4752528"/>
        </p:xfrm>
        <a:graphic>
          <a:graphicData uri="http://schemas.openxmlformats.org/drawingml/2006/table">
            <a:tbl>
              <a:tblPr/>
              <a:tblGrid>
                <a:gridCol w="3202272"/>
                <a:gridCol w="1581566"/>
                <a:gridCol w="2488970"/>
              </a:tblGrid>
              <a:tr h="1077028">
                <a:tc>
                  <a:txBody>
                    <a:bodyPr/>
                    <a:lstStyle/>
                    <a:p>
                      <a:pPr algn="ctr">
                        <a:lnSpc>
                          <a:spcPct val="105000"/>
                        </a:lnSpc>
                        <a:spcAft>
                          <a:spcPts val="0"/>
                        </a:spcAft>
                      </a:pPr>
                      <a:r>
                        <a:rPr lang="ru-RU" sz="1400" dirty="0">
                          <a:latin typeface="Calibri"/>
                          <a:ea typeface="Times New Roman"/>
                        </a:rPr>
                        <a:t>Наименование предмета / форма контроля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5000"/>
                        </a:lnSpc>
                        <a:spcAft>
                          <a:spcPts val="0"/>
                        </a:spcAft>
                      </a:pPr>
                      <a:r>
                        <a:rPr lang="ru-RU" sz="1400" dirty="0">
                          <a:latin typeface="Calibri"/>
                          <a:ea typeface="Times New Roman"/>
                        </a:rPr>
                        <a:t>Для классов:</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5000"/>
                        </a:lnSpc>
                        <a:spcAft>
                          <a:spcPts val="0"/>
                        </a:spcAft>
                      </a:pPr>
                      <a:r>
                        <a:rPr lang="ru-RU" sz="1400">
                          <a:latin typeface="Calibri"/>
                          <a:ea typeface="Times New Roman"/>
                        </a:rPr>
                        <a:t>Промежуточная аттестация (в том числе итоговая к/р, проект, и т.д.)</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61605">
                <a:tc>
                  <a:txBody>
                    <a:bodyPr/>
                    <a:lstStyle/>
                    <a:p>
                      <a:pPr>
                        <a:lnSpc>
                          <a:spcPct val="106000"/>
                        </a:lnSpc>
                        <a:spcAft>
                          <a:spcPts val="0"/>
                        </a:spcAft>
                      </a:pPr>
                      <a:r>
                        <a:rPr lang="ru-RU" sz="1400">
                          <a:latin typeface="Times New Roman"/>
                          <a:ea typeface="Calibri"/>
                          <a:cs typeface="Times New Roman"/>
                        </a:rPr>
                        <a:t>Технология</a:t>
                      </a:r>
                      <a:endParaRPr lang="ru-RU"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latin typeface="Times New Roman"/>
                          <a:ea typeface="Calibri"/>
                          <a:cs typeface="Times New Roman"/>
                        </a:rPr>
                        <a:t>2 класс</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latin typeface="Times New Roman"/>
                          <a:ea typeface="Calibri"/>
                          <a:cs typeface="Times New Roman"/>
                        </a:rPr>
                        <a:t>1</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605">
                <a:tc>
                  <a:txBody>
                    <a:bodyPr/>
                    <a:lstStyle/>
                    <a:p>
                      <a:pPr>
                        <a:lnSpc>
                          <a:spcPct val="106000"/>
                        </a:lnSpc>
                        <a:spcAft>
                          <a:spcPts val="0"/>
                        </a:spcAft>
                      </a:pPr>
                      <a:r>
                        <a:rPr lang="ru-RU" sz="1400">
                          <a:latin typeface="Times New Roman"/>
                          <a:ea typeface="Calibri"/>
                          <a:cs typeface="Times New Roman"/>
                        </a:rPr>
                        <a:t>Технология</a:t>
                      </a:r>
                      <a:endParaRPr lang="ru-RU"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latin typeface="Times New Roman"/>
                          <a:ea typeface="Calibri"/>
                          <a:cs typeface="Times New Roman"/>
                        </a:rPr>
                        <a:t>3 класс</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latin typeface="Times New Roman"/>
                          <a:ea typeface="Calibri"/>
                          <a:cs typeface="Times New Roman"/>
                        </a:rPr>
                        <a:t>1</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605">
                <a:tc>
                  <a:txBody>
                    <a:bodyPr/>
                    <a:lstStyle/>
                    <a:p>
                      <a:pPr>
                        <a:lnSpc>
                          <a:spcPct val="106000"/>
                        </a:lnSpc>
                        <a:spcAft>
                          <a:spcPts val="0"/>
                        </a:spcAft>
                      </a:pPr>
                      <a:r>
                        <a:rPr lang="ru-RU" sz="1400">
                          <a:latin typeface="Times New Roman"/>
                          <a:ea typeface="Calibri"/>
                          <a:cs typeface="Times New Roman"/>
                        </a:rPr>
                        <a:t>Технология</a:t>
                      </a:r>
                      <a:endParaRPr lang="ru-RU"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latin typeface="Times New Roman"/>
                          <a:ea typeface="Calibri"/>
                          <a:cs typeface="Times New Roman"/>
                        </a:rPr>
                        <a:t>4 класс</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latin typeface="Times New Roman"/>
                          <a:ea typeface="Calibri"/>
                          <a:cs typeface="Times New Roman"/>
                        </a:rPr>
                        <a:t>1</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6240">
                <a:tc>
                  <a:txBody>
                    <a:bodyPr/>
                    <a:lstStyle/>
                    <a:p>
                      <a:pPr>
                        <a:lnSpc>
                          <a:spcPct val="106000"/>
                        </a:lnSpc>
                        <a:spcAft>
                          <a:spcPts val="0"/>
                        </a:spcAft>
                      </a:pPr>
                      <a:r>
                        <a:rPr lang="ru-RU" sz="1400">
                          <a:latin typeface="Times New Roman"/>
                          <a:ea typeface="Calibri"/>
                          <a:cs typeface="Times New Roman"/>
                        </a:rPr>
                        <a:t>Основы религиозной культуры и светской этики</a:t>
                      </a:r>
                      <a:endParaRPr lang="ru-RU"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latin typeface="Times New Roman"/>
                          <a:ea typeface="Calibri"/>
                          <a:cs typeface="Times New Roman"/>
                        </a:rPr>
                        <a:t>4 класс</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latin typeface="Times New Roman"/>
                          <a:ea typeface="Calibri"/>
                          <a:cs typeface="Times New Roman"/>
                        </a:rPr>
                        <a:t>1</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605">
                <a:tc>
                  <a:txBody>
                    <a:bodyPr/>
                    <a:lstStyle/>
                    <a:p>
                      <a:pPr>
                        <a:lnSpc>
                          <a:spcPct val="106000"/>
                        </a:lnSpc>
                        <a:spcAft>
                          <a:spcPts val="0"/>
                        </a:spcAft>
                      </a:pPr>
                      <a:r>
                        <a:rPr lang="ru-RU" sz="1400">
                          <a:latin typeface="Times New Roman"/>
                          <a:ea typeface="Calibri"/>
                          <a:cs typeface="Times New Roman"/>
                        </a:rPr>
                        <a:t>Изобразительное искусство</a:t>
                      </a:r>
                      <a:endParaRPr lang="ru-RU"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latin typeface="Times New Roman"/>
                          <a:ea typeface="Calibri"/>
                          <a:cs typeface="Times New Roman"/>
                        </a:rPr>
                        <a:t>2 класс</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latin typeface="Times New Roman"/>
                          <a:ea typeface="Calibri"/>
                          <a:cs typeface="Times New Roman"/>
                        </a:rPr>
                        <a:t>1</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605">
                <a:tc>
                  <a:txBody>
                    <a:bodyPr/>
                    <a:lstStyle/>
                    <a:p>
                      <a:pPr>
                        <a:lnSpc>
                          <a:spcPct val="106000"/>
                        </a:lnSpc>
                        <a:spcAft>
                          <a:spcPts val="0"/>
                        </a:spcAft>
                      </a:pPr>
                      <a:r>
                        <a:rPr lang="ru-RU" sz="1400">
                          <a:latin typeface="Times New Roman"/>
                          <a:ea typeface="Calibri"/>
                          <a:cs typeface="Times New Roman"/>
                        </a:rPr>
                        <a:t>Изобразительное искусство</a:t>
                      </a:r>
                      <a:endParaRPr lang="ru-RU"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latin typeface="Times New Roman"/>
                          <a:ea typeface="Calibri"/>
                          <a:cs typeface="Times New Roman"/>
                        </a:rPr>
                        <a:t>3 класс</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latin typeface="Times New Roman"/>
                          <a:ea typeface="Calibri"/>
                          <a:cs typeface="Times New Roman"/>
                        </a:rPr>
                        <a:t>1</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605">
                <a:tc>
                  <a:txBody>
                    <a:bodyPr/>
                    <a:lstStyle/>
                    <a:p>
                      <a:pPr>
                        <a:lnSpc>
                          <a:spcPct val="106000"/>
                        </a:lnSpc>
                        <a:spcAft>
                          <a:spcPts val="0"/>
                        </a:spcAft>
                      </a:pPr>
                      <a:r>
                        <a:rPr lang="ru-RU" sz="1400">
                          <a:latin typeface="Times New Roman"/>
                          <a:ea typeface="Calibri"/>
                          <a:cs typeface="Times New Roman"/>
                        </a:rPr>
                        <a:t>Изобразительное искусство</a:t>
                      </a:r>
                      <a:endParaRPr lang="ru-RU"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latin typeface="Times New Roman"/>
                          <a:ea typeface="Calibri"/>
                          <a:cs typeface="Times New Roman"/>
                        </a:rPr>
                        <a:t>4 класс</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latin typeface="Times New Roman"/>
                          <a:ea typeface="Calibri"/>
                          <a:cs typeface="Times New Roman"/>
                        </a:rPr>
                        <a:t>1</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605">
                <a:tc>
                  <a:txBody>
                    <a:bodyPr/>
                    <a:lstStyle/>
                    <a:p>
                      <a:pPr>
                        <a:lnSpc>
                          <a:spcPct val="106000"/>
                        </a:lnSpc>
                        <a:spcAft>
                          <a:spcPts val="0"/>
                        </a:spcAft>
                      </a:pPr>
                      <a:r>
                        <a:rPr lang="ru-RU" sz="1400">
                          <a:latin typeface="Times New Roman"/>
                          <a:ea typeface="Calibri"/>
                          <a:cs typeface="Times New Roman"/>
                        </a:rPr>
                        <a:t>Музыка</a:t>
                      </a:r>
                      <a:endParaRPr lang="ru-RU"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latin typeface="Times New Roman"/>
                          <a:ea typeface="Calibri"/>
                          <a:cs typeface="Times New Roman"/>
                        </a:rPr>
                        <a:t>2 класс</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latin typeface="Times New Roman"/>
                          <a:ea typeface="Calibri"/>
                          <a:cs typeface="Times New Roman"/>
                        </a:rPr>
                        <a:t>1</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605">
                <a:tc>
                  <a:txBody>
                    <a:bodyPr/>
                    <a:lstStyle/>
                    <a:p>
                      <a:pPr>
                        <a:lnSpc>
                          <a:spcPct val="106000"/>
                        </a:lnSpc>
                        <a:spcAft>
                          <a:spcPts val="0"/>
                        </a:spcAft>
                      </a:pPr>
                      <a:r>
                        <a:rPr lang="ru-RU" sz="1400">
                          <a:latin typeface="Times New Roman"/>
                          <a:ea typeface="Calibri"/>
                          <a:cs typeface="Times New Roman"/>
                        </a:rPr>
                        <a:t>Музыка</a:t>
                      </a:r>
                      <a:endParaRPr lang="ru-RU"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latin typeface="Times New Roman"/>
                          <a:ea typeface="Calibri"/>
                          <a:cs typeface="Times New Roman"/>
                        </a:rPr>
                        <a:t>3 класс</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latin typeface="Times New Roman"/>
                          <a:ea typeface="Calibri"/>
                          <a:cs typeface="Times New Roman"/>
                        </a:rPr>
                        <a:t>1</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605">
                <a:tc>
                  <a:txBody>
                    <a:bodyPr/>
                    <a:lstStyle/>
                    <a:p>
                      <a:pPr>
                        <a:lnSpc>
                          <a:spcPct val="106000"/>
                        </a:lnSpc>
                        <a:spcAft>
                          <a:spcPts val="0"/>
                        </a:spcAft>
                      </a:pPr>
                      <a:r>
                        <a:rPr lang="ru-RU" sz="1400">
                          <a:latin typeface="Times New Roman"/>
                          <a:ea typeface="Calibri"/>
                          <a:cs typeface="Times New Roman"/>
                        </a:rPr>
                        <a:t>Музыка</a:t>
                      </a:r>
                      <a:endParaRPr lang="ru-RU"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latin typeface="Times New Roman"/>
                          <a:ea typeface="Calibri"/>
                          <a:cs typeface="Times New Roman"/>
                        </a:rPr>
                        <a:t>4 класс</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latin typeface="Times New Roman"/>
                          <a:ea typeface="Calibri"/>
                          <a:cs typeface="Times New Roman"/>
                        </a:rPr>
                        <a:t>1</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605">
                <a:tc>
                  <a:txBody>
                    <a:bodyPr/>
                    <a:lstStyle/>
                    <a:p>
                      <a:pPr>
                        <a:lnSpc>
                          <a:spcPct val="106000"/>
                        </a:lnSpc>
                        <a:spcAft>
                          <a:spcPts val="0"/>
                        </a:spcAft>
                      </a:pPr>
                      <a:r>
                        <a:rPr lang="ru-RU" sz="1400">
                          <a:latin typeface="Times New Roman"/>
                          <a:ea typeface="Calibri"/>
                          <a:cs typeface="Times New Roman"/>
                        </a:rPr>
                        <a:t>Физическая культура</a:t>
                      </a:r>
                      <a:endParaRPr lang="ru-RU"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latin typeface="Times New Roman"/>
                          <a:ea typeface="Calibri"/>
                          <a:cs typeface="Times New Roman"/>
                        </a:rPr>
                        <a:t>2 класс</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latin typeface="Times New Roman"/>
                          <a:ea typeface="Calibri"/>
                          <a:cs typeface="Times New Roman"/>
                        </a:rPr>
                        <a:t>1</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605">
                <a:tc>
                  <a:txBody>
                    <a:bodyPr/>
                    <a:lstStyle/>
                    <a:p>
                      <a:pPr>
                        <a:lnSpc>
                          <a:spcPct val="106000"/>
                        </a:lnSpc>
                        <a:spcAft>
                          <a:spcPts val="0"/>
                        </a:spcAft>
                      </a:pPr>
                      <a:r>
                        <a:rPr lang="ru-RU" sz="1400">
                          <a:latin typeface="Times New Roman"/>
                          <a:ea typeface="Calibri"/>
                          <a:cs typeface="Times New Roman"/>
                        </a:rPr>
                        <a:t>Физическая культура</a:t>
                      </a:r>
                      <a:endParaRPr lang="ru-RU"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latin typeface="Times New Roman"/>
                          <a:ea typeface="Calibri"/>
                          <a:cs typeface="Times New Roman"/>
                        </a:rPr>
                        <a:t>3 класс</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latin typeface="Times New Roman"/>
                          <a:ea typeface="Calibri"/>
                          <a:cs typeface="Times New Roman"/>
                        </a:rPr>
                        <a:t>1</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605">
                <a:tc>
                  <a:txBody>
                    <a:bodyPr/>
                    <a:lstStyle/>
                    <a:p>
                      <a:pPr>
                        <a:lnSpc>
                          <a:spcPct val="106000"/>
                        </a:lnSpc>
                        <a:spcAft>
                          <a:spcPts val="0"/>
                        </a:spcAft>
                      </a:pPr>
                      <a:r>
                        <a:rPr lang="ru-RU" sz="1400">
                          <a:latin typeface="Times New Roman"/>
                          <a:ea typeface="Calibri"/>
                          <a:cs typeface="Times New Roman"/>
                        </a:rPr>
                        <a:t>Физическая культура</a:t>
                      </a:r>
                      <a:endParaRPr lang="ru-RU"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latin typeface="Times New Roman"/>
                          <a:ea typeface="Calibri"/>
                          <a:cs typeface="Times New Roman"/>
                        </a:rPr>
                        <a:t>4 класс</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latin typeface="Times New Roman"/>
                          <a:ea typeface="Calibri"/>
                          <a:cs typeface="Times New Roman"/>
                        </a:rPr>
                        <a:t>1</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3553" name="Rectangle 1"/>
          <p:cNvSpPr>
            <a:spLocks noChangeArrowheads="1"/>
          </p:cNvSpPr>
          <p:nvPr/>
        </p:nvSpPr>
        <p:spPr bwMode="auto">
          <a:xfrm>
            <a:off x="1475656" y="173832"/>
            <a:ext cx="7344816"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Методические рекомендации. Технология, Основы религиозной культуры и светской этики, Изобразительное искусство, Музыка, Физическая культура</a:t>
            </a:r>
            <a:endParaRPr kumimoji="0" lang="ru-RU"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b="0"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Рекомендуемое количество контрольных оценочных процедур</a:t>
            </a:r>
            <a:endParaRPr kumimoji="0" lang="ru-RU"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User\Desktop\раскраски\1644895971_6-fikiwiki-com-p-kartinka-spasibo-za-vnimanie-dlya-prezenta-6.jpg"/>
          <p:cNvPicPr>
            <a:picLocks noChangeAspect="1" noChangeArrowheads="1"/>
          </p:cNvPicPr>
          <p:nvPr/>
        </p:nvPicPr>
        <p:blipFill>
          <a:blip r:embed="rId2" cstate="print"/>
          <a:srcRect/>
          <a:stretch>
            <a:fillRect/>
          </a:stretch>
        </p:blipFill>
        <p:spPr bwMode="auto">
          <a:xfrm>
            <a:off x="1259633" y="260648"/>
            <a:ext cx="7632847" cy="633670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1"/>
          <p:cNvGrpSpPr>
            <a:grpSpLocks/>
          </p:cNvGrpSpPr>
          <p:nvPr/>
        </p:nvGrpSpPr>
        <p:grpSpPr bwMode="auto">
          <a:xfrm>
            <a:off x="1691680" y="2078376"/>
            <a:ext cx="5760640" cy="3434468"/>
            <a:chOff x="607288" y="-815361"/>
            <a:chExt cx="7925152" cy="4950858"/>
          </a:xfrm>
        </p:grpSpPr>
        <p:sp>
          <p:nvSpPr>
            <p:cNvPr id="5" name="Прямоугольник 4"/>
            <p:cNvSpPr/>
            <p:nvPr/>
          </p:nvSpPr>
          <p:spPr>
            <a:xfrm>
              <a:off x="607288" y="-815361"/>
              <a:ext cx="7925152" cy="488033"/>
            </a:xfrm>
            <a:prstGeom prst="rect">
              <a:avLst/>
            </a:prstGeom>
          </p:spPr>
          <p:txBody>
            <a:bodyPr wrap="square">
              <a:spAutoFit/>
            </a:bodyPr>
            <a:lstStyle/>
            <a:p>
              <a:pPr algn="ctr" fontAlgn="base">
                <a:spcBef>
                  <a:spcPct val="0"/>
                </a:spcBef>
                <a:spcAft>
                  <a:spcPct val="0"/>
                </a:spcAft>
                <a:defRPr/>
              </a:pPr>
              <a:endParaRPr lang="ru-RU" sz="1600" dirty="0">
                <a:solidFill>
                  <a:schemeClr val="accent6">
                    <a:lumMod val="50000"/>
                  </a:schemeClr>
                </a:solidFill>
                <a:latin typeface="Comic Sans MS" panose="030F0702030302020204" pitchFamily="66" charset="0"/>
                <a:cs typeface="Arial" charset="0"/>
              </a:endParaRPr>
            </a:p>
          </p:txBody>
        </p:sp>
        <p:sp>
          <p:nvSpPr>
            <p:cNvPr id="6" name="Прямоугольник 3"/>
            <p:cNvSpPr>
              <a:spLocks noChangeArrowheads="1"/>
            </p:cNvSpPr>
            <p:nvPr/>
          </p:nvSpPr>
          <p:spPr bwMode="auto">
            <a:xfrm>
              <a:off x="1424897" y="3603097"/>
              <a:ext cx="6491880" cy="532400"/>
            </a:xfrm>
            <a:prstGeom prst="rect">
              <a:avLst/>
            </a:prstGeom>
            <a:noFill/>
            <a:ln w="9525">
              <a:noFill/>
              <a:miter lim="800000"/>
              <a:headEnd/>
              <a:tailEnd/>
            </a:ln>
          </p:spPr>
          <p:txBody>
            <a:bodyPr wrap="square">
              <a:spAutoFit/>
            </a:bodyPr>
            <a:lstStyle/>
            <a:p>
              <a:pPr algn="ctr" fontAlgn="base">
                <a:spcBef>
                  <a:spcPct val="0"/>
                </a:spcBef>
                <a:spcAft>
                  <a:spcPct val="0"/>
                </a:spcAft>
              </a:pPr>
              <a:endParaRPr lang="ru-RU" dirty="0">
                <a:solidFill>
                  <a:schemeClr val="accent6">
                    <a:lumMod val="50000"/>
                  </a:schemeClr>
                </a:solidFill>
                <a:latin typeface="Comic Sans MS" panose="030F0702030302020204" pitchFamily="66" charset="0"/>
                <a:cs typeface="Arial" charset="0"/>
              </a:endParaRPr>
            </a:p>
          </p:txBody>
        </p:sp>
      </p:grpSp>
      <p:sp>
        <p:nvSpPr>
          <p:cNvPr id="2" name="TextBox 1"/>
          <p:cNvSpPr txBox="1"/>
          <p:nvPr/>
        </p:nvSpPr>
        <p:spPr>
          <a:xfrm>
            <a:off x="1428728" y="357166"/>
            <a:ext cx="6480720" cy="830997"/>
          </a:xfrm>
          <a:prstGeom prst="rect">
            <a:avLst/>
          </a:prstGeom>
          <a:noFill/>
        </p:spPr>
        <p:txBody>
          <a:bodyPr wrap="square" rtlCol="0">
            <a:spAutoFit/>
          </a:bodyPr>
          <a:lstStyle/>
          <a:p>
            <a:pPr algn="ctr"/>
            <a:r>
              <a:rPr lang="ru-RU" sz="1600" b="1" dirty="0" smtClean="0">
                <a:solidFill>
                  <a:schemeClr val="accent6">
                    <a:lumMod val="50000"/>
                  </a:schemeClr>
                </a:solidFill>
                <a:latin typeface="Comic Sans MS" panose="030F0702030302020204" pitchFamily="66" charset="0"/>
              </a:rPr>
              <a:t>Понятие «Оценочные процедуры»</a:t>
            </a:r>
          </a:p>
          <a:p>
            <a:pPr algn="ctr"/>
            <a:endParaRPr lang="ru-RU" sz="1600" b="1" dirty="0" smtClean="0">
              <a:solidFill>
                <a:schemeClr val="accent6">
                  <a:lumMod val="50000"/>
                </a:schemeClr>
              </a:solidFill>
              <a:latin typeface="Comic Sans MS" panose="030F0702030302020204" pitchFamily="66" charset="0"/>
            </a:endParaRPr>
          </a:p>
          <a:p>
            <a:pPr algn="ctr"/>
            <a:endParaRPr lang="ru-RU" sz="1600" b="1" dirty="0">
              <a:solidFill>
                <a:schemeClr val="accent6">
                  <a:lumMod val="50000"/>
                </a:schemeClr>
              </a:solidFill>
              <a:latin typeface="Comic Sans MS" panose="030F0702030302020204" pitchFamily="66" charset="0"/>
            </a:endParaRPr>
          </a:p>
        </p:txBody>
      </p:sp>
      <p:sp>
        <p:nvSpPr>
          <p:cNvPr id="7" name="Прямоугольник 6"/>
          <p:cNvSpPr/>
          <p:nvPr/>
        </p:nvSpPr>
        <p:spPr>
          <a:xfrm>
            <a:off x="1285852" y="928670"/>
            <a:ext cx="7429552" cy="3970318"/>
          </a:xfrm>
          <a:prstGeom prst="rect">
            <a:avLst/>
          </a:prstGeom>
        </p:spPr>
        <p:txBody>
          <a:bodyPr wrap="square">
            <a:spAutoFit/>
          </a:bodyPr>
          <a:lstStyle/>
          <a:p>
            <a:r>
              <a:rPr lang="ru-RU" b="1" dirty="0" smtClean="0"/>
              <a:t>Оценочные процедуры</a:t>
            </a:r>
            <a:r>
              <a:rPr lang="ru-RU" dirty="0" smtClean="0"/>
              <a:t> </a:t>
            </a:r>
            <a:r>
              <a:rPr lang="ru-RU" dirty="0" smtClean="0">
                <a:solidFill>
                  <a:srgbClr val="FF0000"/>
                </a:solidFill>
              </a:rPr>
              <a:t>— это контрольные, проверочные и диагностические работы</a:t>
            </a:r>
            <a:r>
              <a:rPr lang="ru-RU" dirty="0" smtClean="0"/>
              <a:t>, которые выполняются всеми обучающимися в классе одновременно и длительность которых составляет </a:t>
            </a:r>
            <a:r>
              <a:rPr lang="ru-RU" b="1" u="sng" dirty="0" smtClean="0"/>
              <a:t>не менее тридцати минут.</a:t>
            </a:r>
            <a:endParaRPr lang="ru-RU" u="sng" dirty="0" smtClean="0"/>
          </a:p>
          <a:p>
            <a:r>
              <a:rPr lang="ru-RU" b="1" dirty="0" smtClean="0"/>
              <a:t>Уровни оценочных процедур</a:t>
            </a:r>
            <a:r>
              <a:rPr lang="ru-RU" dirty="0" smtClean="0"/>
              <a:t>.</a:t>
            </a:r>
          </a:p>
          <a:p>
            <a:pPr algn="just"/>
            <a:r>
              <a:rPr lang="ru-RU" b="1" dirty="0" smtClean="0">
                <a:solidFill>
                  <a:srgbClr val="FF0000"/>
                </a:solidFill>
              </a:rPr>
              <a:t>Федеральный</a:t>
            </a:r>
            <a:r>
              <a:rPr lang="ru-RU" dirty="0" smtClean="0"/>
              <a:t>: национальные и международные исследования качества образования, ВПР.</a:t>
            </a:r>
          </a:p>
          <a:p>
            <a:pPr algn="just"/>
            <a:r>
              <a:rPr lang="ru-RU" b="1" dirty="0" smtClean="0">
                <a:solidFill>
                  <a:srgbClr val="FF0000"/>
                </a:solidFill>
              </a:rPr>
              <a:t>Региональный</a:t>
            </a:r>
            <a:r>
              <a:rPr lang="ru-RU" dirty="0" smtClean="0"/>
              <a:t>: проведение оценочных процедур регионального уровня.</a:t>
            </a:r>
          </a:p>
          <a:p>
            <a:pPr algn="just"/>
            <a:r>
              <a:rPr lang="ru-RU" b="1" dirty="0" smtClean="0">
                <a:solidFill>
                  <a:srgbClr val="FF0000"/>
                </a:solidFill>
              </a:rPr>
              <a:t>Уровень ОО </a:t>
            </a:r>
            <a:r>
              <a:rPr lang="ru-RU" dirty="0" smtClean="0"/>
              <a:t>(школьный, проводимый учителем, администрацией, в рамках текущего контроля и промежуточной аттестации) — формы, периодичность, порядок текущего контроля успеваемости и промежуточной аттестации обучающихся определяется локальными нормативными актами образовательной организации</a:t>
            </a:r>
            <a:r>
              <a:rPr lang="ru-RU" dirty="0" smtClean="0"/>
              <a:t>.</a:t>
            </a:r>
          </a:p>
          <a:p>
            <a:pPr algn="just"/>
            <a:endParaRPr lang="ru-RU"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1"/>
          <p:cNvGrpSpPr>
            <a:grpSpLocks/>
          </p:cNvGrpSpPr>
          <p:nvPr/>
        </p:nvGrpSpPr>
        <p:grpSpPr bwMode="auto">
          <a:xfrm>
            <a:off x="1691680" y="2078376"/>
            <a:ext cx="5760640" cy="3434468"/>
            <a:chOff x="607288" y="-815361"/>
            <a:chExt cx="7925152" cy="4950858"/>
          </a:xfrm>
        </p:grpSpPr>
        <p:sp>
          <p:nvSpPr>
            <p:cNvPr id="5" name="Прямоугольник 4"/>
            <p:cNvSpPr/>
            <p:nvPr/>
          </p:nvSpPr>
          <p:spPr>
            <a:xfrm>
              <a:off x="607288" y="-815361"/>
              <a:ext cx="7925152" cy="488033"/>
            </a:xfrm>
            <a:prstGeom prst="rect">
              <a:avLst/>
            </a:prstGeom>
          </p:spPr>
          <p:txBody>
            <a:bodyPr wrap="square">
              <a:spAutoFit/>
            </a:bodyPr>
            <a:lstStyle/>
            <a:p>
              <a:pPr algn="ctr" fontAlgn="base">
                <a:spcBef>
                  <a:spcPct val="0"/>
                </a:spcBef>
                <a:spcAft>
                  <a:spcPct val="0"/>
                </a:spcAft>
                <a:defRPr/>
              </a:pPr>
              <a:endParaRPr lang="ru-RU" sz="1600" dirty="0">
                <a:solidFill>
                  <a:schemeClr val="accent6">
                    <a:lumMod val="50000"/>
                  </a:schemeClr>
                </a:solidFill>
                <a:latin typeface="Comic Sans MS" panose="030F0702030302020204" pitchFamily="66" charset="0"/>
                <a:cs typeface="Arial" charset="0"/>
              </a:endParaRPr>
            </a:p>
          </p:txBody>
        </p:sp>
        <p:sp>
          <p:nvSpPr>
            <p:cNvPr id="6" name="Прямоугольник 3"/>
            <p:cNvSpPr>
              <a:spLocks noChangeArrowheads="1"/>
            </p:cNvSpPr>
            <p:nvPr/>
          </p:nvSpPr>
          <p:spPr bwMode="auto">
            <a:xfrm>
              <a:off x="1424897" y="3603097"/>
              <a:ext cx="6491880" cy="532400"/>
            </a:xfrm>
            <a:prstGeom prst="rect">
              <a:avLst/>
            </a:prstGeom>
            <a:noFill/>
            <a:ln w="9525">
              <a:noFill/>
              <a:miter lim="800000"/>
              <a:headEnd/>
              <a:tailEnd/>
            </a:ln>
          </p:spPr>
          <p:txBody>
            <a:bodyPr wrap="square">
              <a:spAutoFit/>
            </a:bodyPr>
            <a:lstStyle/>
            <a:p>
              <a:pPr algn="ctr" fontAlgn="base">
                <a:spcBef>
                  <a:spcPct val="0"/>
                </a:spcBef>
                <a:spcAft>
                  <a:spcPct val="0"/>
                </a:spcAft>
              </a:pPr>
              <a:endParaRPr lang="ru-RU" dirty="0">
                <a:solidFill>
                  <a:schemeClr val="accent6">
                    <a:lumMod val="50000"/>
                  </a:schemeClr>
                </a:solidFill>
                <a:latin typeface="Comic Sans MS" panose="030F0702030302020204" pitchFamily="66" charset="0"/>
                <a:cs typeface="Arial" charset="0"/>
              </a:endParaRPr>
            </a:p>
          </p:txBody>
        </p:sp>
      </p:grpSp>
      <p:sp>
        <p:nvSpPr>
          <p:cNvPr id="2" name="TextBox 1"/>
          <p:cNvSpPr txBox="1"/>
          <p:nvPr/>
        </p:nvSpPr>
        <p:spPr>
          <a:xfrm>
            <a:off x="1357290" y="1071546"/>
            <a:ext cx="6480720" cy="830997"/>
          </a:xfrm>
          <a:prstGeom prst="rect">
            <a:avLst/>
          </a:prstGeom>
          <a:noFill/>
        </p:spPr>
        <p:txBody>
          <a:bodyPr wrap="square" rtlCol="0">
            <a:spAutoFit/>
          </a:bodyPr>
          <a:lstStyle/>
          <a:p>
            <a:pPr algn="ctr"/>
            <a:endParaRPr lang="ru-RU" sz="1600" b="1" dirty="0" smtClean="0">
              <a:solidFill>
                <a:schemeClr val="accent6">
                  <a:lumMod val="50000"/>
                </a:schemeClr>
              </a:solidFill>
              <a:latin typeface="Comic Sans MS" panose="030F0702030302020204" pitchFamily="66" charset="0"/>
            </a:endParaRPr>
          </a:p>
          <a:p>
            <a:pPr algn="ctr"/>
            <a:endParaRPr lang="ru-RU" sz="1600" b="1" dirty="0" smtClean="0">
              <a:solidFill>
                <a:schemeClr val="accent6">
                  <a:lumMod val="50000"/>
                </a:schemeClr>
              </a:solidFill>
              <a:latin typeface="Comic Sans MS" panose="030F0702030302020204" pitchFamily="66" charset="0"/>
            </a:endParaRPr>
          </a:p>
          <a:p>
            <a:pPr algn="ctr"/>
            <a:endParaRPr lang="ru-RU" sz="1600" b="1" dirty="0">
              <a:solidFill>
                <a:schemeClr val="accent6">
                  <a:lumMod val="50000"/>
                </a:schemeClr>
              </a:solidFill>
              <a:latin typeface="Comic Sans MS" panose="030F0702030302020204" pitchFamily="66" charset="0"/>
            </a:endParaRPr>
          </a:p>
        </p:txBody>
      </p:sp>
      <p:sp>
        <p:nvSpPr>
          <p:cNvPr id="7" name="Прямоугольник 6"/>
          <p:cNvSpPr/>
          <p:nvPr/>
        </p:nvSpPr>
        <p:spPr>
          <a:xfrm>
            <a:off x="1331640" y="476672"/>
            <a:ext cx="7429552" cy="5078313"/>
          </a:xfrm>
          <a:prstGeom prst="rect">
            <a:avLst/>
          </a:prstGeom>
        </p:spPr>
        <p:txBody>
          <a:bodyPr wrap="square">
            <a:spAutoFit/>
          </a:bodyPr>
          <a:lstStyle/>
          <a:p>
            <a:pPr algn="just"/>
            <a:r>
              <a:rPr lang="ru-RU" b="1" dirty="0" smtClean="0"/>
              <a:t>Контрольная /проверочная работа</a:t>
            </a:r>
            <a:r>
              <a:rPr lang="ru-RU" dirty="0" smtClean="0"/>
              <a:t> – форма текущего контроля успеваемости или промежуточной аттестации обучающихся, реализуемая в рамках образовательного процесса в общеобразовательной организации и нацеленная на оценку достижения каждым обучающимся и/или группой обучающихся (классом, всеми классами образовательной организации и т.д.) требований к предметным и/или </a:t>
            </a:r>
            <a:r>
              <a:rPr lang="ru-RU" dirty="0" err="1" smtClean="0"/>
              <a:t>метапредметным</a:t>
            </a:r>
            <a:r>
              <a:rPr lang="ru-RU" dirty="0" smtClean="0"/>
              <a:t> результатам обучения в соответствии с федеральными государственными образовательными стандартами начального общего, основного общего и среднего общего образования (далее - ФГОС) при освоении образовательной программы, в том числе отдельной части или всего объема учебного предмета, курса, дисциплины (модуля) образовательной программы.</a:t>
            </a:r>
          </a:p>
          <a:p>
            <a:pPr algn="just"/>
            <a:endParaRPr lang="ru-RU" dirty="0" smtClean="0">
              <a:solidFill>
                <a:srgbClr val="FF0000"/>
              </a:solidFill>
            </a:endParaRPr>
          </a:p>
          <a:p>
            <a:pPr algn="just"/>
            <a:r>
              <a:rPr lang="ru-RU" dirty="0" smtClean="0">
                <a:solidFill>
                  <a:srgbClr val="FF0000"/>
                </a:solidFill>
              </a:rPr>
              <a:t>Самостоятельная</a:t>
            </a:r>
            <a:r>
              <a:rPr lang="ru-RU" dirty="0" smtClean="0"/>
              <a:t> </a:t>
            </a:r>
            <a:r>
              <a:rPr lang="ru-RU" dirty="0" smtClean="0"/>
              <a:t>работа подразумевает выполнение задания для тренажа и выработки определённых навыков и умений. </a:t>
            </a:r>
          </a:p>
          <a:p>
            <a:pPr algn="just"/>
            <a:r>
              <a:rPr lang="ru-RU" dirty="0" smtClean="0"/>
              <a:t>Под диагностической работой понимается форма оценки или мониторинга результатов обучения, нацеленные на выявление и изучение уровня и качества подготовки обучающихся</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1"/>
          <p:cNvGrpSpPr>
            <a:grpSpLocks/>
          </p:cNvGrpSpPr>
          <p:nvPr/>
        </p:nvGrpSpPr>
        <p:grpSpPr bwMode="auto">
          <a:xfrm>
            <a:off x="1691680" y="2078376"/>
            <a:ext cx="5760640" cy="3434468"/>
            <a:chOff x="607288" y="-815361"/>
            <a:chExt cx="7925152" cy="4950858"/>
          </a:xfrm>
        </p:grpSpPr>
        <p:sp>
          <p:nvSpPr>
            <p:cNvPr id="5" name="Прямоугольник 4"/>
            <p:cNvSpPr/>
            <p:nvPr/>
          </p:nvSpPr>
          <p:spPr>
            <a:xfrm>
              <a:off x="607288" y="-815361"/>
              <a:ext cx="7925152" cy="488033"/>
            </a:xfrm>
            <a:prstGeom prst="rect">
              <a:avLst/>
            </a:prstGeom>
          </p:spPr>
          <p:txBody>
            <a:bodyPr wrap="square">
              <a:spAutoFit/>
            </a:bodyPr>
            <a:lstStyle/>
            <a:p>
              <a:pPr algn="ctr" fontAlgn="base">
                <a:spcBef>
                  <a:spcPct val="0"/>
                </a:spcBef>
                <a:spcAft>
                  <a:spcPct val="0"/>
                </a:spcAft>
                <a:defRPr/>
              </a:pPr>
              <a:endParaRPr lang="ru-RU" sz="1600" dirty="0">
                <a:solidFill>
                  <a:schemeClr val="accent6">
                    <a:lumMod val="50000"/>
                  </a:schemeClr>
                </a:solidFill>
                <a:latin typeface="Comic Sans MS" panose="030F0702030302020204" pitchFamily="66" charset="0"/>
                <a:cs typeface="Arial" charset="0"/>
              </a:endParaRPr>
            </a:p>
          </p:txBody>
        </p:sp>
        <p:sp>
          <p:nvSpPr>
            <p:cNvPr id="6" name="Прямоугольник 3"/>
            <p:cNvSpPr>
              <a:spLocks noChangeArrowheads="1"/>
            </p:cNvSpPr>
            <p:nvPr/>
          </p:nvSpPr>
          <p:spPr bwMode="auto">
            <a:xfrm>
              <a:off x="1424897" y="3603097"/>
              <a:ext cx="6491880" cy="532400"/>
            </a:xfrm>
            <a:prstGeom prst="rect">
              <a:avLst/>
            </a:prstGeom>
            <a:noFill/>
            <a:ln w="9525">
              <a:noFill/>
              <a:miter lim="800000"/>
              <a:headEnd/>
              <a:tailEnd/>
            </a:ln>
          </p:spPr>
          <p:txBody>
            <a:bodyPr wrap="square">
              <a:spAutoFit/>
            </a:bodyPr>
            <a:lstStyle/>
            <a:p>
              <a:pPr algn="ctr" fontAlgn="base">
                <a:spcBef>
                  <a:spcPct val="0"/>
                </a:spcBef>
                <a:spcAft>
                  <a:spcPct val="0"/>
                </a:spcAft>
              </a:pPr>
              <a:endParaRPr lang="ru-RU" dirty="0">
                <a:solidFill>
                  <a:schemeClr val="accent6">
                    <a:lumMod val="50000"/>
                  </a:schemeClr>
                </a:solidFill>
                <a:latin typeface="Comic Sans MS" panose="030F0702030302020204" pitchFamily="66" charset="0"/>
                <a:cs typeface="Arial" charset="0"/>
              </a:endParaRPr>
            </a:p>
          </p:txBody>
        </p:sp>
      </p:grpSp>
      <p:sp>
        <p:nvSpPr>
          <p:cNvPr id="2" name="TextBox 1"/>
          <p:cNvSpPr txBox="1"/>
          <p:nvPr/>
        </p:nvSpPr>
        <p:spPr>
          <a:xfrm>
            <a:off x="1357290" y="1071546"/>
            <a:ext cx="6480720" cy="830997"/>
          </a:xfrm>
          <a:prstGeom prst="rect">
            <a:avLst/>
          </a:prstGeom>
          <a:noFill/>
        </p:spPr>
        <p:txBody>
          <a:bodyPr wrap="square" rtlCol="0">
            <a:spAutoFit/>
          </a:bodyPr>
          <a:lstStyle/>
          <a:p>
            <a:pPr algn="ctr"/>
            <a:endParaRPr lang="ru-RU" sz="1600" b="1" dirty="0" smtClean="0">
              <a:solidFill>
                <a:schemeClr val="accent6">
                  <a:lumMod val="50000"/>
                </a:schemeClr>
              </a:solidFill>
              <a:latin typeface="Comic Sans MS" panose="030F0702030302020204" pitchFamily="66" charset="0"/>
            </a:endParaRPr>
          </a:p>
          <a:p>
            <a:pPr algn="ctr"/>
            <a:endParaRPr lang="ru-RU" sz="1600" b="1" dirty="0" smtClean="0">
              <a:solidFill>
                <a:schemeClr val="accent6">
                  <a:lumMod val="50000"/>
                </a:schemeClr>
              </a:solidFill>
              <a:latin typeface="Comic Sans MS" panose="030F0702030302020204" pitchFamily="66" charset="0"/>
            </a:endParaRPr>
          </a:p>
          <a:p>
            <a:pPr algn="ctr"/>
            <a:endParaRPr lang="ru-RU" sz="1600" b="1" dirty="0">
              <a:solidFill>
                <a:schemeClr val="accent6">
                  <a:lumMod val="50000"/>
                </a:schemeClr>
              </a:solidFill>
              <a:latin typeface="Comic Sans MS" panose="030F0702030302020204" pitchFamily="66" charset="0"/>
            </a:endParaRPr>
          </a:p>
        </p:txBody>
      </p:sp>
      <p:sp>
        <p:nvSpPr>
          <p:cNvPr id="1025" name="Rectangle 1"/>
          <p:cNvSpPr>
            <a:spLocks noChangeArrowheads="1"/>
          </p:cNvSpPr>
          <p:nvPr/>
        </p:nvSpPr>
        <p:spPr bwMode="auto">
          <a:xfrm rot="10800000" flipV="1">
            <a:off x="1428728" y="887734"/>
            <a:ext cx="7319736" cy="5052625"/>
          </a:xfrm>
          <a:prstGeom prst="rect">
            <a:avLst/>
          </a:prstGeom>
          <a:solidFill>
            <a:srgbClr val="FFFFFF"/>
          </a:solidFill>
          <a:ln w="9525">
            <a:noFill/>
            <a:miter lim="800000"/>
            <a:headEnd/>
            <a:tailEnd/>
          </a:ln>
          <a:effectLst/>
        </p:spPr>
        <p:txBody>
          <a:bodyPr vert="horz" wrap="square" lIns="0" tIns="0" rIns="0" bIns="12696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FF0000"/>
                </a:solidFill>
                <a:effectLst/>
                <a:latin typeface="Museo Sans"/>
                <a:cs typeface="Arial" pitchFamily="34" charset="0"/>
              </a:rPr>
              <a:t>Чем отличаются контрольные и проверочные работы</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Museo Sans"/>
                <a:cs typeface="Arial" pitchFamily="34" charset="0"/>
              </a:rPr>
              <a:t>Несмотря на то, что эти виды оценки знаний имеют много общего, они всё же существенно отличаются друг от друга. Так, проверочные работы позволяют учителю понять, насколько успешно ученик усвоил текущие темы. Это один из видов промежуточной аттестации, с которым школьники сталкиваются регулярно, а потому он гораздо привычнее и понятнее.</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Museo Sans"/>
                <a:cs typeface="Arial" pitchFamily="34"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Museo Sans"/>
                <a:cs typeface="Arial" pitchFamily="34" charset="0"/>
              </a:rPr>
              <a:t>Контрольные работы — это вид итоговой аттестации, который показывает, как ученик усвоил материал за более продолжительный временной промежуток (четверть, полугодие или год). Контрольная работа имеет больший вес, её результаты заносятся в аттестационный лист и влияют на итоговые оценки, что значительно повышает градус ответственности.</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Museo Sans"/>
                <a:cs typeface="Arial" pitchFamily="34" charset="0"/>
              </a:rPr>
              <a:t>Задания в контрольных могут быть следующими:</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Museo Sans"/>
                <a:cs typeface="Arial" pitchFamily="34" charset="0"/>
              </a:rPr>
              <a:t>тесты и задачи, где необходимо выбрать ответ из списка предложенных;</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Museo Sans"/>
                <a:cs typeface="Arial" pitchFamily="34" charset="0"/>
              </a:rPr>
              <a:t>вопросы, на которые нужно дать развёрнутый ответ.</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Museo Sans"/>
                <a:cs typeface="Arial" pitchFamily="34" charset="0"/>
              </a:rPr>
              <a:t>Контрольные работы по некоторым предметам могут проводиться в устной форме (например разговорная часть по иностранному языку), а также в виде практических заданий (по химии, физике, технологии или музыке). Время, отведённое на решение контрольной, ограничено — зависимости от вида заданий на их выполнение может выделяться от 30 до 45 минут.</a:t>
            </a:r>
          </a:p>
        </p:txBody>
      </p:sp>
      <p:sp>
        <p:nvSpPr>
          <p:cNvPr id="1026" name="AutoShape 2" descr="https://interneturok.ru/assets_hs/_pimcore/image-thumb__2391__auto_1f891bd5eb142807016c2634ecc9a380/shutterstock_1377905078.jpeg"/>
          <p:cNvSpPr>
            <a:spLocks noChangeAspect="1" noChangeArrowheads="1"/>
          </p:cNvSpPr>
          <p:nvPr/>
        </p:nvSpPr>
        <p:spPr bwMode="auto">
          <a:xfrm>
            <a:off x="52388" y="-509588"/>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331640" y="823399"/>
            <a:ext cx="7272808"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Диагностическая работа</a:t>
            </a:r>
            <a:r>
              <a:rPr kumimoji="0" lang="ru-RU"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 форма оценки или мониторинга результатов обучения, реализуемая в рамках учебного процесса в общеобразовательной организации и нацеленная на выявление и изучение уровня и качества подготовки обучающихся, включая достижение каждым обучающимся и/или группой обучающихся (классом, всеми классами образовательной организации, и т.д.) требований к предметным и/или </a:t>
            </a:r>
            <a:r>
              <a:rPr kumimoji="0" lang="ru-RU" b="0" i="0" u="none"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метапредметным</a:t>
            </a:r>
            <a:r>
              <a:rPr kumimoji="0" lang="ru-RU"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и/или личностным результатам обучения в соответствии с ФГОС, а также факторы, обусловливающие выявленные результаты обучения</a:t>
            </a: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03648" y="332656"/>
          <a:ext cx="7416824" cy="6068368"/>
        </p:xfrm>
        <a:graphic>
          <a:graphicData uri="http://schemas.openxmlformats.org/drawingml/2006/table">
            <a:tbl>
              <a:tblPr/>
              <a:tblGrid>
                <a:gridCol w="2394857"/>
                <a:gridCol w="981321"/>
                <a:gridCol w="2020323"/>
                <a:gridCol w="2020323"/>
              </a:tblGrid>
              <a:tr h="857059">
                <a:tc gridSpan="4">
                  <a:txBody>
                    <a:bodyPr/>
                    <a:lstStyle/>
                    <a:p>
                      <a:pPr>
                        <a:lnSpc>
                          <a:spcPct val="107000"/>
                        </a:lnSpc>
                        <a:spcAft>
                          <a:spcPts val="0"/>
                        </a:spcAft>
                      </a:pPr>
                      <a:r>
                        <a:rPr lang="ru-RU" sz="1400" b="1" i="1" dirty="0">
                          <a:solidFill>
                            <a:srgbClr val="333333"/>
                          </a:solidFill>
                          <a:latin typeface="Calibri"/>
                          <a:ea typeface="Times New Roman"/>
                        </a:rPr>
                        <a:t>Таблица. Расчетное количество контрольных оценочных процедур согласно письму</a:t>
                      </a:r>
                      <a:endParaRPr lang="ru-RU" sz="1400" dirty="0">
                        <a:latin typeface="Calibri"/>
                        <a:ea typeface="Times New Roman"/>
                      </a:endParaRPr>
                    </a:p>
                    <a:p>
                      <a:pPr>
                        <a:lnSpc>
                          <a:spcPct val="107000"/>
                        </a:lnSpc>
                        <a:spcAft>
                          <a:spcPts val="0"/>
                        </a:spcAft>
                      </a:pPr>
                      <a:r>
                        <a:rPr lang="ru-RU" sz="1400" b="1" i="1" dirty="0">
                          <a:solidFill>
                            <a:srgbClr val="333333"/>
                          </a:solidFill>
                          <a:latin typeface="Calibri"/>
                          <a:ea typeface="Times New Roman"/>
                        </a:rPr>
                        <a:t> от 6 августа 2021 </a:t>
                      </a:r>
                      <a:r>
                        <a:rPr lang="ru-RU" sz="1400" b="1" i="1" dirty="0" err="1">
                          <a:solidFill>
                            <a:srgbClr val="333333"/>
                          </a:solidFill>
                          <a:latin typeface="Calibri"/>
                          <a:ea typeface="Times New Roman"/>
                        </a:rPr>
                        <a:t>Минпросвещения</a:t>
                      </a:r>
                      <a:r>
                        <a:rPr lang="ru-RU" sz="1400" b="1" i="1" dirty="0">
                          <a:solidFill>
                            <a:srgbClr val="333333"/>
                          </a:solidFill>
                          <a:latin typeface="Calibri"/>
                          <a:ea typeface="Times New Roman"/>
                        </a:rPr>
                        <a:t> (№СК – 228/03) и </a:t>
                      </a:r>
                      <a:r>
                        <a:rPr lang="ru-RU" sz="1400" b="1" i="1" dirty="0" err="1">
                          <a:solidFill>
                            <a:srgbClr val="333333"/>
                          </a:solidFill>
                          <a:latin typeface="Calibri"/>
                          <a:ea typeface="Times New Roman"/>
                        </a:rPr>
                        <a:t>Рособрнадзора</a:t>
                      </a:r>
                      <a:r>
                        <a:rPr lang="ru-RU" sz="1400" b="1" i="1" dirty="0">
                          <a:solidFill>
                            <a:srgbClr val="333333"/>
                          </a:solidFill>
                          <a:latin typeface="Calibri"/>
                          <a:ea typeface="Times New Roman"/>
                        </a:rPr>
                        <a:t> (№ 01 – 169/08-01)</a:t>
                      </a:r>
                      <a:endParaRPr lang="ru-RU" sz="1400" dirty="0">
                        <a:latin typeface="Calibri"/>
                        <a:ea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r>
              <a:tr h="623150">
                <a:tc rowSpan="2">
                  <a:txBody>
                    <a:bodyPr/>
                    <a:lstStyle/>
                    <a:p>
                      <a:pPr algn="ctr">
                        <a:lnSpc>
                          <a:spcPct val="107000"/>
                        </a:lnSpc>
                        <a:spcAft>
                          <a:spcPts val="0"/>
                        </a:spcAft>
                      </a:pPr>
                      <a:r>
                        <a:rPr lang="ru-RU" sz="1400" dirty="0">
                          <a:solidFill>
                            <a:srgbClr val="333333"/>
                          </a:solidFill>
                          <a:latin typeface="Calibri"/>
                          <a:ea typeface="Times New Roman"/>
                        </a:rPr>
                        <a:t>Количество часов в неделю по предмету</a:t>
                      </a:r>
                      <a:endParaRPr lang="ru-RU" sz="1400" dirty="0">
                        <a:latin typeface="Calibri"/>
                        <a:ea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7000"/>
                        </a:lnSpc>
                        <a:spcAft>
                          <a:spcPts val="0"/>
                        </a:spcAft>
                      </a:pPr>
                      <a:r>
                        <a:rPr lang="ru-RU" sz="1400" dirty="0">
                          <a:solidFill>
                            <a:srgbClr val="333333"/>
                          </a:solidFill>
                          <a:latin typeface="Calibri"/>
                          <a:ea typeface="Times New Roman"/>
                        </a:rPr>
                        <a:t>Количество часов по предмету за год</a:t>
                      </a:r>
                      <a:endParaRPr lang="ru-RU" sz="1400" dirty="0">
                        <a:latin typeface="Calibri"/>
                        <a:ea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a:lnSpc>
                          <a:spcPct val="107000"/>
                        </a:lnSpc>
                        <a:spcAft>
                          <a:spcPts val="0"/>
                        </a:spcAft>
                      </a:pPr>
                      <a:r>
                        <a:rPr lang="ru-RU" sz="1400" dirty="0">
                          <a:solidFill>
                            <a:srgbClr val="333333"/>
                          </a:solidFill>
                          <a:latin typeface="Calibri"/>
                          <a:ea typeface="Times New Roman"/>
                        </a:rPr>
                        <a:t>Количество оценочных процедур, согласно следующим рекомендациям:</a:t>
                      </a:r>
                      <a:endParaRPr lang="ru-RU" sz="1400" dirty="0">
                        <a:latin typeface="Calibri"/>
                        <a:ea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r>
              <a:tr h="2181027">
                <a:tc vMerge="1">
                  <a:txBody>
                    <a:bodyPr/>
                    <a:lstStyle/>
                    <a:p>
                      <a:endParaRPr lang="ru-RU"/>
                    </a:p>
                  </a:txBody>
                  <a:tcPr/>
                </a:tc>
                <a:tc vMerge="1">
                  <a:txBody>
                    <a:bodyPr/>
                    <a:lstStyle/>
                    <a:p>
                      <a:endParaRPr lang="ru-RU"/>
                    </a:p>
                  </a:txBody>
                  <a:tcPr/>
                </a:tc>
                <a:tc>
                  <a:txBody>
                    <a:bodyPr/>
                    <a:lstStyle/>
                    <a:p>
                      <a:pPr algn="ctr">
                        <a:lnSpc>
                          <a:spcPct val="107000"/>
                        </a:lnSpc>
                        <a:spcAft>
                          <a:spcPts val="0"/>
                        </a:spcAft>
                      </a:pPr>
                      <a:r>
                        <a:rPr lang="ru-RU" sz="1400" dirty="0">
                          <a:solidFill>
                            <a:srgbClr val="333333"/>
                          </a:solidFill>
                          <a:latin typeface="Calibri"/>
                          <a:ea typeface="Times New Roman"/>
                        </a:rPr>
                        <a:t>объем учебного времени, затрачиваемого на проведение оценочных процедур, не должен превышать 10% от всего объема учебного времени, отводимого на изучение данного учебного предмета</a:t>
                      </a:r>
                      <a:endParaRPr lang="ru-RU" sz="1400" dirty="0">
                        <a:latin typeface="Calibri"/>
                        <a:ea typeface="Times New Roman"/>
                      </a:endParaRPr>
                    </a:p>
                  </a:txBody>
                  <a:tcPr marL="68324" marR="683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solidFill>
                            <a:srgbClr val="333333"/>
                          </a:solidFill>
                          <a:latin typeface="Calibri"/>
                          <a:ea typeface="Times New Roman"/>
                        </a:rPr>
                        <a:t>проводить оценочные процедуры по каждому учебному предмету в одной параллели классов не чаще 1 раза в 2,5 недели</a:t>
                      </a:r>
                      <a:endParaRPr lang="ru-RU" sz="1400" dirty="0">
                        <a:latin typeface="Calibri"/>
                        <a:ea typeface="Times New Roman"/>
                      </a:endParaRPr>
                    </a:p>
                  </a:txBody>
                  <a:tcPr marL="68324" marR="683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5905">
                <a:tc>
                  <a:txBody>
                    <a:bodyPr/>
                    <a:lstStyle/>
                    <a:p>
                      <a:pPr algn="ctr">
                        <a:lnSpc>
                          <a:spcPct val="106000"/>
                        </a:lnSpc>
                        <a:spcAft>
                          <a:spcPts val="0"/>
                        </a:spcAft>
                      </a:pPr>
                      <a:r>
                        <a:rPr lang="ru-RU" sz="1400" dirty="0">
                          <a:solidFill>
                            <a:srgbClr val="333333"/>
                          </a:solidFill>
                          <a:latin typeface="Times New Roman"/>
                          <a:ea typeface="Times New Roman"/>
                          <a:cs typeface="Times New Roman"/>
                        </a:rPr>
                        <a:t>0,5</a:t>
                      </a:r>
                      <a:endParaRPr lang="ru-RU" sz="1400" dirty="0">
                        <a:latin typeface="Calibri"/>
                        <a:ea typeface="Calibri"/>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solidFill>
                            <a:srgbClr val="333333"/>
                          </a:solidFill>
                          <a:latin typeface="Times New Roman"/>
                          <a:ea typeface="Times New Roman"/>
                          <a:cs typeface="Times New Roman"/>
                        </a:rPr>
                        <a:t>17 – 17,5</a:t>
                      </a:r>
                      <a:endParaRPr lang="ru-RU" sz="1400" dirty="0">
                        <a:latin typeface="Calibri"/>
                        <a:ea typeface="Calibri"/>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solidFill>
                            <a:srgbClr val="333333"/>
                          </a:solidFill>
                          <a:latin typeface="Times New Roman"/>
                          <a:ea typeface="Times New Roman"/>
                          <a:cs typeface="Times New Roman"/>
                        </a:rPr>
                        <a:t>1 - 2</a:t>
                      </a:r>
                      <a:endParaRPr lang="ru-RU" sz="1400">
                        <a:latin typeface="Calibri"/>
                        <a:ea typeface="Calibri"/>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endParaRPr lang="ru-RU" sz="1400">
                        <a:solidFill>
                          <a:srgbClr val="333333"/>
                        </a:solidFill>
                        <a:highlight>
                          <a:srgbClr val="FF0000"/>
                        </a:highlight>
                        <a:latin typeface="Times New Roman"/>
                        <a:ea typeface="Times New Roman"/>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r>
              <a:tr h="385905">
                <a:tc>
                  <a:txBody>
                    <a:bodyPr/>
                    <a:lstStyle/>
                    <a:p>
                      <a:pPr algn="ctr">
                        <a:lnSpc>
                          <a:spcPct val="106000"/>
                        </a:lnSpc>
                        <a:spcAft>
                          <a:spcPts val="0"/>
                        </a:spcAft>
                      </a:pPr>
                      <a:r>
                        <a:rPr lang="ru-RU" sz="1400">
                          <a:solidFill>
                            <a:srgbClr val="333333"/>
                          </a:solidFill>
                          <a:latin typeface="Times New Roman"/>
                          <a:ea typeface="Times New Roman"/>
                          <a:cs typeface="Times New Roman"/>
                        </a:rPr>
                        <a:t>1</a:t>
                      </a:r>
                      <a:endParaRPr lang="ru-RU" sz="1400">
                        <a:latin typeface="Calibri"/>
                        <a:ea typeface="Calibri"/>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solidFill>
                            <a:srgbClr val="333333"/>
                          </a:solidFill>
                          <a:latin typeface="Times New Roman"/>
                          <a:ea typeface="Times New Roman"/>
                          <a:cs typeface="Times New Roman"/>
                        </a:rPr>
                        <a:t>34 - 35</a:t>
                      </a:r>
                      <a:endParaRPr lang="ru-RU" sz="1400" dirty="0">
                        <a:latin typeface="Calibri"/>
                        <a:ea typeface="Calibri"/>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solidFill>
                            <a:srgbClr val="333333"/>
                          </a:solidFill>
                          <a:latin typeface="Times New Roman"/>
                          <a:ea typeface="Times New Roman"/>
                          <a:cs typeface="Times New Roman"/>
                        </a:rPr>
                        <a:t>3 - 4</a:t>
                      </a:r>
                      <a:endParaRPr lang="ru-RU" sz="1400" dirty="0">
                        <a:latin typeface="Calibri"/>
                        <a:ea typeface="Calibri"/>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endParaRPr lang="ru-RU" sz="1400">
                        <a:solidFill>
                          <a:srgbClr val="333333"/>
                        </a:solidFill>
                        <a:highlight>
                          <a:srgbClr val="FF0000"/>
                        </a:highlight>
                        <a:latin typeface="Times New Roman"/>
                        <a:ea typeface="Times New Roman"/>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r>
              <a:tr h="385905">
                <a:tc>
                  <a:txBody>
                    <a:bodyPr/>
                    <a:lstStyle/>
                    <a:p>
                      <a:pPr algn="ctr">
                        <a:lnSpc>
                          <a:spcPct val="106000"/>
                        </a:lnSpc>
                        <a:spcAft>
                          <a:spcPts val="0"/>
                        </a:spcAft>
                      </a:pPr>
                      <a:r>
                        <a:rPr lang="ru-RU" sz="1400">
                          <a:solidFill>
                            <a:srgbClr val="333333"/>
                          </a:solidFill>
                          <a:latin typeface="Times New Roman"/>
                          <a:ea typeface="Times New Roman"/>
                          <a:cs typeface="Times New Roman"/>
                        </a:rPr>
                        <a:t>2</a:t>
                      </a:r>
                      <a:endParaRPr lang="ru-RU" sz="1400">
                        <a:latin typeface="Calibri"/>
                        <a:ea typeface="Calibri"/>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solidFill>
                            <a:srgbClr val="333333"/>
                          </a:solidFill>
                          <a:latin typeface="Times New Roman"/>
                          <a:ea typeface="Times New Roman"/>
                          <a:cs typeface="Times New Roman"/>
                        </a:rPr>
                        <a:t>68 - 70</a:t>
                      </a:r>
                      <a:endParaRPr lang="ru-RU" sz="1400">
                        <a:latin typeface="Calibri"/>
                        <a:ea typeface="Calibri"/>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solidFill>
                            <a:srgbClr val="333333"/>
                          </a:solidFill>
                          <a:latin typeface="Times New Roman"/>
                          <a:ea typeface="Times New Roman"/>
                          <a:cs typeface="Times New Roman"/>
                        </a:rPr>
                        <a:t>6 - 7</a:t>
                      </a:r>
                      <a:endParaRPr lang="ru-RU" sz="1400" dirty="0">
                        <a:latin typeface="Calibri"/>
                        <a:ea typeface="Calibri"/>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endParaRPr lang="ru-RU" sz="1400">
                        <a:solidFill>
                          <a:srgbClr val="333333"/>
                        </a:solidFill>
                        <a:highlight>
                          <a:srgbClr val="FF0000"/>
                        </a:highlight>
                        <a:latin typeface="Times New Roman"/>
                        <a:ea typeface="Times New Roman"/>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r>
              <a:tr h="385905">
                <a:tc>
                  <a:txBody>
                    <a:bodyPr/>
                    <a:lstStyle/>
                    <a:p>
                      <a:pPr algn="ctr">
                        <a:lnSpc>
                          <a:spcPct val="106000"/>
                        </a:lnSpc>
                        <a:spcAft>
                          <a:spcPts val="0"/>
                        </a:spcAft>
                      </a:pPr>
                      <a:r>
                        <a:rPr lang="ru-RU" sz="1400" dirty="0">
                          <a:solidFill>
                            <a:srgbClr val="333333"/>
                          </a:solidFill>
                          <a:latin typeface="Times New Roman"/>
                          <a:ea typeface="Times New Roman"/>
                          <a:cs typeface="Times New Roman"/>
                        </a:rPr>
                        <a:t>3</a:t>
                      </a:r>
                      <a:endParaRPr lang="ru-RU" sz="1400" dirty="0">
                        <a:latin typeface="Calibri"/>
                        <a:ea typeface="Calibri"/>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solidFill>
                            <a:srgbClr val="333333"/>
                          </a:solidFill>
                          <a:latin typeface="Times New Roman"/>
                          <a:ea typeface="Times New Roman"/>
                          <a:cs typeface="Times New Roman"/>
                        </a:rPr>
                        <a:t>102 - 105</a:t>
                      </a:r>
                      <a:endParaRPr lang="ru-RU" sz="1400">
                        <a:latin typeface="Calibri"/>
                        <a:ea typeface="Calibri"/>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solidFill>
                            <a:srgbClr val="333333"/>
                          </a:solidFill>
                          <a:latin typeface="Times New Roman"/>
                          <a:ea typeface="Times New Roman"/>
                          <a:cs typeface="Times New Roman"/>
                        </a:rPr>
                        <a:t>10 - 11</a:t>
                      </a:r>
                      <a:endParaRPr lang="ru-RU" sz="1400" dirty="0">
                        <a:latin typeface="Calibri"/>
                        <a:ea typeface="Calibri"/>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endParaRPr lang="ru-RU" sz="1400">
                        <a:solidFill>
                          <a:srgbClr val="333333"/>
                        </a:solidFill>
                        <a:highlight>
                          <a:srgbClr val="FF0000"/>
                        </a:highlight>
                        <a:latin typeface="Times New Roman"/>
                        <a:ea typeface="Times New Roman"/>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r>
              <a:tr h="385905">
                <a:tc>
                  <a:txBody>
                    <a:bodyPr/>
                    <a:lstStyle/>
                    <a:p>
                      <a:pPr algn="ctr">
                        <a:lnSpc>
                          <a:spcPct val="106000"/>
                        </a:lnSpc>
                        <a:spcAft>
                          <a:spcPts val="0"/>
                        </a:spcAft>
                      </a:pPr>
                      <a:r>
                        <a:rPr lang="ru-RU" sz="1400">
                          <a:solidFill>
                            <a:srgbClr val="333333"/>
                          </a:solidFill>
                          <a:latin typeface="Times New Roman"/>
                          <a:ea typeface="Times New Roman"/>
                          <a:cs typeface="Times New Roman"/>
                        </a:rPr>
                        <a:t>4</a:t>
                      </a:r>
                      <a:endParaRPr lang="ru-RU" sz="1400">
                        <a:latin typeface="Calibri"/>
                        <a:ea typeface="Calibri"/>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solidFill>
                            <a:srgbClr val="333333"/>
                          </a:solidFill>
                          <a:latin typeface="Times New Roman"/>
                          <a:ea typeface="Times New Roman"/>
                          <a:cs typeface="Times New Roman"/>
                        </a:rPr>
                        <a:t>136 - 140</a:t>
                      </a:r>
                      <a:endParaRPr lang="ru-RU" sz="1400">
                        <a:latin typeface="Calibri"/>
                        <a:ea typeface="Calibri"/>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solidFill>
                            <a:srgbClr val="333333"/>
                          </a:solidFill>
                          <a:latin typeface="Times New Roman"/>
                          <a:ea typeface="Times New Roman"/>
                          <a:cs typeface="Times New Roman"/>
                        </a:rPr>
                        <a:t>13 - 14</a:t>
                      </a:r>
                      <a:endParaRPr lang="ru-RU" sz="1400" dirty="0">
                        <a:latin typeface="Calibri"/>
                        <a:ea typeface="Calibri"/>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solidFill>
                            <a:srgbClr val="333333"/>
                          </a:solidFill>
                          <a:latin typeface="Times New Roman"/>
                          <a:ea typeface="Times New Roman"/>
                          <a:cs typeface="Times New Roman"/>
                        </a:rPr>
                        <a:t>13</a:t>
                      </a:r>
                      <a:endParaRPr lang="ru-RU" sz="1400">
                        <a:latin typeface="Calibri"/>
                        <a:ea typeface="Calibri"/>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5905">
                <a:tc>
                  <a:txBody>
                    <a:bodyPr/>
                    <a:lstStyle/>
                    <a:p>
                      <a:pPr algn="ctr">
                        <a:lnSpc>
                          <a:spcPct val="106000"/>
                        </a:lnSpc>
                        <a:spcAft>
                          <a:spcPts val="0"/>
                        </a:spcAft>
                      </a:pPr>
                      <a:r>
                        <a:rPr lang="ru-RU" sz="1400">
                          <a:solidFill>
                            <a:srgbClr val="333333"/>
                          </a:solidFill>
                          <a:latin typeface="Times New Roman"/>
                          <a:ea typeface="Times New Roman"/>
                          <a:cs typeface="Times New Roman"/>
                        </a:rPr>
                        <a:t>5</a:t>
                      </a:r>
                      <a:endParaRPr lang="ru-RU" sz="1400">
                        <a:latin typeface="Calibri"/>
                        <a:ea typeface="Calibri"/>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solidFill>
                            <a:srgbClr val="333333"/>
                          </a:solidFill>
                          <a:latin typeface="Times New Roman"/>
                          <a:ea typeface="Times New Roman"/>
                          <a:cs typeface="Times New Roman"/>
                        </a:rPr>
                        <a:t>170 - 175</a:t>
                      </a:r>
                      <a:endParaRPr lang="ru-RU" sz="1400">
                        <a:latin typeface="Calibri"/>
                        <a:ea typeface="Calibri"/>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solidFill>
                            <a:srgbClr val="333333"/>
                          </a:solidFill>
                          <a:latin typeface="Times New Roman"/>
                          <a:ea typeface="Times New Roman"/>
                          <a:cs typeface="Times New Roman"/>
                        </a:rPr>
                        <a:t> </a:t>
                      </a:r>
                      <a:endParaRPr lang="ru-RU" sz="1400" dirty="0">
                        <a:latin typeface="Calibri"/>
                        <a:ea typeface="Calibri"/>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a:lnSpc>
                          <a:spcPct val="106000"/>
                        </a:lnSpc>
                        <a:spcAft>
                          <a:spcPts val="0"/>
                        </a:spcAft>
                      </a:pPr>
                      <a:r>
                        <a:rPr lang="ru-RU" sz="1400" dirty="0">
                          <a:solidFill>
                            <a:srgbClr val="333333"/>
                          </a:solidFill>
                          <a:latin typeface="Times New Roman"/>
                          <a:ea typeface="Times New Roman"/>
                          <a:cs typeface="Times New Roman"/>
                        </a:rPr>
                        <a:t>13</a:t>
                      </a:r>
                      <a:endParaRPr lang="ru-RU" sz="1400" dirty="0">
                        <a:latin typeface="Calibri"/>
                        <a:ea typeface="Calibri"/>
                        <a:cs typeface="Times New Roman"/>
                      </a:endParaRPr>
                    </a:p>
                  </a:txBody>
                  <a:tcPr marL="68324" marR="683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1547664" y="1075427"/>
            <a:ext cx="7200800" cy="2862322"/>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Текущий контроль успеваемости обучающихся</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систематическая проверка образовательных (учебных) достижений обучающихся, проводимая педагогом в ходе осуществления образовательной деятельности в соответствии с образовательной программой и направленная на выстраивание максимально эффективного образовательного процесса в целях достижения планируемых результатов освоения основных общеобразовательных программ, предусмотренных федеральными государственными образовательными стандартами соответствующего уровня общего образования.</a:t>
            </a:r>
            <a:r>
              <a:rPr kumimoji="0" lang="ru-RU"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1"/>
          <p:cNvSpPr>
            <a:spLocks noChangeArrowheads="1"/>
          </p:cNvSpPr>
          <p:nvPr/>
        </p:nvSpPr>
        <p:spPr bwMode="auto">
          <a:xfrm>
            <a:off x="1619672" y="4509120"/>
            <a:ext cx="7272808" cy="1477328"/>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Промежуточная аттестация обучающихся</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установление уровня освоения основной образовательной программы общего образования соответствующего уровня, в том числе отдельной части или всего объема учебного предмета, курса, дисциплины (модуля) образовательной программы. </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1619672" y="2069895"/>
            <a:ext cx="7128792" cy="369332"/>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Таблица 2"/>
          <p:cNvGraphicFramePr>
            <a:graphicFrameLocks noGrp="1"/>
          </p:cNvGraphicFramePr>
          <p:nvPr/>
        </p:nvGraphicFramePr>
        <p:xfrm>
          <a:off x="1475657" y="1268760"/>
          <a:ext cx="7416825" cy="5199094"/>
        </p:xfrm>
        <a:graphic>
          <a:graphicData uri="http://schemas.openxmlformats.org/drawingml/2006/table">
            <a:tbl>
              <a:tblPr/>
              <a:tblGrid>
                <a:gridCol w="1443699"/>
                <a:gridCol w="700706"/>
                <a:gridCol w="1311978"/>
                <a:gridCol w="1224136"/>
                <a:gridCol w="1705300"/>
                <a:gridCol w="1031006"/>
              </a:tblGrid>
              <a:tr h="195740">
                <a:tc rowSpan="2">
                  <a:txBody>
                    <a:bodyPr/>
                    <a:lstStyle/>
                    <a:p>
                      <a:pPr algn="ctr">
                        <a:lnSpc>
                          <a:spcPct val="106000"/>
                        </a:lnSpc>
                        <a:spcAft>
                          <a:spcPts val="0"/>
                        </a:spcAft>
                      </a:pPr>
                      <a:r>
                        <a:rPr lang="ru-RU" sz="1400" dirty="0">
                          <a:solidFill>
                            <a:srgbClr val="333333"/>
                          </a:solidFill>
                          <a:latin typeface="Calibri"/>
                          <a:ea typeface="Times New Roman"/>
                        </a:rPr>
                        <a:t>Наименование предмета</a:t>
                      </a:r>
                      <a:endParaRPr lang="ru-RU" sz="1400" dirty="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6000"/>
                        </a:lnSpc>
                        <a:spcAft>
                          <a:spcPts val="0"/>
                        </a:spcAft>
                      </a:pPr>
                      <a:r>
                        <a:rPr lang="ru-RU" sz="1400" dirty="0">
                          <a:solidFill>
                            <a:srgbClr val="333333"/>
                          </a:solidFill>
                          <a:latin typeface="Calibri"/>
                          <a:ea typeface="Times New Roman"/>
                        </a:rPr>
                        <a:t>Классы</a:t>
                      </a:r>
                      <a:endParaRPr lang="ru-RU" sz="1400" dirty="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3">
                  <a:txBody>
                    <a:bodyPr/>
                    <a:lstStyle/>
                    <a:p>
                      <a:pPr algn="ctr">
                        <a:lnSpc>
                          <a:spcPct val="106000"/>
                        </a:lnSpc>
                        <a:spcAft>
                          <a:spcPts val="0"/>
                        </a:spcAft>
                      </a:pPr>
                      <a:r>
                        <a:rPr lang="ru-RU" sz="1400" dirty="0">
                          <a:solidFill>
                            <a:srgbClr val="333333"/>
                          </a:solidFill>
                          <a:latin typeface="Calibri"/>
                          <a:ea typeface="Times New Roman"/>
                        </a:rPr>
                        <a:t>Количество оценочных процедур</a:t>
                      </a:r>
                      <a:endParaRPr lang="ru-RU" sz="1400" dirty="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rowSpan="2">
                  <a:txBody>
                    <a:bodyPr/>
                    <a:lstStyle/>
                    <a:p>
                      <a:pPr marL="71755" marR="71755" algn="ctr">
                        <a:lnSpc>
                          <a:spcPct val="106000"/>
                        </a:lnSpc>
                        <a:spcAft>
                          <a:spcPts val="0"/>
                        </a:spcAft>
                      </a:pPr>
                      <a:r>
                        <a:rPr lang="ru-RU" sz="1400" dirty="0">
                          <a:solidFill>
                            <a:srgbClr val="333333"/>
                          </a:solidFill>
                          <a:latin typeface="Calibri"/>
                          <a:ea typeface="Times New Roman"/>
                        </a:rPr>
                        <a:t>Длительность</a:t>
                      </a:r>
                      <a:endParaRPr lang="ru-RU" sz="1400" dirty="0">
                        <a:latin typeface="Calibri"/>
                        <a:ea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3681">
                <a:tc vMerge="1">
                  <a:txBody>
                    <a:bodyPr/>
                    <a:lstStyle/>
                    <a:p>
                      <a:endParaRPr lang="ru-RU"/>
                    </a:p>
                  </a:txBody>
                  <a:tcPr/>
                </a:tc>
                <a:tc vMerge="1">
                  <a:txBody>
                    <a:bodyPr/>
                    <a:lstStyle/>
                    <a:p>
                      <a:endParaRPr lang="ru-RU"/>
                    </a:p>
                  </a:txBody>
                  <a:tcPr/>
                </a:tc>
                <a:tc>
                  <a:txBody>
                    <a:bodyPr/>
                    <a:lstStyle/>
                    <a:p>
                      <a:pPr algn="ctr">
                        <a:lnSpc>
                          <a:spcPct val="106000"/>
                        </a:lnSpc>
                        <a:spcAft>
                          <a:spcPts val="0"/>
                        </a:spcAft>
                      </a:pPr>
                      <a:r>
                        <a:rPr lang="ru-RU" sz="1400" dirty="0">
                          <a:solidFill>
                            <a:srgbClr val="333333"/>
                          </a:solidFill>
                          <a:latin typeface="Calibri"/>
                          <a:ea typeface="Times New Roman"/>
                        </a:rPr>
                        <a:t>Текущий контроль успеваемости обучающихся в форме </a:t>
                      </a:r>
                      <a:r>
                        <a:rPr lang="ru-RU" sz="1400" dirty="0" err="1">
                          <a:solidFill>
                            <a:srgbClr val="333333"/>
                          </a:solidFill>
                          <a:latin typeface="Calibri"/>
                          <a:ea typeface="Times New Roman"/>
                        </a:rPr>
                        <a:t>контроль-ной</a:t>
                      </a:r>
                      <a:r>
                        <a:rPr lang="ru-RU" sz="1400" dirty="0">
                          <a:solidFill>
                            <a:srgbClr val="333333"/>
                          </a:solidFill>
                          <a:latin typeface="Calibri"/>
                          <a:ea typeface="Times New Roman"/>
                        </a:rPr>
                        <a:t> работы</a:t>
                      </a:r>
                      <a:endParaRPr lang="ru-RU" sz="1400" dirty="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solidFill>
                            <a:srgbClr val="333333"/>
                          </a:solidFill>
                          <a:latin typeface="Calibri"/>
                          <a:ea typeface="Times New Roman"/>
                        </a:rPr>
                        <a:t>Текущий контроль успеваемости обучающихся в форме </a:t>
                      </a:r>
                      <a:r>
                        <a:rPr lang="ru-RU" sz="1400" dirty="0">
                          <a:latin typeface="Calibri"/>
                          <a:ea typeface="Times New Roman"/>
                        </a:rPr>
                        <a:t>изложения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solidFill>
                            <a:srgbClr val="333333"/>
                          </a:solidFill>
                          <a:latin typeface="Calibri"/>
                          <a:ea typeface="Times New Roman"/>
                        </a:rPr>
                        <a:t>Промежуточная аттестация обучающихся в форме итоговой контрольной работы, в том числе всероссийской проверочной работы</a:t>
                      </a:r>
                      <a:endParaRPr lang="ru-RU" sz="1400" dirty="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412598">
                <a:tc>
                  <a:txBody>
                    <a:bodyPr/>
                    <a:lstStyle/>
                    <a:p>
                      <a:pPr>
                        <a:lnSpc>
                          <a:spcPct val="107000"/>
                        </a:lnSpc>
                        <a:spcAft>
                          <a:spcPts val="0"/>
                        </a:spcAft>
                      </a:pPr>
                      <a:r>
                        <a:rPr lang="ru-RU" sz="1400">
                          <a:solidFill>
                            <a:srgbClr val="333333"/>
                          </a:solidFill>
                          <a:latin typeface="Calibri"/>
                          <a:ea typeface="Times New Roman"/>
                        </a:rPr>
                        <a:t>Русский язык</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2 класс</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8-11</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a:t>
                      </a:r>
                      <a:endParaRPr lang="ru-RU" sz="140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solidFill>
                            <a:srgbClr val="333333"/>
                          </a:solidFill>
                          <a:latin typeface="Calibri"/>
                          <a:ea typeface="Times New Roman"/>
                        </a:rPr>
                        <a:t>1</a:t>
                      </a:r>
                      <a:endParaRPr lang="ru-RU" sz="1400"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solidFill>
                            <a:srgbClr val="333333"/>
                          </a:solidFill>
                          <a:latin typeface="Calibri"/>
                          <a:ea typeface="Times New Roman"/>
                        </a:rPr>
                        <a:t>Не менее 30 минут</a:t>
                      </a:r>
                      <a:endParaRPr lang="ru-RU" sz="1400"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2598">
                <a:tc>
                  <a:txBody>
                    <a:bodyPr/>
                    <a:lstStyle/>
                    <a:p>
                      <a:pPr>
                        <a:lnSpc>
                          <a:spcPct val="107000"/>
                        </a:lnSpc>
                        <a:spcAft>
                          <a:spcPts val="0"/>
                        </a:spcAft>
                      </a:pPr>
                      <a:r>
                        <a:rPr lang="ru-RU" sz="1400">
                          <a:solidFill>
                            <a:srgbClr val="333333"/>
                          </a:solidFill>
                          <a:latin typeface="Calibri"/>
                          <a:ea typeface="Times New Roman"/>
                        </a:rPr>
                        <a:t>Русский язык</a:t>
                      </a:r>
                      <a:endParaRPr lang="ru-RU" sz="140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3 класс</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8-11</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a:t>
                      </a:r>
                      <a:endParaRPr lang="ru-RU" sz="140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solidFill>
                            <a:srgbClr val="333333"/>
                          </a:solidFill>
                          <a:latin typeface="Calibri"/>
                          <a:ea typeface="Times New Roman"/>
                        </a:rPr>
                        <a:t>1</a:t>
                      </a:r>
                      <a:endParaRPr lang="ru-RU" sz="1400"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solidFill>
                            <a:srgbClr val="333333"/>
                          </a:solidFill>
                          <a:latin typeface="Calibri"/>
                          <a:ea typeface="Times New Roman"/>
                        </a:rPr>
                        <a:t>Не менее 30 минут</a:t>
                      </a:r>
                      <a:endParaRPr lang="ru-RU" sz="1400"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2598">
                <a:tc>
                  <a:txBody>
                    <a:bodyPr/>
                    <a:lstStyle/>
                    <a:p>
                      <a:pPr>
                        <a:lnSpc>
                          <a:spcPct val="107000"/>
                        </a:lnSpc>
                        <a:spcAft>
                          <a:spcPts val="0"/>
                        </a:spcAft>
                      </a:pPr>
                      <a:r>
                        <a:rPr lang="ru-RU" sz="1400">
                          <a:solidFill>
                            <a:srgbClr val="333333"/>
                          </a:solidFill>
                          <a:latin typeface="Calibri"/>
                          <a:ea typeface="Times New Roman"/>
                        </a:rPr>
                        <a:t>Русский язык</a:t>
                      </a:r>
                      <a:endParaRPr lang="ru-RU" sz="140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4 класс</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8-10</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1</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solidFill>
                            <a:srgbClr val="333333"/>
                          </a:solidFill>
                          <a:latin typeface="Calibri"/>
                          <a:ea typeface="Times New Roman"/>
                        </a:rPr>
                        <a:t>1</a:t>
                      </a:r>
                      <a:endParaRPr lang="ru-RU" sz="1400"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solidFill>
                            <a:srgbClr val="333333"/>
                          </a:solidFill>
                          <a:latin typeface="Calibri"/>
                          <a:ea typeface="Times New Roman"/>
                        </a:rPr>
                        <a:t>Не менее 30 минут</a:t>
                      </a:r>
                      <a:endParaRPr lang="ru-RU" sz="1400"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2598">
                <a:tc>
                  <a:txBody>
                    <a:bodyPr/>
                    <a:lstStyle/>
                    <a:p>
                      <a:pPr>
                        <a:lnSpc>
                          <a:spcPct val="107000"/>
                        </a:lnSpc>
                        <a:spcAft>
                          <a:spcPts val="0"/>
                        </a:spcAft>
                      </a:pPr>
                      <a:r>
                        <a:rPr lang="ru-RU" sz="1400">
                          <a:solidFill>
                            <a:srgbClr val="333333"/>
                          </a:solidFill>
                          <a:latin typeface="Calibri"/>
                          <a:ea typeface="Times New Roman"/>
                        </a:rPr>
                        <a:t>Литературное чтение</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2 класс</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3-6</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a:t>
                      </a:r>
                      <a:endParaRPr lang="ru-RU" sz="140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1</a:t>
                      </a:r>
                      <a:endParaRPr lang="ru-RU" sz="140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solidFill>
                            <a:srgbClr val="333333"/>
                          </a:solidFill>
                          <a:latin typeface="Calibri"/>
                          <a:ea typeface="Times New Roman"/>
                        </a:rPr>
                        <a:t>Не менее 30 минут</a:t>
                      </a:r>
                      <a:endParaRPr lang="ru-RU" sz="1400"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2598">
                <a:tc>
                  <a:txBody>
                    <a:bodyPr/>
                    <a:lstStyle/>
                    <a:p>
                      <a:pPr>
                        <a:lnSpc>
                          <a:spcPct val="107000"/>
                        </a:lnSpc>
                        <a:spcAft>
                          <a:spcPts val="0"/>
                        </a:spcAft>
                      </a:pPr>
                      <a:r>
                        <a:rPr lang="ru-RU" sz="1400">
                          <a:solidFill>
                            <a:srgbClr val="333333"/>
                          </a:solidFill>
                          <a:latin typeface="Calibri"/>
                          <a:ea typeface="Times New Roman"/>
                        </a:rPr>
                        <a:t>Литературное чтение</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3 класс</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3-6</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a:t>
                      </a:r>
                      <a:endParaRPr lang="ru-RU" sz="140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1</a:t>
                      </a:r>
                      <a:endParaRPr lang="ru-RU" sz="140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solidFill>
                            <a:srgbClr val="333333"/>
                          </a:solidFill>
                          <a:latin typeface="Calibri"/>
                          <a:ea typeface="Times New Roman"/>
                        </a:rPr>
                        <a:t>Не менее 30 минут</a:t>
                      </a:r>
                      <a:endParaRPr lang="ru-RU" sz="1400"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2598">
                <a:tc>
                  <a:txBody>
                    <a:bodyPr/>
                    <a:lstStyle/>
                    <a:p>
                      <a:pPr>
                        <a:lnSpc>
                          <a:spcPct val="107000"/>
                        </a:lnSpc>
                        <a:spcAft>
                          <a:spcPts val="0"/>
                        </a:spcAft>
                      </a:pPr>
                      <a:r>
                        <a:rPr lang="ru-RU" sz="1400">
                          <a:solidFill>
                            <a:srgbClr val="333333"/>
                          </a:solidFill>
                          <a:latin typeface="Calibri"/>
                          <a:ea typeface="Times New Roman"/>
                        </a:rPr>
                        <a:t>Литературное чтение</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4 класс</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3-6</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a:t>
                      </a:r>
                      <a:endParaRPr lang="ru-RU" sz="140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solidFill>
                            <a:srgbClr val="333333"/>
                          </a:solidFill>
                          <a:latin typeface="Calibri"/>
                          <a:ea typeface="Times New Roman"/>
                        </a:rPr>
                        <a:t>1</a:t>
                      </a:r>
                      <a:endParaRPr lang="ru-RU" sz="140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solidFill>
                            <a:srgbClr val="333333"/>
                          </a:solidFill>
                          <a:latin typeface="Calibri"/>
                          <a:ea typeface="Times New Roman"/>
                        </a:rPr>
                        <a:t>Не менее 30 минут</a:t>
                      </a:r>
                      <a:endParaRPr lang="ru-RU" sz="1400"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0482" name="Rectangle 2"/>
          <p:cNvSpPr>
            <a:spLocks noChangeArrowheads="1"/>
          </p:cNvSpPr>
          <p:nvPr/>
        </p:nvSpPr>
        <p:spPr bwMode="auto">
          <a:xfrm>
            <a:off x="1331640" y="194592"/>
            <a:ext cx="7416824"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Методические рекомендации. Русский язык, Литературное чтение, Родной язык, Литературное чтение на родном языке</a:t>
            </a:r>
            <a:endParaRPr kumimoji="0" lang="ru-RU"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endParaRPr>
          </a:p>
          <a:p>
            <a:pPr marL="0" marR="0" lvl="0" indent="269875" algn="ctr" defTabSz="914400" rtl="0" eaLnBrk="0" fontAlgn="base" latinLnBrk="0" hangingPunct="0">
              <a:lnSpc>
                <a:spcPct val="100000"/>
              </a:lnSpc>
              <a:spcBef>
                <a:spcPct val="0"/>
              </a:spcBef>
              <a:spcAft>
                <a:spcPct val="0"/>
              </a:spcAft>
              <a:buClrTx/>
              <a:buSzTx/>
              <a:buFontTx/>
              <a:buNone/>
              <a:tabLst/>
            </a:pPr>
            <a:r>
              <a:rPr kumimoji="0" lang="ru-RU" b="0"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Рекомендуемое количеств</a:t>
            </a:r>
            <a:r>
              <a:rPr kumimoji="0" lang="en-US" b="0"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o</a:t>
            </a:r>
            <a:r>
              <a:rPr kumimoji="0" lang="ru-RU" b="0"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контрольных оценочных процедур</a:t>
            </a:r>
            <a:endParaRPr kumimoji="0" lang="ru-RU"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endParaRPr>
          </a:p>
          <a:p>
            <a:pPr marL="0" marR="0" lvl="0" indent="269875"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75656" y="1268760"/>
          <a:ext cx="7200800" cy="4248472"/>
        </p:xfrm>
        <a:graphic>
          <a:graphicData uri="http://schemas.openxmlformats.org/drawingml/2006/table">
            <a:tbl>
              <a:tblPr/>
              <a:tblGrid>
                <a:gridCol w="1394996"/>
                <a:gridCol w="903266"/>
                <a:gridCol w="1813566"/>
                <a:gridCol w="1813566"/>
                <a:gridCol w="1275406"/>
              </a:tblGrid>
              <a:tr h="242338">
                <a:tc rowSpan="2">
                  <a:txBody>
                    <a:bodyPr/>
                    <a:lstStyle/>
                    <a:p>
                      <a:pPr algn="ctr">
                        <a:lnSpc>
                          <a:spcPct val="106000"/>
                        </a:lnSpc>
                        <a:spcAft>
                          <a:spcPts val="0"/>
                        </a:spcAft>
                      </a:pPr>
                      <a:r>
                        <a:rPr lang="ru-RU" sz="1400" dirty="0">
                          <a:latin typeface="Calibri"/>
                          <a:ea typeface="Times New Roman"/>
                        </a:rPr>
                        <a:t>Наименование предмета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6000"/>
                        </a:lnSpc>
                        <a:spcAft>
                          <a:spcPts val="0"/>
                        </a:spcAft>
                      </a:pPr>
                      <a:r>
                        <a:rPr lang="ru-RU" sz="1400" dirty="0">
                          <a:latin typeface="Calibri"/>
                          <a:ea typeface="Times New Roman"/>
                        </a:rPr>
                        <a:t>Классы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a:lnSpc>
                          <a:spcPct val="106000"/>
                        </a:lnSpc>
                        <a:spcAft>
                          <a:spcPts val="0"/>
                        </a:spcAft>
                      </a:pPr>
                      <a:r>
                        <a:rPr lang="ru-RU" sz="1400">
                          <a:latin typeface="Calibri"/>
                          <a:ea typeface="Times New Roman"/>
                        </a:rPr>
                        <a:t>Количество оценочных процедур</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rowSpan="2">
                  <a:txBody>
                    <a:bodyPr/>
                    <a:lstStyle/>
                    <a:p>
                      <a:pPr algn="ctr">
                        <a:lnSpc>
                          <a:spcPct val="106000"/>
                        </a:lnSpc>
                        <a:spcAft>
                          <a:spcPts val="0"/>
                        </a:spcAft>
                      </a:pPr>
                      <a:r>
                        <a:rPr lang="ru-RU" sz="1400">
                          <a:latin typeface="Calibri"/>
                          <a:ea typeface="Times New Roman"/>
                        </a:rPr>
                        <a:t>Длительность</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9925">
                <a:tc vMerge="1">
                  <a:txBody>
                    <a:bodyPr/>
                    <a:lstStyle/>
                    <a:p>
                      <a:endParaRPr lang="ru-RU"/>
                    </a:p>
                  </a:txBody>
                  <a:tcPr/>
                </a:tc>
                <a:tc vMerge="1">
                  <a:txBody>
                    <a:bodyPr/>
                    <a:lstStyle/>
                    <a:p>
                      <a:endParaRPr lang="ru-RU"/>
                    </a:p>
                  </a:txBody>
                  <a:tcPr/>
                </a:tc>
                <a:tc>
                  <a:txBody>
                    <a:bodyPr/>
                    <a:lstStyle/>
                    <a:p>
                      <a:pPr algn="ctr">
                        <a:lnSpc>
                          <a:spcPct val="106000"/>
                        </a:lnSpc>
                        <a:spcAft>
                          <a:spcPts val="0"/>
                        </a:spcAft>
                      </a:pPr>
                      <a:r>
                        <a:rPr lang="ru-RU" sz="1400" dirty="0">
                          <a:latin typeface="Calibri"/>
                          <a:ea typeface="Times New Roman"/>
                        </a:rPr>
                        <a:t>Текущий контроль успеваемости обучающихся в форме контрольной работы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latin typeface="Calibri"/>
                          <a:ea typeface="Times New Roman"/>
                        </a:rPr>
                        <a:t>Промежуточная аттестация обучающихся в форме итоговой контрольной работы, в том числе всероссийской проверочной работы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495403">
                <a:tc>
                  <a:txBody>
                    <a:bodyPr/>
                    <a:lstStyle/>
                    <a:p>
                      <a:pPr>
                        <a:lnSpc>
                          <a:spcPct val="106000"/>
                        </a:lnSpc>
                        <a:spcAft>
                          <a:spcPts val="0"/>
                        </a:spcAft>
                      </a:pPr>
                      <a:r>
                        <a:rPr lang="ru-RU" sz="1400">
                          <a:latin typeface="Calibri"/>
                          <a:ea typeface="Times New Roman"/>
                        </a:rPr>
                        <a:t>Математика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solidFill>
                            <a:srgbClr val="333333"/>
                          </a:solidFill>
                          <a:latin typeface="Calibri"/>
                          <a:ea typeface="Times New Roman"/>
                        </a:rPr>
                        <a:t>2 класс</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latin typeface="Calibri"/>
                          <a:ea typeface="Times New Roman"/>
                        </a:rPr>
                        <a:t>8-11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latin typeface="Calibri"/>
                          <a:ea typeface="Times New Roman"/>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solidFill>
                            <a:srgbClr val="333333"/>
                          </a:solidFill>
                          <a:latin typeface="Calibri"/>
                          <a:ea typeface="Times New Roman"/>
                        </a:rPr>
                        <a:t>Не менее 30 минут</a:t>
                      </a:r>
                      <a:endParaRPr lang="ru-RU" sz="1400"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5403">
                <a:tc>
                  <a:txBody>
                    <a:bodyPr/>
                    <a:lstStyle/>
                    <a:p>
                      <a:pPr>
                        <a:lnSpc>
                          <a:spcPct val="106000"/>
                        </a:lnSpc>
                        <a:spcAft>
                          <a:spcPts val="0"/>
                        </a:spcAft>
                      </a:pPr>
                      <a:r>
                        <a:rPr lang="ru-RU" sz="1400">
                          <a:latin typeface="Calibri"/>
                          <a:ea typeface="Times New Roman"/>
                        </a:rPr>
                        <a:t>Математика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solidFill>
                            <a:srgbClr val="333333"/>
                          </a:solidFill>
                          <a:latin typeface="Calibri"/>
                          <a:ea typeface="Times New Roman"/>
                        </a:rPr>
                        <a:t>3 класс</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latin typeface="Calibri"/>
                          <a:ea typeface="Times New Roman"/>
                        </a:rPr>
                        <a:t>8-11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latin typeface="Calibri"/>
                          <a:ea typeface="Times New Roman"/>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solidFill>
                            <a:srgbClr val="333333"/>
                          </a:solidFill>
                          <a:latin typeface="Calibri"/>
                          <a:ea typeface="Times New Roman"/>
                        </a:rPr>
                        <a:t>Не менее 30 минут</a:t>
                      </a:r>
                      <a:endParaRPr lang="ru-RU" sz="1400"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5403">
                <a:tc>
                  <a:txBody>
                    <a:bodyPr/>
                    <a:lstStyle/>
                    <a:p>
                      <a:pPr>
                        <a:lnSpc>
                          <a:spcPct val="106000"/>
                        </a:lnSpc>
                        <a:spcAft>
                          <a:spcPts val="0"/>
                        </a:spcAft>
                      </a:pPr>
                      <a:r>
                        <a:rPr lang="ru-RU" sz="1400">
                          <a:latin typeface="Calibri"/>
                          <a:ea typeface="Times New Roman"/>
                        </a:rPr>
                        <a:t>Математика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solidFill>
                            <a:srgbClr val="333333"/>
                          </a:solidFill>
                          <a:latin typeface="Calibri"/>
                          <a:ea typeface="Times New Roman"/>
                        </a:rPr>
                        <a:t>4 класс</a:t>
                      </a:r>
                      <a:endParaRPr lang="ru-RU" sz="140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latin typeface="Calibri"/>
                          <a:ea typeface="Times New Roman"/>
                        </a:rPr>
                        <a:t>7-10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a:latin typeface="Calibri"/>
                          <a:ea typeface="Times New Roman"/>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6000"/>
                        </a:lnSpc>
                        <a:spcAft>
                          <a:spcPts val="0"/>
                        </a:spcAft>
                      </a:pPr>
                      <a:r>
                        <a:rPr lang="ru-RU" sz="1400" dirty="0">
                          <a:solidFill>
                            <a:srgbClr val="333333"/>
                          </a:solidFill>
                          <a:latin typeface="Calibri"/>
                          <a:ea typeface="Times New Roman"/>
                        </a:rPr>
                        <a:t>Не менее 30 минут</a:t>
                      </a:r>
                      <a:endParaRPr lang="ru-RU" sz="1400"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1505" name="Rectangle 1"/>
          <p:cNvSpPr>
            <a:spLocks noChangeArrowheads="1"/>
          </p:cNvSpPr>
          <p:nvPr/>
        </p:nvSpPr>
        <p:spPr bwMode="auto">
          <a:xfrm>
            <a:off x="1331640" y="288714"/>
            <a:ext cx="7488832"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Методические рекомендации: Математика</a:t>
            </a:r>
            <a:endParaRPr kumimoji="0" lang="ru-RU"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0"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Рекомендуемое количеств</a:t>
            </a:r>
            <a:r>
              <a:rPr kumimoji="0" lang="en-US" b="0"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o</a:t>
            </a:r>
            <a:r>
              <a:rPr kumimoji="0" lang="ru-RU" b="0"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контрольных оценочных процедур</a:t>
            </a:r>
            <a:endParaRPr kumimoji="0" lang="ru-RU"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1_Тема Office">
  <a:themeElements>
    <a:clrScheme name="Другая 8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C00000"/>
      </a:hlink>
      <a:folHlink>
        <a:srgbClr val="C000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327</TotalTime>
  <Words>888</Words>
  <Application>Microsoft Office PowerPoint</Application>
  <PresentationFormat>Экран (4:3)</PresentationFormat>
  <Paragraphs>188</Paragraphs>
  <Slides>12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Arial</vt:lpstr>
      <vt:lpstr>Comic Sans MS</vt:lpstr>
      <vt:lpstr>Calibri</vt:lpstr>
      <vt:lpstr>Museo Sans</vt:lpstr>
      <vt:lpstr>Times New Roman</vt:lpstr>
      <vt:lpstr>1_Тема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Тетрадь на спирали</dc:title>
  <dc:creator>Фокина Лидия Петровна</dc:creator>
  <cp:keywords>Шаблон презентации</cp:keywords>
  <cp:lastModifiedBy>Пользователь</cp:lastModifiedBy>
  <cp:revision>94</cp:revision>
  <dcterms:created xsi:type="dcterms:W3CDTF">2014-07-06T18:18:01Z</dcterms:created>
  <dcterms:modified xsi:type="dcterms:W3CDTF">2023-08-27T12:49:45Z</dcterms:modified>
</cp:coreProperties>
</file>