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02" r:id="rId4"/>
    <p:sldId id="295" r:id="rId5"/>
    <p:sldId id="296" r:id="rId6"/>
    <p:sldId id="312" r:id="rId7"/>
    <p:sldId id="303" r:id="rId8"/>
    <p:sldId id="297" r:id="rId9"/>
    <p:sldId id="278" r:id="rId10"/>
    <p:sldId id="316" r:id="rId11"/>
    <p:sldId id="305" r:id="rId12"/>
    <p:sldId id="321" r:id="rId13"/>
    <p:sldId id="317" r:id="rId14"/>
    <p:sldId id="307" r:id="rId15"/>
    <p:sldId id="308" r:id="rId16"/>
    <p:sldId id="309" r:id="rId17"/>
    <p:sldId id="310" r:id="rId18"/>
    <p:sldId id="266" r:id="rId19"/>
    <p:sldId id="320" r:id="rId20"/>
    <p:sldId id="268" r:id="rId21"/>
    <p:sldId id="322" r:id="rId22"/>
    <p:sldId id="324" r:id="rId23"/>
    <p:sldId id="281" r:id="rId24"/>
    <p:sldId id="269" r:id="rId25"/>
    <p:sldId id="270" r:id="rId26"/>
    <p:sldId id="272" r:id="rId27"/>
    <p:sldId id="282" r:id="rId28"/>
    <p:sldId id="323" r:id="rId29"/>
    <p:sldId id="283" r:id="rId30"/>
    <p:sldId id="284" r:id="rId31"/>
    <p:sldId id="289" r:id="rId32"/>
    <p:sldId id="291" r:id="rId33"/>
    <p:sldId id="319" r:id="rId34"/>
    <p:sldId id="30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3" d="100"/>
          <a:sy n="63" d="100"/>
        </p:scale>
        <p:origin x="-152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2433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0514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6340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33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3810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32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4345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6555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2531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0838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648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2433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0514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6340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33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3810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32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4345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6555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2531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0838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648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9CDA1-2358-45C7-9B34-527098FB8A30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D2934-3B1B-4285-A2FB-F4BD70B7D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 userDrawn="1"/>
        </p:nvSpPr>
        <p:spPr>
          <a:xfrm>
            <a:off x="467544" y="548680"/>
            <a:ext cx="8208912" cy="5616624"/>
          </a:xfrm>
          <a:prstGeom prst="snip2DiagRect">
            <a:avLst/>
          </a:prstGeom>
          <a:noFill/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Юлия\Desktop\РИСУНКИ № 2\22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365104"/>
            <a:ext cx="2088232" cy="219960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463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60730-802B-4B33-8684-74FD8D98622A}" type="datetimeFigureOut">
              <a:rPr lang="ru-RU" smtClean="0"/>
              <a:pPr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7CC5E-BF76-4520-B395-E7437942F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463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3571A6-C9EB-367F-5D30-8115472BE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683" y="1213701"/>
            <a:ext cx="5373279" cy="443059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электронных ресурсов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ФГИС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ШКОЛА»</a:t>
            </a:r>
            <a:br>
              <a:rPr lang="ru-RU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процессе реализации рабочей программы</a:t>
            </a:r>
            <a:b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(1-4 классы) по окружающему миру: полнота и логика представленных ресурсов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5952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s://ug.ru/wp-content/uploads/2023/01/czeli-fgis-moya-shkol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7621221" cy="44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31528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DB2C52-3A00-3AD7-8D0A-66311CF30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12" y="1797345"/>
            <a:ext cx="6469734" cy="435133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Особенности библиотеки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5857884" cy="364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31528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178344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23AF3A2-4270-500A-01A5-E2146C8D3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303"/>
            <a:ext cx="9144000" cy="58973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5399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C78FF13-1C6A-D3B2-5D0D-4322E28416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07" y="3077851"/>
            <a:ext cx="8587586" cy="2953837"/>
          </a:xfr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D7195E4-BA31-450F-DE82-A0CEE813169D}"/>
              </a:ext>
            </a:extLst>
          </p:cNvPr>
          <p:cNvSpPr txBox="1"/>
          <p:nvPr/>
        </p:nvSpPr>
        <p:spPr>
          <a:xfrm>
            <a:off x="4422823" y="274843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цифрового образовательного контента 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F050337D-E05C-479E-B25F-39FD2746F6E2}"/>
              </a:ext>
            </a:extLst>
          </p:cNvPr>
          <p:cNvCxnSpPr/>
          <p:nvPr/>
        </p:nvCxnSpPr>
        <p:spPr>
          <a:xfrm>
            <a:off x="3629319" y="1626123"/>
            <a:ext cx="942681" cy="16308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6800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7D98DF0-76E6-5D33-5A0E-9D6EB476D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642918"/>
            <a:ext cx="6891925" cy="5734672"/>
          </a:xfrm>
        </p:spPr>
      </p:pic>
    </p:spTree>
    <p:extLst>
      <p:ext uri="{BB962C8B-B14F-4D97-AF65-F5344CB8AC3E}">
        <p14:creationId xmlns="" xmlns:p14="http://schemas.microsoft.com/office/powerpoint/2010/main" val="2145865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/>
          <a:srcRect l="8807" t="22776" r="31740" b="17438"/>
          <a:stretch/>
        </p:blipFill>
        <p:spPr bwMode="auto">
          <a:xfrm>
            <a:off x="428596" y="571480"/>
            <a:ext cx="8144074" cy="5572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8252" t="19891" r="18865" b="8447"/>
          <a:stretch>
            <a:fillRect/>
          </a:stretch>
        </p:blipFill>
        <p:spPr bwMode="auto">
          <a:xfrm>
            <a:off x="428596" y="571480"/>
            <a:ext cx="821537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 l="16990" t="20977" r="16828" b="8621"/>
          <a:stretch>
            <a:fillRect/>
          </a:stretch>
        </p:blipFill>
        <p:spPr bwMode="auto">
          <a:xfrm>
            <a:off x="571472" y="785794"/>
            <a:ext cx="756755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F050337D-E05C-479E-B25F-39FD2746F6E2}"/>
              </a:ext>
            </a:extLst>
          </p:cNvPr>
          <p:cNvCxnSpPr/>
          <p:nvPr/>
        </p:nvCxnSpPr>
        <p:spPr>
          <a:xfrm>
            <a:off x="3629319" y="1626123"/>
            <a:ext cx="942681" cy="16308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Содержимое 10"/>
          <p:cNvPicPr>
            <a:picLocks noGrp="1"/>
          </p:cNvPicPr>
          <p:nvPr>
            <p:ph idx="1"/>
          </p:nvPr>
        </p:nvPicPr>
        <p:blipFill>
          <a:blip r:embed="rId3"/>
          <a:srcRect l="14110" t="14986" r="2761" b="13624"/>
          <a:stretch>
            <a:fillRect/>
          </a:stretch>
        </p:blipFill>
        <p:spPr bwMode="auto">
          <a:xfrm>
            <a:off x="214282" y="928670"/>
            <a:ext cx="8715436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86800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0756" t="18552" r="2734" b="12542"/>
          <a:stretch>
            <a:fillRect/>
          </a:stretch>
        </p:blipFill>
        <p:spPr bwMode="auto">
          <a:xfrm>
            <a:off x="357158" y="714356"/>
            <a:ext cx="82582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F050337D-E05C-479E-B25F-39FD2746F6E2}"/>
              </a:ext>
            </a:extLst>
          </p:cNvPr>
          <p:cNvCxnSpPr/>
          <p:nvPr/>
        </p:nvCxnSpPr>
        <p:spPr>
          <a:xfrm>
            <a:off x="3629319" y="1626123"/>
            <a:ext cx="942681" cy="16308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/>
          <a:srcRect l="13804" t="17984" r="7055" b="10627"/>
          <a:stretch>
            <a:fillRect/>
          </a:stretch>
        </p:blipFill>
        <p:spPr bwMode="auto">
          <a:xfrm>
            <a:off x="428596" y="500042"/>
            <a:ext cx="8358246" cy="550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86800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/>
          <a:srcRect l="8408" t="22420" r="31940" b="18149"/>
          <a:stretch/>
        </p:blipFill>
        <p:spPr bwMode="auto">
          <a:xfrm>
            <a:off x="428596" y="785794"/>
            <a:ext cx="8358245" cy="56436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/>
          <a:srcRect l="8608" t="23488" r="37679" b="17721"/>
          <a:stretch/>
        </p:blipFill>
        <p:spPr bwMode="auto">
          <a:xfrm>
            <a:off x="357158" y="428604"/>
            <a:ext cx="8572528" cy="56261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6320" t="18868" r="17438" b="8491"/>
          <a:stretch>
            <a:fillRect/>
          </a:stretch>
        </p:blipFill>
        <p:spPr bwMode="auto">
          <a:xfrm>
            <a:off x="428596" y="500042"/>
            <a:ext cx="821537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5783" t="20126" r="17997" b="8805"/>
          <a:stretch>
            <a:fillRect/>
          </a:stretch>
        </p:blipFill>
        <p:spPr bwMode="auto">
          <a:xfrm>
            <a:off x="285720" y="642918"/>
            <a:ext cx="828680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/>
          <a:srcRect l="8807" t="23487" r="31540" b="17794"/>
          <a:stretch/>
        </p:blipFill>
        <p:spPr bwMode="auto">
          <a:xfrm>
            <a:off x="484930" y="928670"/>
            <a:ext cx="8174140" cy="51974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5612" t="18239" r="16200" b="7862"/>
          <a:stretch>
            <a:fillRect/>
          </a:stretch>
        </p:blipFill>
        <p:spPr bwMode="auto">
          <a:xfrm>
            <a:off x="500034" y="571480"/>
            <a:ext cx="8143931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/>
          <a:srcRect l="8607" t="23132" r="32268" b="17720"/>
          <a:stretch/>
        </p:blipFill>
        <p:spPr bwMode="auto">
          <a:xfrm>
            <a:off x="571472" y="785794"/>
            <a:ext cx="8022041" cy="53403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 rotWithShape="1">
          <a:blip r:embed="rId2"/>
          <a:srcRect l="8808" t="22776" r="32140" b="17793"/>
          <a:stretch/>
        </p:blipFill>
        <p:spPr bwMode="auto">
          <a:xfrm>
            <a:off x="285721" y="1000108"/>
            <a:ext cx="8283702" cy="51260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5612" t="16981" r="17085" b="9434"/>
          <a:stretch>
            <a:fillRect/>
          </a:stretch>
        </p:blipFill>
        <p:spPr bwMode="auto">
          <a:xfrm>
            <a:off x="428596" y="714356"/>
            <a:ext cx="7824826" cy="541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0756" t="17296" r="1050" b="11930"/>
          <a:stretch>
            <a:fillRect/>
          </a:stretch>
        </p:blipFill>
        <p:spPr bwMode="auto">
          <a:xfrm>
            <a:off x="457200" y="642918"/>
            <a:ext cx="8329642" cy="531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6309" t="4706" r="16161" b="8627"/>
          <a:stretch>
            <a:fillRect/>
          </a:stretch>
        </p:blipFill>
        <p:spPr bwMode="auto">
          <a:xfrm>
            <a:off x="500034" y="571480"/>
            <a:ext cx="828680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Достоинства использования ресурсов ФГИС «Моя школа»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49" y="1825625"/>
            <a:ext cx="8291063" cy="485122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стимулирование познавательного интереса учащихся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создание благоприятной для обучения обстановки на уроке и дома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обеспечение высокой наглядности подачи учебного материала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рост самостоятельности учащихся в освоении учебного материала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100%-охват учащихся учителем и большая </a:t>
            </a:r>
            <a:r>
              <a:rPr lang="ru-RU" dirty="0" err="1" smtClean="0">
                <a:solidFill>
                  <a:schemeClr val="bg1"/>
                </a:solidFill>
              </a:rPr>
              <a:t>накапливаемость</a:t>
            </a:r>
            <a:r>
              <a:rPr lang="ru-RU" dirty="0" smtClean="0">
                <a:solidFill>
                  <a:schemeClr val="bg1"/>
                </a:solidFill>
              </a:rPr>
              <a:t> оценок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оперативная диагностика уровня </a:t>
            </a:r>
            <a:r>
              <a:rPr lang="ru-RU" dirty="0" err="1" smtClean="0">
                <a:solidFill>
                  <a:schemeClr val="bg1"/>
                </a:solidFill>
              </a:rPr>
              <a:t>обученности</a:t>
            </a:r>
            <a:r>
              <a:rPr lang="ru-RU" dirty="0" smtClean="0">
                <a:solidFill>
                  <a:schemeClr val="bg1"/>
                </a:solidFill>
              </a:rPr>
              <a:t> учащихся и корректировка хода обучения с учетом индивидуальных особенностей каждого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объективность при оценивании учащихся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практическая подготовка к экзамену в форме тестирования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интенсификация процесса обучения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F12A999-F491-74E2-3C90-34A70755F2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662" y="2628106"/>
            <a:ext cx="4207301" cy="1601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</a:p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96494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B7ACB62F-01D0-112E-BCC7-2606FA28C4FA}"/>
              </a:ext>
            </a:extLst>
          </p:cNvPr>
          <p:cNvSpPr/>
          <p:nvPr/>
        </p:nvSpPr>
        <p:spPr>
          <a:xfrm>
            <a:off x="8766928" y="6315959"/>
            <a:ext cx="282804" cy="311084"/>
          </a:xfrm>
          <a:prstGeom prst="rect">
            <a:avLst/>
          </a:prstGeom>
          <a:solidFill>
            <a:srgbClr val="001F5F"/>
          </a:solidFill>
          <a:ln>
            <a:solidFill>
              <a:srgbClr val="001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2720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D690AD-E951-5F10-5AD3-030266CE8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022"/>
            <a:ext cx="7886700" cy="1569667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ФГИС «Моя школа»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5F1A569-470A-8B0D-C97C-156BEC21A0A5}"/>
              </a:ext>
            </a:extLst>
          </p:cNvPr>
          <p:cNvSpPr txBox="1"/>
          <p:nvPr/>
        </p:nvSpPr>
        <p:spPr>
          <a:xfrm>
            <a:off x="169682" y="1690689"/>
            <a:ext cx="673545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единый федеральный портал с доступом к образовательным сервисам и цифровым учебным материалам для учеников, родителей и учителей.</a:t>
            </a:r>
          </a:p>
        </p:txBody>
      </p:sp>
    </p:spTree>
    <p:extLst>
      <p:ext uri="{BB962C8B-B14F-4D97-AF65-F5344CB8AC3E}">
        <p14:creationId xmlns="" xmlns:p14="http://schemas.microsoft.com/office/powerpoint/2010/main" val="2124755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ФГИС «Моя школа»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0922" t="17610" r="919" b="11626"/>
          <a:stretch>
            <a:fillRect/>
          </a:stretch>
        </p:blipFill>
        <p:spPr bwMode="auto">
          <a:xfrm>
            <a:off x="457200" y="1768622"/>
            <a:ext cx="8229600" cy="4189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ФГИС «Моя школа»</a:t>
            </a:r>
            <a:endParaRPr lang="ru-RU" dirty="0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0866" t="17733" r="27833" b="4755"/>
          <a:stretch/>
        </p:blipFill>
        <p:spPr>
          <a:xfrm>
            <a:off x="428596" y="1701258"/>
            <a:ext cx="4067204" cy="4513824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81518" cy="452596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62500" lnSpcReduction="20000"/>
          </a:bodyPr>
          <a:lstStyle/>
          <a:p>
            <a:pPr algn="ctr" fontAlgn="ctr">
              <a:buNone/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2023 года </a:t>
            </a:r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и образовательные организации СПО </a:t>
            </a:r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своих образовательных программ </a:t>
            </a:r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только государственные информационные системы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ГИС).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235EC80-7CBA-7331-1D9B-12C1FCAA4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97" y="1919893"/>
            <a:ext cx="5376224" cy="399071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ФГИС «Моя школа»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призвана обеспечить равный доступ к качественному цифровому образовательному контенту и цифровым образовательным сервисам на всей территории страны.</a:t>
            </a:r>
          </a:p>
        </p:txBody>
      </p:sp>
    </p:spTree>
    <p:extLst>
      <p:ext uri="{BB962C8B-B14F-4D97-AF65-F5344CB8AC3E}">
        <p14:creationId xmlns="" xmlns:p14="http://schemas.microsoft.com/office/powerpoint/2010/main" val="1535897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DB2C52-3A00-3AD7-8D0A-66311CF30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12" y="1797345"/>
            <a:ext cx="646973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 внедряется в образовательные программы в качестве вспомогательного инструмента традиционной системы обучения и 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призван снизить нагрузку 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педагогов.</a:t>
            </a:r>
          </a:p>
        </p:txBody>
      </p:sp>
    </p:spTree>
    <p:extLst>
      <p:ext uri="{BB962C8B-B14F-4D97-AF65-F5344CB8AC3E}">
        <p14:creationId xmlns="" xmlns:p14="http://schemas.microsoft.com/office/powerpoint/2010/main" val="831528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160</Words>
  <Application>Microsoft Office PowerPoint</Application>
  <PresentationFormat>Экран (4:3)</PresentationFormat>
  <Paragraphs>25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Тема Office</vt:lpstr>
      <vt:lpstr>1_Тема Office</vt:lpstr>
      <vt:lpstr>2_Тема Office</vt:lpstr>
      <vt:lpstr>      Использование электронных ресурсов СИСТЕМЫ ФГИС «МОЯ ШКОЛА» в процессе реализации рабочей программы  (1-4 классы) по окружающему миру: полнота и логика представленных ресурсов</vt:lpstr>
      <vt:lpstr>Слайд 2</vt:lpstr>
      <vt:lpstr>Слайд 3</vt:lpstr>
      <vt:lpstr>Слайд 4</vt:lpstr>
      <vt:lpstr>ФГИС «Моя школа»</vt:lpstr>
      <vt:lpstr>ФГИС «Моя школа»</vt:lpstr>
      <vt:lpstr>ФГИС «Моя школа»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Достоинства использования ресурсов ФГИС «Моя школа»</vt:lpstr>
      <vt:lpstr>Слайд 32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а</cp:lastModifiedBy>
  <cp:revision>69</cp:revision>
  <dcterms:created xsi:type="dcterms:W3CDTF">2014-07-03T20:03:53Z</dcterms:created>
  <dcterms:modified xsi:type="dcterms:W3CDTF">2023-08-28T02:03:13Z</dcterms:modified>
</cp:coreProperties>
</file>