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0" r:id="rId2"/>
    <p:sldId id="256" r:id="rId3"/>
    <p:sldId id="257" r:id="rId4"/>
    <p:sldId id="258" r:id="rId5"/>
    <p:sldId id="259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68" r:id="rId15"/>
    <p:sldId id="262" r:id="rId16"/>
    <p:sldId id="263" r:id="rId17"/>
    <p:sldId id="264" r:id="rId18"/>
    <p:sldId id="261" r:id="rId19"/>
    <p:sldId id="266" r:id="rId20"/>
    <p:sldId id="265" r:id="rId21"/>
    <p:sldId id="267" r:id="rId22"/>
    <p:sldId id="260" r:id="rId23"/>
    <p:sldId id="269" r:id="rId24"/>
  </p:sldIdLst>
  <p:sldSz cx="9144000" cy="5143500" type="screen16x9"/>
  <p:notesSz cx="9144000" cy="51435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26EA11D-3C89-4D2C-AFFC-3FB6D99CFAA0}">
          <p14:sldIdLst>
            <p14:sldId id="270"/>
            <p14:sldId id="256"/>
            <p14:sldId id="257"/>
            <p14:sldId id="258"/>
            <p14:sldId id="259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68"/>
            <p14:sldId id="262"/>
            <p14:sldId id="263"/>
            <p14:sldId id="264"/>
            <p14:sldId id="261"/>
            <p14:sldId id="266"/>
            <p14:sldId id="265"/>
            <p14:sldId id="267"/>
            <p14:sldId id="260"/>
            <p14:sldId id="26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1272" y="-4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FF339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FF339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FF339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80538" y="460070"/>
            <a:ext cx="4037329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rgbClr val="FF339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84450" y="1593088"/>
            <a:ext cx="6115050" cy="31197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sovetnit_chubarovskoe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45.png"/><Relationship Id="rId4" Type="http://schemas.openxmlformats.org/officeDocument/2006/relationships/image" Target="../media/image7.png"/><Relationship Id="rId9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hyperlink" Target="https://vk.com/sovetnit_chubarovskoe?w=wall-215925752_519" TargetMode="External"/><Relationship Id="rId4" Type="http://schemas.openxmlformats.org/officeDocument/2006/relationships/image" Target="../media/image7.png"/><Relationship Id="rId9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2" Type="http://schemas.openxmlformats.org/officeDocument/2006/relationships/image" Target="../media/image54.png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5" Type="http://schemas.openxmlformats.org/officeDocument/2006/relationships/image" Target="../media/image6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24.png"/><Relationship Id="rId7" Type="http://schemas.openxmlformats.org/officeDocument/2006/relationships/image" Target="../media/image72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png"/><Relationship Id="rId11" Type="http://schemas.openxmlformats.org/officeDocument/2006/relationships/image" Target="../media/image76.jpg"/><Relationship Id="rId5" Type="http://schemas.openxmlformats.org/officeDocument/2006/relationships/image" Target="../media/image70.jpg"/><Relationship Id="rId10" Type="http://schemas.openxmlformats.org/officeDocument/2006/relationships/image" Target="../media/image75.png"/><Relationship Id="rId4" Type="http://schemas.openxmlformats.org/officeDocument/2006/relationships/image" Target="../media/image69.png"/><Relationship Id="rId9" Type="http://schemas.openxmlformats.org/officeDocument/2006/relationships/image" Target="../media/image7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77.png"/><Relationship Id="rId7" Type="http://schemas.openxmlformats.org/officeDocument/2006/relationships/image" Target="../media/image87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2.png"/><Relationship Id="rId7" Type="http://schemas.openxmlformats.org/officeDocument/2006/relationships/image" Target="../media/image91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90.jpg"/><Relationship Id="rId4" Type="http://schemas.openxmlformats.org/officeDocument/2006/relationships/image" Target="../media/image89.jpg"/><Relationship Id="rId9" Type="http://schemas.openxmlformats.org/officeDocument/2006/relationships/image" Target="../media/image9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rlyatarussia.ru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5" Type="http://schemas.openxmlformats.org/officeDocument/2006/relationships/hyperlink" Target="mailto:or@orlyonok.ru" TargetMode="External"/><Relationship Id="rId4" Type="http://schemas.openxmlformats.org/officeDocument/2006/relationships/image" Target="../media/image9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33.png"/><Relationship Id="rId5" Type="http://schemas.openxmlformats.org/officeDocument/2006/relationships/image" Target="../media/image8.png"/><Relationship Id="rId10" Type="http://schemas.openxmlformats.org/officeDocument/2006/relationships/image" Target="../media/image32.png"/><Relationship Id="rId4" Type="http://schemas.openxmlformats.org/officeDocument/2006/relationships/image" Target="../media/image7.png"/><Relationship Id="rId9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36.jpeg"/><Relationship Id="rId4" Type="http://schemas.openxmlformats.org/officeDocument/2006/relationships/image" Target="../media/image7.png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39.png"/><Relationship Id="rId4" Type="http://schemas.openxmlformats.org/officeDocument/2006/relationships/image" Target="../media/image7.png"/><Relationship Id="rId9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42.png"/><Relationship Id="rId4" Type="http://schemas.openxmlformats.org/officeDocument/2006/relationships/image" Target="../media/image7.png"/><Relationship Id="rId9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5" t="8649" r="17473"/>
          <a:stretch/>
        </p:blipFill>
        <p:spPr>
          <a:xfrm>
            <a:off x="6121887" y="438150"/>
            <a:ext cx="2708923" cy="3830538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941" y="133350"/>
            <a:ext cx="2734684" cy="12373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9684" y="1581150"/>
            <a:ext cx="426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Book Antiqua" pitchFamily="18" charset="0"/>
              </a:rPr>
              <a:t>Коротовских Евгения Евгеньевна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9642" y="2800350"/>
            <a:ext cx="46143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 Narrow" pitchFamily="34" charset="0"/>
              </a:rPr>
              <a:t>Советник директора по воспитанию и взаимодействию с детскими общественными объединениями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 Narrow" pitchFamily="34" charset="0"/>
              </a:rPr>
              <a:t>МОУ «Чубаровская начальная школа – детский сад»</a:t>
            </a:r>
            <a:endParaRPr lang="ru-RU" sz="1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62337" y="3890167"/>
            <a:ext cx="3401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Arial Narrow" pitchFamily="34" charset="0"/>
                <a:hlinkClick r:id="rId6"/>
              </a:rPr>
              <a:t>https://vk.com/sovetnit_chubarovskoe</a:t>
            </a:r>
            <a:r>
              <a:rPr lang="ru-RU" dirty="0" smtClean="0">
                <a:latin typeface="Arial Narrow" pitchFamily="34" charset="0"/>
              </a:rPr>
              <a:t> </a:t>
            </a:r>
            <a:endParaRPr lang="ru-RU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88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49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247515" y="2597657"/>
            <a:ext cx="6413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solidFill>
                  <a:srgbClr val="888888"/>
                </a:solidFill>
                <a:latin typeface="Calibri"/>
                <a:cs typeface="Calibri"/>
              </a:rPr>
              <a:t>1</a:t>
            </a:r>
            <a:endParaRPr sz="6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54900" y="3790950"/>
            <a:ext cx="1975698" cy="125537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24547" y="-282"/>
            <a:ext cx="1019204" cy="127663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229601" y="2597657"/>
            <a:ext cx="756497" cy="92405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229601" y="74341"/>
            <a:ext cx="876792" cy="8972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547" y="1104644"/>
            <a:ext cx="1086900" cy="1493013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25584"/>
            <a:ext cx="3589096" cy="2241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912866" y="163257"/>
            <a:ext cx="2733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Narrow" pitchFamily="34" charset="0"/>
              </a:rPr>
              <a:t>Трек - Спортсмен</a:t>
            </a:r>
            <a:endParaRPr lang="ru-RU" sz="2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09"/>
          <a:stretch/>
        </p:blipFill>
        <p:spPr bwMode="auto">
          <a:xfrm>
            <a:off x="4286549" y="625584"/>
            <a:ext cx="3374787" cy="2241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78" b="5080"/>
          <a:stretch/>
        </p:blipFill>
        <p:spPr bwMode="auto">
          <a:xfrm>
            <a:off x="1946948" y="2796206"/>
            <a:ext cx="4295775" cy="2331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030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49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247515" y="2597657"/>
            <a:ext cx="6413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solidFill>
                  <a:srgbClr val="888888"/>
                </a:solidFill>
                <a:latin typeface="Calibri"/>
                <a:cs typeface="Calibri"/>
              </a:rPr>
              <a:t>1</a:t>
            </a:r>
            <a:endParaRPr sz="6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54900" y="3790950"/>
            <a:ext cx="1975698" cy="125537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24547" y="-282"/>
            <a:ext cx="1019204" cy="127663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229601" y="2597657"/>
            <a:ext cx="756497" cy="92405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229601" y="74341"/>
            <a:ext cx="876792" cy="8972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547" y="1104644"/>
            <a:ext cx="1086900" cy="1493013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650" y="764798"/>
            <a:ext cx="3575734" cy="2486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207820" y="163257"/>
            <a:ext cx="2143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Narrow" pitchFamily="34" charset="0"/>
              </a:rPr>
              <a:t>Трек - Эколог</a:t>
            </a:r>
            <a:endParaRPr lang="ru-RU" sz="2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22" y="2179628"/>
            <a:ext cx="3887631" cy="2684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516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49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247515" y="2597657"/>
            <a:ext cx="6413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solidFill>
                  <a:srgbClr val="888888"/>
                </a:solidFill>
                <a:latin typeface="Calibri"/>
                <a:cs typeface="Calibri"/>
              </a:rPr>
              <a:t>1</a:t>
            </a:r>
            <a:endParaRPr sz="6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54900" y="3790950"/>
            <a:ext cx="1975698" cy="125537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24547" y="-282"/>
            <a:ext cx="1019204" cy="127663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229601" y="2597657"/>
            <a:ext cx="756497" cy="92405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229601" y="74341"/>
            <a:ext cx="876792" cy="8972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547" y="1104644"/>
            <a:ext cx="1086900" cy="1493013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74"/>
          <a:stretch/>
        </p:blipFill>
        <p:spPr bwMode="auto">
          <a:xfrm>
            <a:off x="3886199" y="818806"/>
            <a:ext cx="3948273" cy="2695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273802" y="163257"/>
            <a:ext cx="60115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Narrow" pitchFamily="34" charset="0"/>
              </a:rPr>
              <a:t>Трек – Хранитель исторической памяти</a:t>
            </a:r>
            <a:endParaRPr lang="ru-RU" sz="2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34335"/>
            <a:ext cx="3594288" cy="2695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48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49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247515" y="2597657"/>
            <a:ext cx="6413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solidFill>
                  <a:srgbClr val="888888"/>
                </a:solidFill>
                <a:latin typeface="Calibri"/>
                <a:cs typeface="Calibri"/>
              </a:rPr>
              <a:t>1</a:t>
            </a:r>
            <a:endParaRPr sz="6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54900" y="3790950"/>
            <a:ext cx="1975698" cy="125537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24547" y="-282"/>
            <a:ext cx="1019204" cy="127663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229601" y="2597657"/>
            <a:ext cx="756497" cy="92405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229601" y="74341"/>
            <a:ext cx="876792" cy="8972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547" y="1104644"/>
            <a:ext cx="1086900" cy="1493013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981534" y="163257"/>
            <a:ext cx="45961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Narrow" pitchFamily="34" charset="0"/>
              </a:rPr>
              <a:t>Посвящение в Орлята России</a:t>
            </a:r>
            <a:endParaRPr lang="ru-RU" sz="2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33550"/>
            <a:ext cx="4038600" cy="3032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908" y="686477"/>
            <a:ext cx="3874298" cy="2905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4100" y="4766296"/>
            <a:ext cx="64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0"/>
              </a:rPr>
              <a:t>https://vk.com/sovetnit_chubarovskoe?w=wall-215925752_519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94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8" cy="1962911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57580" y="253365"/>
            <a:ext cx="8026400" cy="1488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" algn="ctr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Дорогой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друг!</a:t>
            </a:r>
            <a:endParaRPr sz="1600"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</a:pPr>
            <a:r>
              <a:rPr sz="1600" spc="-65" dirty="0">
                <a:solidFill>
                  <a:srgbClr val="FFFFFF"/>
                </a:solidFill>
                <a:latin typeface="Calibri"/>
                <a:cs typeface="Calibri"/>
              </a:rPr>
              <a:t>Ты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вступаешь</a:t>
            </a:r>
            <a:r>
              <a:rPr sz="1600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союз</a:t>
            </a:r>
            <a:r>
              <a:rPr sz="1600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Calibri"/>
                <a:cs typeface="Calibri"/>
              </a:rPr>
              <a:t>под</a:t>
            </a:r>
            <a:r>
              <a:rPr sz="1600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названием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«Орлята</a:t>
            </a:r>
            <a:r>
              <a:rPr sz="16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России»,</a:t>
            </a:r>
            <a:r>
              <a:rPr sz="1600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Calibri"/>
                <a:cs typeface="Calibri"/>
              </a:rPr>
              <a:t>который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Calibri"/>
                <a:cs typeface="Calibri"/>
              </a:rPr>
              <a:t>объединяет</a:t>
            </a:r>
            <a:r>
              <a:rPr sz="16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неравнодушных </a:t>
            </a:r>
            <a:r>
              <a:rPr sz="1600" spc="-3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ребят</a:t>
            </a:r>
            <a:r>
              <a:rPr sz="16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со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всей</a:t>
            </a:r>
            <a:r>
              <a:rPr sz="16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страны.  Мы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рады,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 что</a:t>
            </a:r>
            <a:r>
              <a:rPr sz="16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именно</a:t>
            </a:r>
            <a:r>
              <a:rPr sz="16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ты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становишься</a:t>
            </a:r>
            <a:r>
              <a:rPr sz="16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частью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нашей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большой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Calibri"/>
                <a:cs typeface="Calibri"/>
              </a:rPr>
              <a:t>орлятской</a:t>
            </a:r>
            <a:r>
              <a:rPr sz="16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семьи!</a:t>
            </a:r>
            <a:r>
              <a:rPr sz="1600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«Орлята</a:t>
            </a:r>
            <a:r>
              <a:rPr sz="16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России»</a:t>
            </a:r>
            <a:r>
              <a:rPr sz="16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Calibri"/>
                <a:cs typeface="Calibri"/>
              </a:rPr>
              <a:t>это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твой</a:t>
            </a:r>
            <a:r>
              <a:rPr sz="16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первый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шаг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Calibri"/>
                <a:cs typeface="Calibri"/>
              </a:rPr>
              <a:t>удивительный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 мир</a:t>
            </a:r>
            <a:r>
              <a:rPr sz="16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открытий</a:t>
            </a:r>
            <a:r>
              <a:rPr sz="16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и 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встреч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с интересными</a:t>
            </a:r>
            <a:r>
              <a:rPr sz="1600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Calibri"/>
                <a:cs typeface="Calibri"/>
              </a:rPr>
              <a:t>людьми,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дружбы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творчества,</a:t>
            </a:r>
            <a:r>
              <a:rPr sz="1600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знаний</a:t>
            </a:r>
            <a:r>
              <a:rPr sz="16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Calibri"/>
                <a:cs typeface="Calibri"/>
              </a:rPr>
              <a:t>побед.</a:t>
            </a:r>
            <a:r>
              <a:rPr sz="1600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Calibri"/>
                <a:cs typeface="Calibri"/>
              </a:rPr>
              <a:t>этот</a:t>
            </a:r>
            <a:r>
              <a:rPr sz="16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шаг</a:t>
            </a:r>
            <a:r>
              <a:rPr sz="16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Calibri"/>
                <a:cs typeface="Calibri"/>
              </a:rPr>
              <a:t>под</a:t>
            </a:r>
            <a:endParaRPr sz="16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</a:pP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девизом</a:t>
            </a:r>
            <a:r>
              <a:rPr sz="16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«Учимся,</a:t>
            </a:r>
            <a:r>
              <a:rPr sz="1600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растём,</a:t>
            </a:r>
            <a:r>
              <a:rPr sz="1600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мечтаем</a:t>
            </a:r>
            <a:r>
              <a:rPr sz="1600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вместе!»</a:t>
            </a:r>
            <a:r>
              <a:rPr sz="1600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ты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делаешь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со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своим</a:t>
            </a:r>
            <a:r>
              <a:rPr sz="16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классом.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572000" y="2191511"/>
            <a:ext cx="0" cy="2745105"/>
          </a:xfrm>
          <a:custGeom>
            <a:avLst/>
            <a:gdLst/>
            <a:ahLst/>
            <a:cxnLst/>
            <a:rect l="l" t="t" r="r" b="b"/>
            <a:pathLst>
              <a:path h="2745104">
                <a:moveTo>
                  <a:pt x="0" y="2744597"/>
                </a:moveTo>
                <a:lnTo>
                  <a:pt x="0" y="0"/>
                </a:lnTo>
              </a:path>
            </a:pathLst>
          </a:custGeom>
          <a:ln w="9144">
            <a:solidFill>
              <a:srgbClr val="D500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08736" y="2796641"/>
            <a:ext cx="3228975" cy="1647825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1400" spc="-10" dirty="0">
                <a:latin typeface="Calibri"/>
                <a:cs typeface="Calibri"/>
              </a:rPr>
              <a:t>Орлята</a:t>
            </a:r>
            <a:r>
              <a:rPr sz="1400" spc="-15" dirty="0">
                <a:latin typeface="Calibri"/>
                <a:cs typeface="Calibri"/>
              </a:rPr>
              <a:t> гордятся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своей</a:t>
            </a:r>
            <a:r>
              <a:rPr sz="1400" spc="-10" dirty="0">
                <a:latin typeface="Calibri"/>
                <a:cs typeface="Calibri"/>
              </a:rPr>
              <a:t> Родиной.</a:t>
            </a:r>
            <a:endParaRPr sz="1400">
              <a:latin typeface="Calibri"/>
              <a:cs typeface="Calibri"/>
            </a:endParaRPr>
          </a:p>
          <a:p>
            <a:pPr marL="12700" marR="5715">
              <a:lnSpc>
                <a:spcPct val="100000"/>
              </a:lnSpc>
              <a:spcBef>
                <a:spcPts val="204"/>
              </a:spcBef>
            </a:pPr>
            <a:r>
              <a:rPr sz="1400" spc="-10" dirty="0">
                <a:latin typeface="Calibri"/>
                <a:cs typeface="Calibri"/>
              </a:rPr>
              <a:t>Орлята</a:t>
            </a:r>
            <a:r>
              <a:rPr sz="1400" spc="1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дружно,</a:t>
            </a:r>
            <a:r>
              <a:rPr sz="1400" spc="13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вместе</a:t>
            </a:r>
            <a:r>
              <a:rPr sz="1400" spc="114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1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сообща</a:t>
            </a:r>
            <a:r>
              <a:rPr sz="1400" spc="1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делают </a:t>
            </a:r>
            <a:r>
              <a:rPr sz="1400" spc="-30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добрые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дела.</a:t>
            </a:r>
            <a:endParaRPr sz="14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204"/>
              </a:spcBef>
            </a:pPr>
            <a:r>
              <a:rPr sz="1400" spc="-10" dirty="0">
                <a:latin typeface="Calibri"/>
                <a:cs typeface="Calibri"/>
              </a:rPr>
              <a:t>Орлята</a:t>
            </a:r>
            <a:r>
              <a:rPr sz="1400" spc="1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уважают</a:t>
            </a:r>
            <a:r>
              <a:rPr sz="1400" spc="1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старших</a:t>
            </a:r>
            <a:r>
              <a:rPr sz="1400" spc="114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10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заботятся</a:t>
            </a:r>
            <a:r>
              <a:rPr sz="1400" spc="1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 </a:t>
            </a:r>
            <a:r>
              <a:rPr sz="1400" spc="-30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младших.</a:t>
            </a:r>
            <a:endParaRPr sz="1400">
              <a:latin typeface="Calibri"/>
              <a:cs typeface="Calibri"/>
            </a:endParaRPr>
          </a:p>
          <a:p>
            <a:pPr marL="12700" marR="85725">
              <a:lnSpc>
                <a:spcPts val="1880"/>
              </a:lnSpc>
              <a:spcBef>
                <a:spcPts val="90"/>
              </a:spcBef>
            </a:pPr>
            <a:r>
              <a:rPr sz="1400" spc="-10" dirty="0">
                <a:latin typeface="Calibri"/>
                <a:cs typeface="Calibri"/>
              </a:rPr>
              <a:t>Орлята </a:t>
            </a:r>
            <a:r>
              <a:rPr sz="1400" spc="-15" dirty="0">
                <a:latin typeface="Calibri"/>
                <a:cs typeface="Calibri"/>
              </a:rPr>
              <a:t>всегда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стремятся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учиться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новому. </a:t>
            </a:r>
            <a:r>
              <a:rPr sz="1400" spc="-30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Орлята держат</a:t>
            </a:r>
            <a:r>
              <a:rPr sz="1400" dirty="0">
                <a:latin typeface="Calibri"/>
                <a:cs typeface="Calibri"/>
              </a:rPr>
              <a:t> слово.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2282" y="2272029"/>
            <a:ext cx="16395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25" dirty="0">
                <a:solidFill>
                  <a:srgbClr val="FF3399"/>
                </a:solidFill>
                <a:latin typeface="Calibri"/>
                <a:cs typeface="Calibri"/>
              </a:rPr>
              <a:t>ЗАКОНЫ </a:t>
            </a:r>
            <a:r>
              <a:rPr sz="1800" b="1" spc="5" dirty="0">
                <a:solidFill>
                  <a:srgbClr val="FF3399"/>
                </a:solidFill>
                <a:latin typeface="Calibri"/>
                <a:cs typeface="Calibri"/>
              </a:rPr>
              <a:t>ОРЛЯТ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21351" y="2820416"/>
            <a:ext cx="323469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259840" algn="l"/>
              </a:tabLst>
            </a:pPr>
            <a:r>
              <a:rPr sz="1400" dirty="0">
                <a:latin typeface="Calibri"/>
                <a:cs typeface="Calibri"/>
              </a:rPr>
              <a:t>Я,</a:t>
            </a:r>
            <a:r>
              <a:rPr sz="14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	</a:t>
            </a:r>
            <a:r>
              <a:rPr sz="1400" dirty="0">
                <a:latin typeface="Calibri"/>
                <a:cs typeface="Calibri"/>
              </a:rPr>
              <a:t>, </a:t>
            </a:r>
            <a:r>
              <a:rPr sz="1400" spc="-5" dirty="0">
                <a:latin typeface="Calibri"/>
                <a:cs typeface="Calibri"/>
              </a:rPr>
              <a:t>вступая </a:t>
            </a:r>
            <a:r>
              <a:rPr sz="1400" dirty="0">
                <a:latin typeface="Calibri"/>
                <a:cs typeface="Calibri"/>
              </a:rPr>
              <a:t>в дружные </a:t>
            </a:r>
            <a:r>
              <a:rPr sz="1400" spc="-5" dirty="0">
                <a:latin typeface="Calibri"/>
                <a:cs typeface="Calibri"/>
              </a:rPr>
              <a:t>ряды </a:t>
            </a:r>
            <a:r>
              <a:rPr sz="1400" spc="-30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Орлят</a:t>
            </a:r>
            <a:r>
              <a:rPr sz="1400" spc="14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России,</a:t>
            </a:r>
            <a:r>
              <a:rPr sz="1400" spc="1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обещаю</a:t>
            </a:r>
            <a:r>
              <a:rPr sz="1400" spc="1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быть</a:t>
            </a:r>
            <a:r>
              <a:rPr sz="1400" spc="1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активным,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221351" y="3247136"/>
            <a:ext cx="323469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48055" algn="l"/>
                <a:tab pos="2428240" algn="l"/>
                <a:tab pos="3124835" algn="l"/>
              </a:tabLst>
            </a:pP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5" dirty="0">
                <a:latin typeface="Calibri"/>
                <a:cs typeface="Calibri"/>
              </a:rPr>
              <a:t>м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spc="-5" dirty="0">
                <a:latin typeface="Calibri"/>
                <a:cs typeface="Calibri"/>
              </a:rPr>
              <a:t>л</a:t>
            </a:r>
            <a:r>
              <a:rPr sz="1400" dirty="0">
                <a:latin typeface="Calibri"/>
                <a:cs typeface="Calibri"/>
              </a:rPr>
              <a:t>ы</a:t>
            </a:r>
            <a:r>
              <a:rPr sz="1400" spc="-5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,	ин</a:t>
            </a:r>
            <a:r>
              <a:rPr sz="1400" spc="5" dirty="0">
                <a:latin typeface="Calibri"/>
                <a:cs typeface="Calibri"/>
              </a:rPr>
              <a:t>и</a:t>
            </a:r>
            <a:r>
              <a:rPr sz="1400" spc="-5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5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вным.	Чт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spc="-5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ь	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21351" y="3460191"/>
            <a:ext cx="1931670" cy="1093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Calibri"/>
                <a:cs typeface="Calibri"/>
              </a:rPr>
              <a:t>соблюдать </a:t>
            </a:r>
            <a:r>
              <a:rPr sz="1400" spc="-5" dirty="0">
                <a:latin typeface="Calibri"/>
                <a:cs typeface="Calibri"/>
              </a:rPr>
              <a:t>законы </a:t>
            </a:r>
            <a:r>
              <a:rPr sz="1400" spc="-20" dirty="0">
                <a:latin typeface="Calibri"/>
                <a:cs typeface="Calibri"/>
              </a:rPr>
              <a:t>орлят. </a:t>
            </a:r>
            <a:r>
              <a:rPr sz="1400" spc="-310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Всегда </a:t>
            </a:r>
            <a:r>
              <a:rPr sz="1400" dirty="0">
                <a:latin typeface="Calibri"/>
                <a:cs typeface="Calibri"/>
              </a:rPr>
              <a:t>быть </a:t>
            </a:r>
            <a:r>
              <a:rPr sz="1400" spc="-5" dirty="0">
                <a:latin typeface="Calibri"/>
                <a:cs typeface="Calibri"/>
              </a:rPr>
              <a:t>примером 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для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других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ребят </a:t>
            </a:r>
            <a:r>
              <a:rPr sz="1400" dirty="0">
                <a:latin typeface="Calibri"/>
                <a:cs typeface="Calibri"/>
              </a:rPr>
              <a:t>и</a:t>
            </a:r>
            <a:endParaRPr sz="1400">
              <a:latin typeface="Calibri"/>
              <a:cs typeface="Calibri"/>
            </a:endParaRPr>
          </a:p>
          <a:p>
            <a:pPr marL="12700" marR="336550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быть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единым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целым </a:t>
            </a:r>
            <a:r>
              <a:rPr sz="1400" spc="-3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со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своим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классом!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221351" y="2267153"/>
            <a:ext cx="83375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25" dirty="0">
                <a:solidFill>
                  <a:srgbClr val="FF3399"/>
                </a:solidFill>
                <a:latin typeface="Calibri"/>
                <a:cs typeface="Calibri"/>
              </a:rPr>
              <a:t>КЛЯТВА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10400" y="3139439"/>
            <a:ext cx="1633727" cy="2004058"/>
          </a:xfrm>
          <a:prstGeom prst="rect">
            <a:avLst/>
          </a:prstGeom>
        </p:spPr>
      </p:pic>
      <p:sp>
        <p:nvSpPr>
          <p:cNvPr id="12" name="object 12"/>
          <p:cNvSpPr/>
          <p:nvPr/>
        </p:nvSpPr>
        <p:spPr>
          <a:xfrm>
            <a:off x="457200" y="2814827"/>
            <a:ext cx="273050" cy="567055"/>
          </a:xfrm>
          <a:custGeom>
            <a:avLst/>
            <a:gdLst/>
            <a:ahLst/>
            <a:cxnLst/>
            <a:rect l="l" t="t" r="r" b="b"/>
            <a:pathLst>
              <a:path w="273050" h="567054">
                <a:moveTo>
                  <a:pt x="272796" y="433578"/>
                </a:moveTo>
                <a:lnTo>
                  <a:pt x="265836" y="391426"/>
                </a:lnTo>
                <a:lnTo>
                  <a:pt x="246468" y="354825"/>
                </a:lnTo>
                <a:lnTo>
                  <a:pt x="216954" y="325958"/>
                </a:lnTo>
                <a:lnTo>
                  <a:pt x="179501" y="307035"/>
                </a:lnTo>
                <a:lnTo>
                  <a:pt x="136398" y="300228"/>
                </a:lnTo>
                <a:lnTo>
                  <a:pt x="93281" y="307035"/>
                </a:lnTo>
                <a:lnTo>
                  <a:pt x="55829" y="325958"/>
                </a:lnTo>
                <a:lnTo>
                  <a:pt x="26314" y="354825"/>
                </a:lnTo>
                <a:lnTo>
                  <a:pt x="6946" y="391426"/>
                </a:lnTo>
                <a:lnTo>
                  <a:pt x="0" y="433578"/>
                </a:lnTo>
                <a:lnTo>
                  <a:pt x="6946" y="475742"/>
                </a:lnTo>
                <a:lnTo>
                  <a:pt x="26314" y="512343"/>
                </a:lnTo>
                <a:lnTo>
                  <a:pt x="55829" y="541210"/>
                </a:lnTo>
                <a:lnTo>
                  <a:pt x="93281" y="560133"/>
                </a:lnTo>
                <a:lnTo>
                  <a:pt x="136398" y="566928"/>
                </a:lnTo>
                <a:lnTo>
                  <a:pt x="179501" y="560133"/>
                </a:lnTo>
                <a:lnTo>
                  <a:pt x="216954" y="541210"/>
                </a:lnTo>
                <a:lnTo>
                  <a:pt x="246468" y="512343"/>
                </a:lnTo>
                <a:lnTo>
                  <a:pt x="265836" y="475742"/>
                </a:lnTo>
                <a:lnTo>
                  <a:pt x="272796" y="433578"/>
                </a:lnTo>
                <a:close/>
              </a:path>
              <a:path w="273050" h="567054">
                <a:moveTo>
                  <a:pt x="272796" y="133350"/>
                </a:moveTo>
                <a:lnTo>
                  <a:pt x="265836" y="91198"/>
                </a:lnTo>
                <a:lnTo>
                  <a:pt x="246468" y="54597"/>
                </a:lnTo>
                <a:lnTo>
                  <a:pt x="216954" y="25730"/>
                </a:lnTo>
                <a:lnTo>
                  <a:pt x="179501" y="6807"/>
                </a:lnTo>
                <a:lnTo>
                  <a:pt x="136398" y="0"/>
                </a:lnTo>
                <a:lnTo>
                  <a:pt x="93281" y="6807"/>
                </a:lnTo>
                <a:lnTo>
                  <a:pt x="55829" y="25730"/>
                </a:lnTo>
                <a:lnTo>
                  <a:pt x="26314" y="54597"/>
                </a:lnTo>
                <a:lnTo>
                  <a:pt x="6946" y="91198"/>
                </a:lnTo>
                <a:lnTo>
                  <a:pt x="0" y="133350"/>
                </a:lnTo>
                <a:lnTo>
                  <a:pt x="6946" y="175514"/>
                </a:lnTo>
                <a:lnTo>
                  <a:pt x="26314" y="212115"/>
                </a:lnTo>
                <a:lnTo>
                  <a:pt x="55829" y="240982"/>
                </a:lnTo>
                <a:lnTo>
                  <a:pt x="93281" y="259905"/>
                </a:lnTo>
                <a:lnTo>
                  <a:pt x="136398" y="266700"/>
                </a:lnTo>
                <a:lnTo>
                  <a:pt x="179501" y="259905"/>
                </a:lnTo>
                <a:lnTo>
                  <a:pt x="216954" y="240982"/>
                </a:lnTo>
                <a:lnTo>
                  <a:pt x="246468" y="212115"/>
                </a:lnTo>
                <a:lnTo>
                  <a:pt x="265836" y="175514"/>
                </a:lnTo>
                <a:lnTo>
                  <a:pt x="272796" y="133350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35635" y="2730855"/>
            <a:ext cx="116205" cy="626110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80"/>
              </a:spcBef>
            </a:pP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57200" y="3517391"/>
            <a:ext cx="273050" cy="268605"/>
          </a:xfrm>
          <a:custGeom>
            <a:avLst/>
            <a:gdLst/>
            <a:ahLst/>
            <a:cxnLst/>
            <a:rect l="l" t="t" r="r" b="b"/>
            <a:pathLst>
              <a:path w="273050" h="268604">
                <a:moveTo>
                  <a:pt x="136398" y="0"/>
                </a:moveTo>
                <a:lnTo>
                  <a:pt x="93283" y="6839"/>
                </a:lnTo>
                <a:lnTo>
                  <a:pt x="55840" y="25883"/>
                </a:lnTo>
                <a:lnTo>
                  <a:pt x="26315" y="54918"/>
                </a:lnTo>
                <a:lnTo>
                  <a:pt x="6953" y="91732"/>
                </a:lnTo>
                <a:lnTo>
                  <a:pt x="0" y="134111"/>
                </a:lnTo>
                <a:lnTo>
                  <a:pt x="6953" y="176491"/>
                </a:lnTo>
                <a:lnTo>
                  <a:pt x="26315" y="213305"/>
                </a:lnTo>
                <a:lnTo>
                  <a:pt x="55840" y="242340"/>
                </a:lnTo>
                <a:lnTo>
                  <a:pt x="93283" y="261384"/>
                </a:lnTo>
                <a:lnTo>
                  <a:pt x="136398" y="268223"/>
                </a:lnTo>
                <a:lnTo>
                  <a:pt x="179512" y="261384"/>
                </a:lnTo>
                <a:lnTo>
                  <a:pt x="216955" y="242340"/>
                </a:lnTo>
                <a:lnTo>
                  <a:pt x="246480" y="213305"/>
                </a:lnTo>
                <a:lnTo>
                  <a:pt x="265842" y="176491"/>
                </a:lnTo>
                <a:lnTo>
                  <a:pt x="272795" y="134111"/>
                </a:lnTo>
                <a:lnTo>
                  <a:pt x="265842" y="91732"/>
                </a:lnTo>
                <a:lnTo>
                  <a:pt x="246480" y="54918"/>
                </a:lnTo>
                <a:lnTo>
                  <a:pt x="216955" y="25883"/>
                </a:lnTo>
                <a:lnTo>
                  <a:pt x="179512" y="6839"/>
                </a:lnTo>
                <a:lnTo>
                  <a:pt x="136398" y="0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35635" y="3520897"/>
            <a:ext cx="11620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57200" y="3896867"/>
            <a:ext cx="273050" cy="567055"/>
          </a:xfrm>
          <a:custGeom>
            <a:avLst/>
            <a:gdLst/>
            <a:ahLst/>
            <a:cxnLst/>
            <a:rect l="l" t="t" r="r" b="b"/>
            <a:pathLst>
              <a:path w="273050" h="567054">
                <a:moveTo>
                  <a:pt x="272796" y="433590"/>
                </a:moveTo>
                <a:lnTo>
                  <a:pt x="265836" y="391439"/>
                </a:lnTo>
                <a:lnTo>
                  <a:pt x="246468" y="354825"/>
                </a:lnTo>
                <a:lnTo>
                  <a:pt x="216954" y="325958"/>
                </a:lnTo>
                <a:lnTo>
                  <a:pt x="179501" y="307035"/>
                </a:lnTo>
                <a:lnTo>
                  <a:pt x="136398" y="300228"/>
                </a:lnTo>
                <a:lnTo>
                  <a:pt x="93281" y="307035"/>
                </a:lnTo>
                <a:lnTo>
                  <a:pt x="55829" y="325958"/>
                </a:lnTo>
                <a:lnTo>
                  <a:pt x="26314" y="354825"/>
                </a:lnTo>
                <a:lnTo>
                  <a:pt x="6946" y="391439"/>
                </a:lnTo>
                <a:lnTo>
                  <a:pt x="0" y="433590"/>
                </a:lnTo>
                <a:lnTo>
                  <a:pt x="6946" y="475729"/>
                </a:lnTo>
                <a:lnTo>
                  <a:pt x="26314" y="512343"/>
                </a:lnTo>
                <a:lnTo>
                  <a:pt x="55829" y="541210"/>
                </a:lnTo>
                <a:lnTo>
                  <a:pt x="93281" y="560133"/>
                </a:lnTo>
                <a:lnTo>
                  <a:pt x="136398" y="566928"/>
                </a:lnTo>
                <a:lnTo>
                  <a:pt x="179501" y="560133"/>
                </a:lnTo>
                <a:lnTo>
                  <a:pt x="216954" y="541210"/>
                </a:lnTo>
                <a:lnTo>
                  <a:pt x="246468" y="512343"/>
                </a:lnTo>
                <a:lnTo>
                  <a:pt x="265836" y="475729"/>
                </a:lnTo>
                <a:lnTo>
                  <a:pt x="272796" y="433590"/>
                </a:lnTo>
                <a:close/>
              </a:path>
              <a:path w="273050" h="567054">
                <a:moveTo>
                  <a:pt x="272796" y="133350"/>
                </a:moveTo>
                <a:lnTo>
                  <a:pt x="265836" y="91211"/>
                </a:lnTo>
                <a:lnTo>
                  <a:pt x="246468" y="54597"/>
                </a:lnTo>
                <a:lnTo>
                  <a:pt x="216954" y="25730"/>
                </a:lnTo>
                <a:lnTo>
                  <a:pt x="179501" y="6807"/>
                </a:lnTo>
                <a:lnTo>
                  <a:pt x="136398" y="0"/>
                </a:lnTo>
                <a:lnTo>
                  <a:pt x="93281" y="6807"/>
                </a:lnTo>
                <a:lnTo>
                  <a:pt x="55829" y="25730"/>
                </a:lnTo>
                <a:lnTo>
                  <a:pt x="26314" y="54597"/>
                </a:lnTo>
                <a:lnTo>
                  <a:pt x="6946" y="91211"/>
                </a:lnTo>
                <a:lnTo>
                  <a:pt x="0" y="133350"/>
                </a:lnTo>
                <a:lnTo>
                  <a:pt x="6946" y="175501"/>
                </a:lnTo>
                <a:lnTo>
                  <a:pt x="26314" y="212115"/>
                </a:lnTo>
                <a:lnTo>
                  <a:pt x="55829" y="240982"/>
                </a:lnTo>
                <a:lnTo>
                  <a:pt x="93281" y="259905"/>
                </a:lnTo>
                <a:lnTo>
                  <a:pt x="136398" y="266700"/>
                </a:lnTo>
                <a:lnTo>
                  <a:pt x="179501" y="259905"/>
                </a:lnTo>
                <a:lnTo>
                  <a:pt x="216954" y="240982"/>
                </a:lnTo>
                <a:lnTo>
                  <a:pt x="246468" y="212115"/>
                </a:lnTo>
                <a:lnTo>
                  <a:pt x="265836" y="175501"/>
                </a:lnTo>
                <a:lnTo>
                  <a:pt x="272796" y="133350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535635" y="3813759"/>
            <a:ext cx="116205" cy="626110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80"/>
              </a:spcBef>
            </a:pP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8354" y="502107"/>
            <a:ext cx="456311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Calibri"/>
                <a:cs typeface="Calibri"/>
              </a:rPr>
              <a:t>РЕАЛИЗАЦИЯ</a:t>
            </a:r>
            <a:r>
              <a:rPr sz="1800" b="1" spc="-10" dirty="0">
                <a:latin typeface="Calibri"/>
                <a:cs typeface="Calibri"/>
              </a:rPr>
              <a:t> </a:t>
            </a:r>
            <a:r>
              <a:rPr sz="1800" b="1" spc="-15" dirty="0">
                <a:latin typeface="Calibri"/>
                <a:cs typeface="Calibri"/>
              </a:rPr>
              <a:t>ПРОГРАММЫ</a:t>
            </a:r>
            <a:r>
              <a:rPr sz="1800" b="1" spc="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В </a:t>
            </a:r>
            <a:r>
              <a:rPr sz="1800" b="1" spc="-5" dirty="0">
                <a:latin typeface="Calibri"/>
                <a:cs typeface="Calibri"/>
              </a:rPr>
              <a:t>УЧЕБНОМ</a:t>
            </a:r>
            <a:r>
              <a:rPr sz="1800" b="1" spc="-10" dirty="0">
                <a:latin typeface="Calibri"/>
                <a:cs typeface="Calibri"/>
              </a:rPr>
              <a:t> </a:t>
            </a:r>
            <a:r>
              <a:rPr sz="1800" b="1" spc="-35" dirty="0">
                <a:latin typeface="Calibri"/>
                <a:cs typeface="Calibri"/>
              </a:rPr>
              <a:t>ГОДУ</a:t>
            </a:r>
            <a:endParaRPr sz="1800">
              <a:latin typeface="Calibri"/>
              <a:cs typeface="Calibri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584450" y="1593088"/>
          <a:ext cx="6096000" cy="31069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96925"/>
                <a:gridCol w="4079875"/>
                <a:gridCol w="1219200"/>
              </a:tblGrid>
              <a:tr h="5177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ЭТАП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F1FB"/>
                    </a:solidFill>
                  </a:tcPr>
                </a:tc>
                <a:tc>
                  <a:txBody>
                    <a:bodyPr/>
                    <a:lstStyle/>
                    <a:p>
                      <a:pPr marL="46355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Подготовка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субъектов: 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дети,</a:t>
                      </a:r>
                      <a:r>
                        <a:rPr sz="10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родители,</a:t>
                      </a:r>
                      <a:r>
                        <a:rPr sz="10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наставник</a:t>
                      </a:r>
                      <a:r>
                        <a:rPr sz="10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старшеклассник</a:t>
                      </a:r>
                      <a:r>
                        <a:rPr sz="10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к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участию в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Программе.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Мотивация.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Стратегия</a:t>
                      </a:r>
                      <a:r>
                        <a:rPr sz="10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участия.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984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F1F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2796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сентябрь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F1FB"/>
                    </a:solidFill>
                  </a:tcPr>
                </a:tc>
              </a:tr>
              <a:tr h="5179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Calibri"/>
                          <a:cs typeface="Calibri"/>
                        </a:rPr>
                        <a:t>II</a:t>
                      </a:r>
                      <a:r>
                        <a:rPr sz="10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ЭТАП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355" marR="127000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Сбор-старт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всех</a:t>
                      </a:r>
                      <a:r>
                        <a:rPr sz="10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участников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Программы. Целеполагание.</a:t>
                      </a:r>
                      <a:r>
                        <a:rPr sz="1000" spc="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План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действия </a:t>
                      </a:r>
                      <a:r>
                        <a:rPr sz="1000" spc="-2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по прохождению</a:t>
                      </a:r>
                      <a:r>
                        <a:rPr sz="10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каждого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трека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Программы.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990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2796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сентябрь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  <a:tr h="5177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Calibri"/>
                          <a:cs typeface="Calibri"/>
                        </a:rPr>
                        <a:t>III</a:t>
                      </a:r>
                      <a:r>
                        <a:rPr sz="10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ЭТАП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F1FB"/>
                    </a:solidFill>
                  </a:tcPr>
                </a:tc>
                <a:tc>
                  <a:txBody>
                    <a:bodyPr/>
                    <a:lstStyle/>
                    <a:p>
                      <a:pPr marL="46355" marR="26352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Участие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содержании</a:t>
                      </a:r>
                      <a:r>
                        <a:rPr sz="10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ТРЕКОВ (коллективно-творческие</a:t>
                      </a:r>
                      <a:r>
                        <a:rPr sz="10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социально </a:t>
                      </a:r>
                      <a:r>
                        <a:rPr sz="1000" spc="-2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значимые</a:t>
                      </a:r>
                      <a:r>
                        <a:rPr sz="10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дела).</a:t>
                      </a:r>
                      <a:r>
                        <a:rPr sz="10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Промежуточный</a:t>
                      </a:r>
                      <a:r>
                        <a:rPr sz="10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анализ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участия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в Программе,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корректировка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стратегии</a:t>
                      </a:r>
                      <a:r>
                        <a:rPr sz="10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участия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последующих</a:t>
                      </a:r>
                      <a:r>
                        <a:rPr sz="1000" spc="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треках.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F1FB"/>
                    </a:solidFill>
                  </a:tcPr>
                </a:tc>
                <a:tc>
                  <a:txBody>
                    <a:bodyPr/>
                    <a:lstStyle/>
                    <a:p>
                      <a:pPr marL="227965" marR="461009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к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я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брь</a:t>
                      </a:r>
                      <a:r>
                        <a:rPr sz="10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– 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апрель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990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F1FB"/>
                    </a:solidFill>
                  </a:tcPr>
                </a:tc>
              </a:tr>
              <a:tr h="5177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Calibri"/>
                          <a:cs typeface="Calibri"/>
                        </a:rPr>
                        <a:t>IV</a:t>
                      </a:r>
                      <a:r>
                        <a:rPr sz="10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ЭТАП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Последействие.</a:t>
                      </a:r>
                      <a:r>
                        <a:rPr sz="10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Подведение</a:t>
                      </a:r>
                      <a:r>
                        <a:rPr sz="1000" spc="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итогов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участия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Программе.</a:t>
                      </a:r>
                      <a:r>
                        <a:rPr sz="10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Перспективы.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27965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Calibri"/>
                          <a:cs typeface="Calibri"/>
                        </a:rPr>
                        <a:t>май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  <a:tr h="5178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10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ЭТАП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F1FB"/>
                    </a:solidFill>
                  </a:tcPr>
                </a:tc>
                <a:tc>
                  <a:txBody>
                    <a:bodyPr/>
                    <a:lstStyle/>
                    <a:p>
                      <a:pPr marL="46355" marR="71755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spc="-10" dirty="0">
                          <a:latin typeface="Calibri"/>
                          <a:cs typeface="Calibri"/>
                        </a:rPr>
                        <a:t>Эмоциональный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итог. Награждение победителей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и 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активных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участников </a:t>
                      </a:r>
                      <a:r>
                        <a:rPr sz="1000" spc="-2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Программы.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990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F1F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27965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Calibri"/>
                          <a:cs typeface="Calibri"/>
                        </a:rPr>
                        <a:t>май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F1FB"/>
                    </a:solidFill>
                  </a:tcPr>
                </a:tc>
              </a:tr>
              <a:tr h="5178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Calibri"/>
                          <a:cs typeface="Calibri"/>
                        </a:rPr>
                        <a:t>VI</a:t>
                      </a:r>
                      <a:r>
                        <a:rPr sz="10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ЭТАП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355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Участие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профильных</a:t>
                      </a:r>
                      <a:r>
                        <a:rPr sz="10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сменах</a:t>
                      </a:r>
                      <a:r>
                        <a:rPr sz="10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«Содружество</a:t>
                      </a:r>
                      <a:r>
                        <a:rPr sz="10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Орлят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России»: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пришкольные,</a:t>
                      </a:r>
                      <a:r>
                        <a:rPr sz="10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региональные</a:t>
                      </a:r>
                      <a:r>
                        <a:rPr sz="10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федеральные</a:t>
                      </a:r>
                      <a:r>
                        <a:rPr sz="1000" spc="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смены.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990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7965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ма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й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–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22796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август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990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2578354" y="867232"/>
            <a:ext cx="5757545" cy="575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3399"/>
                </a:solidFill>
                <a:latin typeface="Calibri"/>
                <a:cs typeface="Calibri"/>
              </a:rPr>
              <a:t>41 </a:t>
            </a:r>
            <a:r>
              <a:rPr sz="1800" b="1" spc="-5" dirty="0">
                <a:solidFill>
                  <a:srgbClr val="FF3399"/>
                </a:solidFill>
                <a:latin typeface="Calibri"/>
                <a:cs typeface="Calibri"/>
              </a:rPr>
              <a:t>час</a:t>
            </a:r>
            <a:r>
              <a:rPr sz="1800" b="1" spc="5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внеурочной работы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течение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учебного </a:t>
            </a:r>
            <a:r>
              <a:rPr sz="1400" spc="-15" dirty="0">
                <a:latin typeface="Calibri"/>
                <a:cs typeface="Calibri"/>
              </a:rPr>
              <a:t>года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для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1 </a:t>
            </a:r>
            <a:r>
              <a:rPr sz="1400" spc="-5" dirty="0">
                <a:latin typeface="Calibri"/>
                <a:cs typeface="Calibri"/>
              </a:rPr>
              <a:t>классов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FF3399"/>
                </a:solidFill>
                <a:latin typeface="Calibri"/>
                <a:cs typeface="Calibri"/>
              </a:rPr>
              <a:t>68</a:t>
            </a:r>
            <a:r>
              <a:rPr sz="1800" b="1" spc="5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FF3399"/>
                </a:solidFill>
                <a:latin typeface="Calibri"/>
                <a:cs typeface="Calibri"/>
              </a:rPr>
              <a:t>часов</a:t>
            </a:r>
            <a:r>
              <a:rPr sz="1800" b="1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внеурочной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работы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течение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учебного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года</a:t>
            </a:r>
            <a:r>
              <a:rPr sz="1400" spc="-5" dirty="0">
                <a:latin typeface="Calibri"/>
                <a:cs typeface="Calibri"/>
              </a:rPr>
              <a:t> для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2, 3,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4</a:t>
            </a:r>
            <a:r>
              <a:rPr sz="1400" spc="3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классов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286000" y="556259"/>
            <a:ext cx="0" cy="4302760"/>
          </a:xfrm>
          <a:custGeom>
            <a:avLst/>
            <a:gdLst/>
            <a:ahLst/>
            <a:cxnLst/>
            <a:rect l="l" t="t" r="r" b="b"/>
            <a:pathLst>
              <a:path h="4302760">
                <a:moveTo>
                  <a:pt x="0" y="0"/>
                </a:moveTo>
                <a:lnTo>
                  <a:pt x="0" y="430215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67055" y="188721"/>
            <a:ext cx="28568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10" dirty="0">
                <a:solidFill>
                  <a:srgbClr val="A6A6A6"/>
                </a:solidFill>
                <a:latin typeface="Calibri"/>
                <a:cs typeface="Calibri"/>
              </a:rPr>
              <a:t>ПРОГРАММА</a:t>
            </a:r>
            <a:r>
              <a:rPr sz="1200" i="1" spc="-20" dirty="0">
                <a:solidFill>
                  <a:srgbClr val="A6A6A6"/>
                </a:solidFill>
                <a:latin typeface="Calibri"/>
                <a:cs typeface="Calibri"/>
              </a:rPr>
              <a:t> </a:t>
            </a:r>
            <a:r>
              <a:rPr sz="1200" i="1" spc="-5" dirty="0">
                <a:solidFill>
                  <a:srgbClr val="A6A6A6"/>
                </a:solidFill>
                <a:latin typeface="Calibri"/>
                <a:cs typeface="Calibri"/>
              </a:rPr>
              <a:t>ВНЕУРОЧНОЙ</a:t>
            </a:r>
            <a:r>
              <a:rPr sz="1200" i="1" dirty="0">
                <a:solidFill>
                  <a:srgbClr val="A6A6A6"/>
                </a:solidFill>
                <a:latin typeface="Calibri"/>
                <a:cs typeface="Calibri"/>
              </a:rPr>
              <a:t> </a:t>
            </a:r>
            <a:r>
              <a:rPr sz="1200" i="1" spc="-5" dirty="0">
                <a:solidFill>
                  <a:srgbClr val="A6A6A6"/>
                </a:solidFill>
                <a:latin typeface="Calibri"/>
                <a:cs typeface="Calibri"/>
              </a:rPr>
              <a:t>ДЕЯТЕЛЬНОСТИ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5726" y="1188846"/>
            <a:ext cx="12128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Орлёнок</a:t>
            </a:r>
            <a:r>
              <a:rPr sz="1200" b="1" spc="-4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–</a:t>
            </a:r>
            <a:r>
              <a:rPr sz="1200" b="1" spc="-15" dirty="0">
                <a:latin typeface="Calibri"/>
                <a:cs typeface="Calibri"/>
              </a:rPr>
              <a:t> Эрудит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3171" y="453390"/>
            <a:ext cx="1450340" cy="335280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12700" marR="5080">
              <a:lnSpc>
                <a:spcPct val="69200"/>
              </a:lnSpc>
              <a:spcBef>
                <a:spcPts val="540"/>
              </a:spcBef>
            </a:pPr>
            <a:r>
              <a:rPr sz="1200" b="1" spc="-5" dirty="0">
                <a:latin typeface="Calibri"/>
                <a:cs typeface="Calibri"/>
              </a:rPr>
              <a:t>Орлёнок</a:t>
            </a:r>
            <a:r>
              <a:rPr sz="1200" b="1" spc="-5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–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Хранитель </a:t>
            </a:r>
            <a:r>
              <a:rPr sz="1200" b="1" spc="-254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и</a:t>
            </a:r>
            <a:r>
              <a:rPr sz="1200" b="1" spc="-5" dirty="0">
                <a:latin typeface="Calibri"/>
                <a:cs typeface="Calibri"/>
              </a:rPr>
              <a:t>с</a:t>
            </a:r>
            <a:r>
              <a:rPr sz="1200" b="1" spc="-15" dirty="0">
                <a:latin typeface="Calibri"/>
                <a:cs typeface="Calibri"/>
              </a:rPr>
              <a:t>т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5" dirty="0">
                <a:latin typeface="Calibri"/>
                <a:cs typeface="Calibri"/>
              </a:rPr>
              <a:t>р</a:t>
            </a:r>
            <a:r>
              <a:rPr sz="1200" b="1" dirty="0">
                <a:latin typeface="Calibri"/>
                <a:cs typeface="Calibri"/>
              </a:rPr>
              <a:t>и</a:t>
            </a:r>
            <a:r>
              <a:rPr sz="1200" b="1" spc="-5" dirty="0">
                <a:latin typeface="Calibri"/>
                <a:cs typeface="Calibri"/>
              </a:rPr>
              <a:t>чес</a:t>
            </a:r>
            <a:r>
              <a:rPr sz="1200" b="1" spc="-30" dirty="0">
                <a:latin typeface="Calibri"/>
                <a:cs typeface="Calibri"/>
              </a:rPr>
              <a:t>к</a:t>
            </a:r>
            <a:r>
              <a:rPr sz="1200" b="1" dirty="0">
                <a:latin typeface="Calibri"/>
                <a:cs typeface="Calibri"/>
              </a:rPr>
              <a:t>ой</a:t>
            </a:r>
            <a:r>
              <a:rPr sz="1200" b="1" spc="-3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памяти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26363" y="4445508"/>
            <a:ext cx="1597660" cy="288290"/>
          </a:xfrm>
          <a:custGeom>
            <a:avLst/>
            <a:gdLst/>
            <a:ahLst/>
            <a:cxnLst/>
            <a:rect l="l" t="t" r="r" b="b"/>
            <a:pathLst>
              <a:path w="1597660" h="288289">
                <a:moveTo>
                  <a:pt x="1597152" y="0"/>
                </a:moveTo>
                <a:lnTo>
                  <a:pt x="0" y="0"/>
                </a:lnTo>
                <a:lnTo>
                  <a:pt x="0" y="288035"/>
                </a:lnTo>
                <a:lnTo>
                  <a:pt x="1597152" y="288035"/>
                </a:lnTo>
                <a:lnTo>
                  <a:pt x="1597152" y="0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0936" y="1391411"/>
            <a:ext cx="1597660" cy="288290"/>
          </a:xfrm>
          <a:custGeom>
            <a:avLst/>
            <a:gdLst/>
            <a:ahLst/>
            <a:cxnLst/>
            <a:rect l="l" t="t" r="r" b="b"/>
            <a:pathLst>
              <a:path w="1597660" h="288289">
                <a:moveTo>
                  <a:pt x="1597152" y="0"/>
                </a:moveTo>
                <a:lnTo>
                  <a:pt x="0" y="0"/>
                </a:lnTo>
                <a:lnTo>
                  <a:pt x="0" y="288036"/>
                </a:lnTo>
                <a:lnTo>
                  <a:pt x="1597152" y="288036"/>
                </a:lnTo>
                <a:lnTo>
                  <a:pt x="1597152" y="0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0936" y="2004060"/>
            <a:ext cx="1597660" cy="288290"/>
          </a:xfrm>
          <a:custGeom>
            <a:avLst/>
            <a:gdLst/>
            <a:ahLst/>
            <a:cxnLst/>
            <a:rect l="l" t="t" r="r" b="b"/>
            <a:pathLst>
              <a:path w="1597660" h="288289">
                <a:moveTo>
                  <a:pt x="1597152" y="0"/>
                </a:moveTo>
                <a:lnTo>
                  <a:pt x="0" y="0"/>
                </a:lnTo>
                <a:lnTo>
                  <a:pt x="0" y="288036"/>
                </a:lnTo>
                <a:lnTo>
                  <a:pt x="1597152" y="288036"/>
                </a:lnTo>
                <a:lnTo>
                  <a:pt x="1597152" y="0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27380" y="1429893"/>
            <a:ext cx="1273810" cy="1184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525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познание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00">
              <a:latin typeface="Calibri"/>
              <a:cs typeface="Calibri"/>
            </a:endParaRPr>
          </a:p>
          <a:p>
            <a:pPr marL="46990">
              <a:lnSpc>
                <a:spcPct val="100000"/>
              </a:lnSpc>
            </a:pPr>
            <a:r>
              <a:rPr sz="1200" b="1" spc="-5" dirty="0">
                <a:latin typeface="Calibri"/>
                <a:cs typeface="Calibri"/>
              </a:rPr>
              <a:t>Орлёнок</a:t>
            </a:r>
            <a:r>
              <a:rPr sz="1200" b="1" spc="-5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–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Мастер</a:t>
            </a:r>
            <a:endParaRPr sz="1200">
              <a:latin typeface="Calibri"/>
              <a:cs typeface="Calibri"/>
            </a:endParaRPr>
          </a:p>
          <a:p>
            <a:pPr marL="95250">
              <a:lnSpc>
                <a:spcPct val="100000"/>
              </a:lnSpc>
              <a:spcBef>
                <a:spcPts val="43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искусство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b="1" spc="-5" dirty="0">
                <a:latin typeface="Calibri"/>
                <a:cs typeface="Calibri"/>
              </a:rPr>
              <a:t>Орлёнок</a:t>
            </a:r>
            <a:r>
              <a:rPr sz="1200" b="1" spc="-4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–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Лидер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27887" y="2607564"/>
            <a:ext cx="1597660" cy="288290"/>
          </a:xfrm>
          <a:prstGeom prst="rect">
            <a:avLst/>
          </a:prstGeom>
          <a:solidFill>
            <a:srgbClr val="FF3399"/>
          </a:solidFill>
        </p:spPr>
        <p:txBody>
          <a:bodyPr vert="horz" wrap="square" lIns="0" tIns="5588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440"/>
              </a:spcBef>
            </a:pP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личность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26363" y="3233927"/>
            <a:ext cx="1597660" cy="288290"/>
          </a:xfrm>
          <a:custGeom>
            <a:avLst/>
            <a:gdLst/>
            <a:ahLst/>
            <a:cxnLst/>
            <a:rect l="l" t="t" r="r" b="b"/>
            <a:pathLst>
              <a:path w="1597660" h="288289">
                <a:moveTo>
                  <a:pt x="1597152" y="0"/>
                </a:moveTo>
                <a:lnTo>
                  <a:pt x="0" y="0"/>
                </a:lnTo>
                <a:lnTo>
                  <a:pt x="0" y="288036"/>
                </a:lnTo>
                <a:lnTo>
                  <a:pt x="1597152" y="288036"/>
                </a:lnTo>
                <a:lnTo>
                  <a:pt x="1597152" y="0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32459" y="3845052"/>
            <a:ext cx="1597660" cy="288290"/>
          </a:xfrm>
          <a:custGeom>
            <a:avLst/>
            <a:gdLst/>
            <a:ahLst/>
            <a:cxnLst/>
            <a:rect l="l" t="t" r="r" b="b"/>
            <a:pathLst>
              <a:path w="1597660" h="288289">
                <a:moveTo>
                  <a:pt x="1597152" y="0"/>
                </a:moveTo>
                <a:lnTo>
                  <a:pt x="0" y="0"/>
                </a:lnTo>
                <a:lnTo>
                  <a:pt x="0" y="288036"/>
                </a:lnTo>
                <a:lnTo>
                  <a:pt x="1597152" y="288036"/>
                </a:lnTo>
                <a:lnTo>
                  <a:pt x="1597152" y="0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34390" y="2955256"/>
            <a:ext cx="1575435" cy="1723389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1200" b="1" spc="-5" dirty="0">
                <a:latin typeface="Calibri"/>
                <a:cs typeface="Calibri"/>
              </a:rPr>
              <a:t>Орлёнок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–</a:t>
            </a:r>
            <a:r>
              <a:rPr sz="1200" b="1" spc="-10" dirty="0">
                <a:latin typeface="Calibri"/>
                <a:cs typeface="Calibri"/>
              </a:rPr>
              <a:t> Доброволец</a:t>
            </a:r>
            <a:endParaRPr sz="1200">
              <a:latin typeface="Calibri"/>
              <a:cs typeface="Calibri"/>
            </a:endParaRPr>
          </a:p>
          <a:p>
            <a:pPr marL="83820">
              <a:lnSpc>
                <a:spcPct val="100000"/>
              </a:lnSpc>
              <a:spcBef>
                <a:spcPts val="51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помощь</a:t>
            </a:r>
            <a:r>
              <a:rPr sz="1100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1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забота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00">
              <a:latin typeface="Calibri"/>
              <a:cs typeface="Calibri"/>
            </a:endParaRPr>
          </a:p>
          <a:p>
            <a:pPr marL="33655">
              <a:lnSpc>
                <a:spcPct val="100000"/>
              </a:lnSpc>
            </a:pPr>
            <a:r>
              <a:rPr sz="1200" b="1" spc="-5" dirty="0">
                <a:latin typeface="Calibri"/>
                <a:cs typeface="Calibri"/>
              </a:rPr>
              <a:t>Орлёнок</a:t>
            </a:r>
            <a:r>
              <a:rPr sz="1200" b="1" spc="-4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–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Эколог</a:t>
            </a:r>
            <a:endParaRPr sz="120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  <a:spcBef>
                <a:spcPts val="42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природа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Calibri"/>
              <a:cs typeface="Calibri"/>
            </a:endParaRPr>
          </a:p>
          <a:p>
            <a:pPr marL="33655">
              <a:lnSpc>
                <a:spcPct val="100000"/>
              </a:lnSpc>
            </a:pPr>
            <a:r>
              <a:rPr sz="1200" b="1" spc="-5" dirty="0">
                <a:latin typeface="Calibri"/>
                <a:cs typeface="Calibri"/>
              </a:rPr>
              <a:t>Орлёнок</a:t>
            </a:r>
            <a:r>
              <a:rPr sz="1200" b="1" spc="-6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–</a:t>
            </a:r>
            <a:r>
              <a:rPr sz="1200" b="1" spc="-3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Спортсмен</a:t>
            </a:r>
            <a:endParaRPr sz="1200">
              <a:latin typeface="Calibri"/>
              <a:cs typeface="Calibri"/>
            </a:endParaRPr>
          </a:p>
          <a:p>
            <a:pPr marL="83820">
              <a:lnSpc>
                <a:spcPct val="100000"/>
              </a:lnSpc>
              <a:spcBef>
                <a:spcPts val="42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з</a:t>
            </a:r>
            <a:r>
              <a:rPr sz="1100" spc="-5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1100" spc="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100" spc="-5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1100" spc="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1100" spc="-5" dirty="0">
                <a:solidFill>
                  <a:srgbClr val="FFFFFF"/>
                </a:solidFill>
                <a:latin typeface="Calibri"/>
                <a:cs typeface="Calibri"/>
              </a:rPr>
              <a:t>ы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й</a:t>
            </a:r>
            <a:r>
              <a:rPr sz="11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spc="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б</a:t>
            </a:r>
            <a:r>
              <a:rPr sz="1100" spc="-5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аз</a:t>
            </a:r>
            <a:r>
              <a:rPr sz="11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Calibri"/>
                <a:cs typeface="Calibri"/>
              </a:rPr>
              <a:t>ж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изни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35508" y="783336"/>
            <a:ext cx="1595755" cy="288290"/>
          </a:xfrm>
          <a:custGeom>
            <a:avLst/>
            <a:gdLst/>
            <a:ahLst/>
            <a:cxnLst/>
            <a:rect l="l" t="t" r="r" b="b"/>
            <a:pathLst>
              <a:path w="1595755" h="288290">
                <a:moveTo>
                  <a:pt x="1595628" y="0"/>
                </a:moveTo>
                <a:lnTo>
                  <a:pt x="0" y="0"/>
                </a:lnTo>
                <a:lnTo>
                  <a:pt x="0" y="288036"/>
                </a:lnTo>
                <a:lnTo>
                  <a:pt x="1595628" y="288036"/>
                </a:lnTo>
                <a:lnTo>
                  <a:pt x="1595628" y="0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713638" y="821816"/>
            <a:ext cx="50609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ист</a:t>
            </a:r>
            <a:r>
              <a:rPr sz="1100" spc="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100" spc="-5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ия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47828" y="656844"/>
            <a:ext cx="550545" cy="550545"/>
            <a:chOff x="147828" y="656844"/>
            <a:chExt cx="550545" cy="550545"/>
          </a:xfrm>
        </p:grpSpPr>
        <p:sp>
          <p:nvSpPr>
            <p:cNvPr id="20" name="object 20"/>
            <p:cNvSpPr/>
            <p:nvPr/>
          </p:nvSpPr>
          <p:spPr>
            <a:xfrm>
              <a:off x="147828" y="656844"/>
              <a:ext cx="550545" cy="550545"/>
            </a:xfrm>
            <a:custGeom>
              <a:avLst/>
              <a:gdLst/>
              <a:ahLst/>
              <a:cxnLst/>
              <a:rect l="l" t="t" r="r" b="b"/>
              <a:pathLst>
                <a:path w="550545" h="550544">
                  <a:moveTo>
                    <a:pt x="275081" y="0"/>
                  </a:moveTo>
                  <a:lnTo>
                    <a:pt x="225637" y="4432"/>
                  </a:lnTo>
                  <a:lnTo>
                    <a:pt x="179099" y="17213"/>
                  </a:lnTo>
                  <a:lnTo>
                    <a:pt x="136245" y="37563"/>
                  </a:lnTo>
                  <a:lnTo>
                    <a:pt x="97852" y="64706"/>
                  </a:lnTo>
                  <a:lnTo>
                    <a:pt x="64697" y="97863"/>
                  </a:lnTo>
                  <a:lnTo>
                    <a:pt x="37558" y="136256"/>
                  </a:lnTo>
                  <a:lnTo>
                    <a:pt x="17210" y="179109"/>
                  </a:lnTo>
                  <a:lnTo>
                    <a:pt x="4432" y="225643"/>
                  </a:lnTo>
                  <a:lnTo>
                    <a:pt x="0" y="275081"/>
                  </a:lnTo>
                  <a:lnTo>
                    <a:pt x="4432" y="324520"/>
                  </a:lnTo>
                  <a:lnTo>
                    <a:pt x="17210" y="371054"/>
                  </a:lnTo>
                  <a:lnTo>
                    <a:pt x="37558" y="413907"/>
                  </a:lnTo>
                  <a:lnTo>
                    <a:pt x="64697" y="452300"/>
                  </a:lnTo>
                  <a:lnTo>
                    <a:pt x="97852" y="485457"/>
                  </a:lnTo>
                  <a:lnTo>
                    <a:pt x="136245" y="512600"/>
                  </a:lnTo>
                  <a:lnTo>
                    <a:pt x="179099" y="532950"/>
                  </a:lnTo>
                  <a:lnTo>
                    <a:pt x="225637" y="545731"/>
                  </a:lnTo>
                  <a:lnTo>
                    <a:pt x="275081" y="550163"/>
                  </a:lnTo>
                  <a:lnTo>
                    <a:pt x="324526" y="545731"/>
                  </a:lnTo>
                  <a:lnTo>
                    <a:pt x="371064" y="532950"/>
                  </a:lnTo>
                  <a:lnTo>
                    <a:pt x="413918" y="512600"/>
                  </a:lnTo>
                  <a:lnTo>
                    <a:pt x="452311" y="485457"/>
                  </a:lnTo>
                  <a:lnTo>
                    <a:pt x="485466" y="452300"/>
                  </a:lnTo>
                  <a:lnTo>
                    <a:pt x="512605" y="413907"/>
                  </a:lnTo>
                  <a:lnTo>
                    <a:pt x="532953" y="371054"/>
                  </a:lnTo>
                  <a:lnTo>
                    <a:pt x="545731" y="324520"/>
                  </a:lnTo>
                  <a:lnTo>
                    <a:pt x="550164" y="275081"/>
                  </a:lnTo>
                  <a:lnTo>
                    <a:pt x="545731" y="225643"/>
                  </a:lnTo>
                  <a:lnTo>
                    <a:pt x="532953" y="179109"/>
                  </a:lnTo>
                  <a:lnTo>
                    <a:pt x="512605" y="136256"/>
                  </a:lnTo>
                  <a:lnTo>
                    <a:pt x="485466" y="97863"/>
                  </a:lnTo>
                  <a:lnTo>
                    <a:pt x="452311" y="64706"/>
                  </a:lnTo>
                  <a:lnTo>
                    <a:pt x="413918" y="37563"/>
                  </a:lnTo>
                  <a:lnTo>
                    <a:pt x="371064" y="17213"/>
                  </a:lnTo>
                  <a:lnTo>
                    <a:pt x="324526" y="4432"/>
                  </a:lnTo>
                  <a:lnTo>
                    <a:pt x="275081" y="0"/>
                  </a:lnTo>
                  <a:close/>
                </a:path>
              </a:pathLst>
            </a:custGeom>
            <a:solidFill>
              <a:srgbClr val="FF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4507" y="748284"/>
              <a:ext cx="294132" cy="359663"/>
            </a:xfrm>
            <a:prstGeom prst="rect">
              <a:avLst/>
            </a:prstGeom>
          </p:spPr>
        </p:pic>
      </p:grpSp>
      <p:grpSp>
        <p:nvGrpSpPr>
          <p:cNvPr id="22" name="object 22"/>
          <p:cNvGrpSpPr/>
          <p:nvPr/>
        </p:nvGrpSpPr>
        <p:grpSpPr>
          <a:xfrm>
            <a:off x="155447" y="3703320"/>
            <a:ext cx="550545" cy="550545"/>
            <a:chOff x="155447" y="3703320"/>
            <a:chExt cx="550545" cy="550545"/>
          </a:xfrm>
        </p:grpSpPr>
        <p:sp>
          <p:nvSpPr>
            <p:cNvPr id="23" name="object 23"/>
            <p:cNvSpPr/>
            <p:nvPr/>
          </p:nvSpPr>
          <p:spPr>
            <a:xfrm>
              <a:off x="155447" y="3703320"/>
              <a:ext cx="550545" cy="550545"/>
            </a:xfrm>
            <a:custGeom>
              <a:avLst/>
              <a:gdLst/>
              <a:ahLst/>
              <a:cxnLst/>
              <a:rect l="l" t="t" r="r" b="b"/>
              <a:pathLst>
                <a:path w="550545" h="550545">
                  <a:moveTo>
                    <a:pt x="275081" y="0"/>
                  </a:moveTo>
                  <a:lnTo>
                    <a:pt x="225637" y="4432"/>
                  </a:lnTo>
                  <a:lnTo>
                    <a:pt x="179099" y="17213"/>
                  </a:lnTo>
                  <a:lnTo>
                    <a:pt x="136245" y="37563"/>
                  </a:lnTo>
                  <a:lnTo>
                    <a:pt x="97852" y="64706"/>
                  </a:lnTo>
                  <a:lnTo>
                    <a:pt x="64697" y="97863"/>
                  </a:lnTo>
                  <a:lnTo>
                    <a:pt x="37558" y="136256"/>
                  </a:lnTo>
                  <a:lnTo>
                    <a:pt x="17210" y="179109"/>
                  </a:lnTo>
                  <a:lnTo>
                    <a:pt x="4432" y="225643"/>
                  </a:lnTo>
                  <a:lnTo>
                    <a:pt x="0" y="275081"/>
                  </a:lnTo>
                  <a:lnTo>
                    <a:pt x="4432" y="324526"/>
                  </a:lnTo>
                  <a:lnTo>
                    <a:pt x="17210" y="371064"/>
                  </a:lnTo>
                  <a:lnTo>
                    <a:pt x="37558" y="413918"/>
                  </a:lnTo>
                  <a:lnTo>
                    <a:pt x="64697" y="452311"/>
                  </a:lnTo>
                  <a:lnTo>
                    <a:pt x="97852" y="485466"/>
                  </a:lnTo>
                  <a:lnTo>
                    <a:pt x="136245" y="512605"/>
                  </a:lnTo>
                  <a:lnTo>
                    <a:pt x="179099" y="532953"/>
                  </a:lnTo>
                  <a:lnTo>
                    <a:pt x="225637" y="545731"/>
                  </a:lnTo>
                  <a:lnTo>
                    <a:pt x="275081" y="550163"/>
                  </a:lnTo>
                  <a:lnTo>
                    <a:pt x="324526" y="545731"/>
                  </a:lnTo>
                  <a:lnTo>
                    <a:pt x="371064" y="532953"/>
                  </a:lnTo>
                  <a:lnTo>
                    <a:pt x="413918" y="512605"/>
                  </a:lnTo>
                  <a:lnTo>
                    <a:pt x="452311" y="485466"/>
                  </a:lnTo>
                  <a:lnTo>
                    <a:pt x="485466" y="452311"/>
                  </a:lnTo>
                  <a:lnTo>
                    <a:pt x="512605" y="413918"/>
                  </a:lnTo>
                  <a:lnTo>
                    <a:pt x="532953" y="371064"/>
                  </a:lnTo>
                  <a:lnTo>
                    <a:pt x="545731" y="324526"/>
                  </a:lnTo>
                  <a:lnTo>
                    <a:pt x="550164" y="275081"/>
                  </a:lnTo>
                  <a:lnTo>
                    <a:pt x="545731" y="225643"/>
                  </a:lnTo>
                  <a:lnTo>
                    <a:pt x="532953" y="179109"/>
                  </a:lnTo>
                  <a:lnTo>
                    <a:pt x="512605" y="136256"/>
                  </a:lnTo>
                  <a:lnTo>
                    <a:pt x="485466" y="97863"/>
                  </a:lnTo>
                  <a:lnTo>
                    <a:pt x="452311" y="64706"/>
                  </a:lnTo>
                  <a:lnTo>
                    <a:pt x="413918" y="37563"/>
                  </a:lnTo>
                  <a:lnTo>
                    <a:pt x="371064" y="17213"/>
                  </a:lnTo>
                  <a:lnTo>
                    <a:pt x="324526" y="4432"/>
                  </a:lnTo>
                  <a:lnTo>
                    <a:pt x="275081" y="0"/>
                  </a:lnTo>
                  <a:close/>
                </a:path>
              </a:pathLst>
            </a:custGeom>
            <a:solidFill>
              <a:srgbClr val="FF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2503" y="3808476"/>
              <a:ext cx="405384" cy="359664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147828" y="1869948"/>
            <a:ext cx="550545" cy="550545"/>
            <a:chOff x="147828" y="1869948"/>
            <a:chExt cx="550545" cy="550545"/>
          </a:xfrm>
        </p:grpSpPr>
        <p:sp>
          <p:nvSpPr>
            <p:cNvPr id="26" name="object 26"/>
            <p:cNvSpPr/>
            <p:nvPr/>
          </p:nvSpPr>
          <p:spPr>
            <a:xfrm>
              <a:off x="147828" y="1869948"/>
              <a:ext cx="550545" cy="550545"/>
            </a:xfrm>
            <a:custGeom>
              <a:avLst/>
              <a:gdLst/>
              <a:ahLst/>
              <a:cxnLst/>
              <a:rect l="l" t="t" r="r" b="b"/>
              <a:pathLst>
                <a:path w="550545" h="550544">
                  <a:moveTo>
                    <a:pt x="275081" y="0"/>
                  </a:moveTo>
                  <a:lnTo>
                    <a:pt x="225637" y="4432"/>
                  </a:lnTo>
                  <a:lnTo>
                    <a:pt x="179099" y="17213"/>
                  </a:lnTo>
                  <a:lnTo>
                    <a:pt x="136245" y="37563"/>
                  </a:lnTo>
                  <a:lnTo>
                    <a:pt x="97852" y="64706"/>
                  </a:lnTo>
                  <a:lnTo>
                    <a:pt x="64697" y="97863"/>
                  </a:lnTo>
                  <a:lnTo>
                    <a:pt x="37558" y="136256"/>
                  </a:lnTo>
                  <a:lnTo>
                    <a:pt x="17210" y="179109"/>
                  </a:lnTo>
                  <a:lnTo>
                    <a:pt x="4432" y="225643"/>
                  </a:lnTo>
                  <a:lnTo>
                    <a:pt x="0" y="275081"/>
                  </a:lnTo>
                  <a:lnTo>
                    <a:pt x="4432" y="324520"/>
                  </a:lnTo>
                  <a:lnTo>
                    <a:pt x="17210" y="371054"/>
                  </a:lnTo>
                  <a:lnTo>
                    <a:pt x="37558" y="413907"/>
                  </a:lnTo>
                  <a:lnTo>
                    <a:pt x="64697" y="452300"/>
                  </a:lnTo>
                  <a:lnTo>
                    <a:pt x="97852" y="485457"/>
                  </a:lnTo>
                  <a:lnTo>
                    <a:pt x="136245" y="512600"/>
                  </a:lnTo>
                  <a:lnTo>
                    <a:pt x="179099" y="532950"/>
                  </a:lnTo>
                  <a:lnTo>
                    <a:pt x="225637" y="545731"/>
                  </a:lnTo>
                  <a:lnTo>
                    <a:pt x="275081" y="550163"/>
                  </a:lnTo>
                  <a:lnTo>
                    <a:pt x="324526" y="545731"/>
                  </a:lnTo>
                  <a:lnTo>
                    <a:pt x="371064" y="532950"/>
                  </a:lnTo>
                  <a:lnTo>
                    <a:pt x="413918" y="512600"/>
                  </a:lnTo>
                  <a:lnTo>
                    <a:pt x="452311" y="485457"/>
                  </a:lnTo>
                  <a:lnTo>
                    <a:pt x="485466" y="452300"/>
                  </a:lnTo>
                  <a:lnTo>
                    <a:pt x="512605" y="413907"/>
                  </a:lnTo>
                  <a:lnTo>
                    <a:pt x="532953" y="371054"/>
                  </a:lnTo>
                  <a:lnTo>
                    <a:pt x="545731" y="324520"/>
                  </a:lnTo>
                  <a:lnTo>
                    <a:pt x="550164" y="275081"/>
                  </a:lnTo>
                  <a:lnTo>
                    <a:pt x="545731" y="225643"/>
                  </a:lnTo>
                  <a:lnTo>
                    <a:pt x="532953" y="179109"/>
                  </a:lnTo>
                  <a:lnTo>
                    <a:pt x="512605" y="136256"/>
                  </a:lnTo>
                  <a:lnTo>
                    <a:pt x="485466" y="97863"/>
                  </a:lnTo>
                  <a:lnTo>
                    <a:pt x="452311" y="64706"/>
                  </a:lnTo>
                  <a:lnTo>
                    <a:pt x="413918" y="37563"/>
                  </a:lnTo>
                  <a:lnTo>
                    <a:pt x="371064" y="17213"/>
                  </a:lnTo>
                  <a:lnTo>
                    <a:pt x="324526" y="4432"/>
                  </a:lnTo>
                  <a:lnTo>
                    <a:pt x="275081" y="0"/>
                  </a:lnTo>
                  <a:close/>
                </a:path>
              </a:pathLst>
            </a:custGeom>
            <a:solidFill>
              <a:srgbClr val="FF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3172" y="1964436"/>
              <a:ext cx="384047" cy="359663"/>
            </a:xfrm>
            <a:prstGeom prst="rect">
              <a:avLst/>
            </a:prstGeom>
          </p:spPr>
        </p:pic>
      </p:grpSp>
      <p:grpSp>
        <p:nvGrpSpPr>
          <p:cNvPr id="28" name="object 28"/>
          <p:cNvGrpSpPr/>
          <p:nvPr/>
        </p:nvGrpSpPr>
        <p:grpSpPr>
          <a:xfrm>
            <a:off x="149352" y="1261872"/>
            <a:ext cx="550545" cy="550545"/>
            <a:chOff x="149352" y="1261872"/>
            <a:chExt cx="550545" cy="550545"/>
          </a:xfrm>
        </p:grpSpPr>
        <p:sp>
          <p:nvSpPr>
            <p:cNvPr id="29" name="object 29"/>
            <p:cNvSpPr/>
            <p:nvPr/>
          </p:nvSpPr>
          <p:spPr>
            <a:xfrm>
              <a:off x="149352" y="1261872"/>
              <a:ext cx="550545" cy="550545"/>
            </a:xfrm>
            <a:custGeom>
              <a:avLst/>
              <a:gdLst/>
              <a:ahLst/>
              <a:cxnLst/>
              <a:rect l="l" t="t" r="r" b="b"/>
              <a:pathLst>
                <a:path w="550545" h="550544">
                  <a:moveTo>
                    <a:pt x="275082" y="0"/>
                  </a:moveTo>
                  <a:lnTo>
                    <a:pt x="225637" y="4432"/>
                  </a:lnTo>
                  <a:lnTo>
                    <a:pt x="179099" y="17213"/>
                  </a:lnTo>
                  <a:lnTo>
                    <a:pt x="136245" y="37563"/>
                  </a:lnTo>
                  <a:lnTo>
                    <a:pt x="97852" y="64706"/>
                  </a:lnTo>
                  <a:lnTo>
                    <a:pt x="64697" y="97863"/>
                  </a:lnTo>
                  <a:lnTo>
                    <a:pt x="37558" y="136256"/>
                  </a:lnTo>
                  <a:lnTo>
                    <a:pt x="17210" y="179109"/>
                  </a:lnTo>
                  <a:lnTo>
                    <a:pt x="4432" y="225643"/>
                  </a:lnTo>
                  <a:lnTo>
                    <a:pt x="0" y="275081"/>
                  </a:lnTo>
                  <a:lnTo>
                    <a:pt x="4432" y="324520"/>
                  </a:lnTo>
                  <a:lnTo>
                    <a:pt x="17210" y="371054"/>
                  </a:lnTo>
                  <a:lnTo>
                    <a:pt x="37558" y="413907"/>
                  </a:lnTo>
                  <a:lnTo>
                    <a:pt x="64697" y="452300"/>
                  </a:lnTo>
                  <a:lnTo>
                    <a:pt x="97852" y="485457"/>
                  </a:lnTo>
                  <a:lnTo>
                    <a:pt x="136245" y="512600"/>
                  </a:lnTo>
                  <a:lnTo>
                    <a:pt x="179099" y="532950"/>
                  </a:lnTo>
                  <a:lnTo>
                    <a:pt x="225637" y="545731"/>
                  </a:lnTo>
                  <a:lnTo>
                    <a:pt x="275082" y="550163"/>
                  </a:lnTo>
                  <a:lnTo>
                    <a:pt x="324526" y="545731"/>
                  </a:lnTo>
                  <a:lnTo>
                    <a:pt x="371064" y="532950"/>
                  </a:lnTo>
                  <a:lnTo>
                    <a:pt x="413918" y="512600"/>
                  </a:lnTo>
                  <a:lnTo>
                    <a:pt x="452311" y="485457"/>
                  </a:lnTo>
                  <a:lnTo>
                    <a:pt x="485466" y="452300"/>
                  </a:lnTo>
                  <a:lnTo>
                    <a:pt x="512605" y="413907"/>
                  </a:lnTo>
                  <a:lnTo>
                    <a:pt x="532953" y="371054"/>
                  </a:lnTo>
                  <a:lnTo>
                    <a:pt x="545731" y="324520"/>
                  </a:lnTo>
                  <a:lnTo>
                    <a:pt x="550164" y="275081"/>
                  </a:lnTo>
                  <a:lnTo>
                    <a:pt x="545731" y="225643"/>
                  </a:lnTo>
                  <a:lnTo>
                    <a:pt x="532953" y="179109"/>
                  </a:lnTo>
                  <a:lnTo>
                    <a:pt x="512605" y="136256"/>
                  </a:lnTo>
                  <a:lnTo>
                    <a:pt x="485466" y="97863"/>
                  </a:lnTo>
                  <a:lnTo>
                    <a:pt x="452311" y="64706"/>
                  </a:lnTo>
                  <a:lnTo>
                    <a:pt x="413918" y="37563"/>
                  </a:lnTo>
                  <a:lnTo>
                    <a:pt x="371064" y="17213"/>
                  </a:lnTo>
                  <a:lnTo>
                    <a:pt x="324526" y="4432"/>
                  </a:lnTo>
                  <a:lnTo>
                    <a:pt x="275082" y="0"/>
                  </a:lnTo>
                  <a:close/>
                </a:path>
              </a:pathLst>
            </a:custGeom>
            <a:solidFill>
              <a:srgbClr val="FF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2504" y="1351788"/>
              <a:ext cx="396240" cy="359663"/>
            </a:xfrm>
            <a:prstGeom prst="rect">
              <a:avLst/>
            </a:prstGeom>
          </p:spPr>
        </p:pic>
      </p:grpSp>
      <p:grpSp>
        <p:nvGrpSpPr>
          <p:cNvPr id="31" name="object 31"/>
          <p:cNvGrpSpPr/>
          <p:nvPr/>
        </p:nvGrpSpPr>
        <p:grpSpPr>
          <a:xfrm>
            <a:off x="155447" y="4306823"/>
            <a:ext cx="550545" cy="551815"/>
            <a:chOff x="155447" y="4306823"/>
            <a:chExt cx="550545" cy="551815"/>
          </a:xfrm>
        </p:grpSpPr>
        <p:sp>
          <p:nvSpPr>
            <p:cNvPr id="32" name="object 32"/>
            <p:cNvSpPr/>
            <p:nvPr/>
          </p:nvSpPr>
          <p:spPr>
            <a:xfrm>
              <a:off x="155447" y="4306823"/>
              <a:ext cx="550545" cy="551815"/>
            </a:xfrm>
            <a:custGeom>
              <a:avLst/>
              <a:gdLst/>
              <a:ahLst/>
              <a:cxnLst/>
              <a:rect l="l" t="t" r="r" b="b"/>
              <a:pathLst>
                <a:path w="550545" h="551814">
                  <a:moveTo>
                    <a:pt x="275081" y="0"/>
                  </a:moveTo>
                  <a:lnTo>
                    <a:pt x="225637" y="4444"/>
                  </a:lnTo>
                  <a:lnTo>
                    <a:pt x="179099" y="17256"/>
                  </a:lnTo>
                  <a:lnTo>
                    <a:pt x="136245" y="37659"/>
                  </a:lnTo>
                  <a:lnTo>
                    <a:pt x="97852" y="64873"/>
                  </a:lnTo>
                  <a:lnTo>
                    <a:pt x="64697" y="98119"/>
                  </a:lnTo>
                  <a:lnTo>
                    <a:pt x="37558" y="136618"/>
                  </a:lnTo>
                  <a:lnTo>
                    <a:pt x="17210" y="179591"/>
                  </a:lnTo>
                  <a:lnTo>
                    <a:pt x="4432" y="226259"/>
                  </a:lnTo>
                  <a:lnTo>
                    <a:pt x="0" y="275844"/>
                  </a:lnTo>
                  <a:lnTo>
                    <a:pt x="4432" y="325428"/>
                  </a:lnTo>
                  <a:lnTo>
                    <a:pt x="17210" y="372096"/>
                  </a:lnTo>
                  <a:lnTo>
                    <a:pt x="37558" y="415069"/>
                  </a:lnTo>
                  <a:lnTo>
                    <a:pt x="64697" y="453568"/>
                  </a:lnTo>
                  <a:lnTo>
                    <a:pt x="97852" y="486814"/>
                  </a:lnTo>
                  <a:lnTo>
                    <a:pt x="136245" y="514028"/>
                  </a:lnTo>
                  <a:lnTo>
                    <a:pt x="179099" y="534431"/>
                  </a:lnTo>
                  <a:lnTo>
                    <a:pt x="225637" y="547243"/>
                  </a:lnTo>
                  <a:lnTo>
                    <a:pt x="275081" y="551688"/>
                  </a:lnTo>
                  <a:lnTo>
                    <a:pt x="324526" y="547243"/>
                  </a:lnTo>
                  <a:lnTo>
                    <a:pt x="371064" y="534431"/>
                  </a:lnTo>
                  <a:lnTo>
                    <a:pt x="413918" y="514028"/>
                  </a:lnTo>
                  <a:lnTo>
                    <a:pt x="452311" y="486814"/>
                  </a:lnTo>
                  <a:lnTo>
                    <a:pt x="485466" y="453568"/>
                  </a:lnTo>
                  <a:lnTo>
                    <a:pt x="512605" y="415069"/>
                  </a:lnTo>
                  <a:lnTo>
                    <a:pt x="532953" y="372096"/>
                  </a:lnTo>
                  <a:lnTo>
                    <a:pt x="545731" y="325428"/>
                  </a:lnTo>
                  <a:lnTo>
                    <a:pt x="550164" y="275844"/>
                  </a:lnTo>
                  <a:lnTo>
                    <a:pt x="545731" y="226259"/>
                  </a:lnTo>
                  <a:lnTo>
                    <a:pt x="532953" y="179591"/>
                  </a:lnTo>
                  <a:lnTo>
                    <a:pt x="512605" y="136618"/>
                  </a:lnTo>
                  <a:lnTo>
                    <a:pt x="485466" y="98119"/>
                  </a:lnTo>
                  <a:lnTo>
                    <a:pt x="452311" y="64873"/>
                  </a:lnTo>
                  <a:lnTo>
                    <a:pt x="413918" y="37659"/>
                  </a:lnTo>
                  <a:lnTo>
                    <a:pt x="371064" y="17256"/>
                  </a:lnTo>
                  <a:lnTo>
                    <a:pt x="324526" y="4444"/>
                  </a:lnTo>
                  <a:lnTo>
                    <a:pt x="275081" y="0"/>
                  </a:lnTo>
                  <a:close/>
                </a:path>
              </a:pathLst>
            </a:custGeom>
            <a:solidFill>
              <a:srgbClr val="FF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368" y="4408931"/>
              <a:ext cx="300228" cy="359664"/>
            </a:xfrm>
            <a:prstGeom prst="rect">
              <a:avLst/>
            </a:prstGeom>
          </p:spPr>
        </p:pic>
      </p:grpSp>
      <p:grpSp>
        <p:nvGrpSpPr>
          <p:cNvPr id="34" name="object 34"/>
          <p:cNvGrpSpPr/>
          <p:nvPr/>
        </p:nvGrpSpPr>
        <p:grpSpPr>
          <a:xfrm>
            <a:off x="155447" y="2479548"/>
            <a:ext cx="550545" cy="550545"/>
            <a:chOff x="155447" y="2479548"/>
            <a:chExt cx="550545" cy="550545"/>
          </a:xfrm>
        </p:grpSpPr>
        <p:sp>
          <p:nvSpPr>
            <p:cNvPr id="35" name="object 35"/>
            <p:cNvSpPr/>
            <p:nvPr/>
          </p:nvSpPr>
          <p:spPr>
            <a:xfrm>
              <a:off x="155447" y="2479548"/>
              <a:ext cx="550545" cy="550545"/>
            </a:xfrm>
            <a:custGeom>
              <a:avLst/>
              <a:gdLst/>
              <a:ahLst/>
              <a:cxnLst/>
              <a:rect l="l" t="t" r="r" b="b"/>
              <a:pathLst>
                <a:path w="550545" h="550544">
                  <a:moveTo>
                    <a:pt x="275081" y="0"/>
                  </a:moveTo>
                  <a:lnTo>
                    <a:pt x="225637" y="4432"/>
                  </a:lnTo>
                  <a:lnTo>
                    <a:pt x="179099" y="17213"/>
                  </a:lnTo>
                  <a:lnTo>
                    <a:pt x="136245" y="37563"/>
                  </a:lnTo>
                  <a:lnTo>
                    <a:pt x="97852" y="64706"/>
                  </a:lnTo>
                  <a:lnTo>
                    <a:pt x="64697" y="97863"/>
                  </a:lnTo>
                  <a:lnTo>
                    <a:pt x="37558" y="136256"/>
                  </a:lnTo>
                  <a:lnTo>
                    <a:pt x="17210" y="179109"/>
                  </a:lnTo>
                  <a:lnTo>
                    <a:pt x="4432" y="225643"/>
                  </a:lnTo>
                  <a:lnTo>
                    <a:pt x="0" y="275081"/>
                  </a:lnTo>
                  <a:lnTo>
                    <a:pt x="4432" y="324520"/>
                  </a:lnTo>
                  <a:lnTo>
                    <a:pt x="17210" y="371054"/>
                  </a:lnTo>
                  <a:lnTo>
                    <a:pt x="37558" y="413907"/>
                  </a:lnTo>
                  <a:lnTo>
                    <a:pt x="64697" y="452300"/>
                  </a:lnTo>
                  <a:lnTo>
                    <a:pt x="97852" y="485457"/>
                  </a:lnTo>
                  <a:lnTo>
                    <a:pt x="136245" y="512600"/>
                  </a:lnTo>
                  <a:lnTo>
                    <a:pt x="179099" y="532950"/>
                  </a:lnTo>
                  <a:lnTo>
                    <a:pt x="225637" y="545731"/>
                  </a:lnTo>
                  <a:lnTo>
                    <a:pt x="275081" y="550163"/>
                  </a:lnTo>
                  <a:lnTo>
                    <a:pt x="324526" y="545731"/>
                  </a:lnTo>
                  <a:lnTo>
                    <a:pt x="371064" y="532950"/>
                  </a:lnTo>
                  <a:lnTo>
                    <a:pt x="413918" y="512600"/>
                  </a:lnTo>
                  <a:lnTo>
                    <a:pt x="452311" y="485457"/>
                  </a:lnTo>
                  <a:lnTo>
                    <a:pt x="485466" y="452300"/>
                  </a:lnTo>
                  <a:lnTo>
                    <a:pt x="512605" y="413907"/>
                  </a:lnTo>
                  <a:lnTo>
                    <a:pt x="532953" y="371054"/>
                  </a:lnTo>
                  <a:lnTo>
                    <a:pt x="545731" y="324520"/>
                  </a:lnTo>
                  <a:lnTo>
                    <a:pt x="550164" y="275081"/>
                  </a:lnTo>
                  <a:lnTo>
                    <a:pt x="545731" y="225643"/>
                  </a:lnTo>
                  <a:lnTo>
                    <a:pt x="532953" y="179109"/>
                  </a:lnTo>
                  <a:lnTo>
                    <a:pt x="512605" y="136256"/>
                  </a:lnTo>
                  <a:lnTo>
                    <a:pt x="485466" y="97863"/>
                  </a:lnTo>
                  <a:lnTo>
                    <a:pt x="452311" y="64706"/>
                  </a:lnTo>
                  <a:lnTo>
                    <a:pt x="413918" y="37563"/>
                  </a:lnTo>
                  <a:lnTo>
                    <a:pt x="371064" y="17213"/>
                  </a:lnTo>
                  <a:lnTo>
                    <a:pt x="324526" y="4432"/>
                  </a:lnTo>
                  <a:lnTo>
                    <a:pt x="275081" y="0"/>
                  </a:lnTo>
                  <a:close/>
                </a:path>
              </a:pathLst>
            </a:custGeom>
            <a:solidFill>
              <a:srgbClr val="FF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0039" y="2542032"/>
              <a:ext cx="300228" cy="431292"/>
            </a:xfrm>
            <a:prstGeom prst="rect">
              <a:avLst/>
            </a:prstGeom>
          </p:spPr>
        </p:pic>
      </p:grpSp>
      <p:grpSp>
        <p:nvGrpSpPr>
          <p:cNvPr id="37" name="object 37"/>
          <p:cNvGrpSpPr/>
          <p:nvPr/>
        </p:nvGrpSpPr>
        <p:grpSpPr>
          <a:xfrm>
            <a:off x="152400" y="3096767"/>
            <a:ext cx="550545" cy="550545"/>
            <a:chOff x="152400" y="3096767"/>
            <a:chExt cx="550545" cy="550545"/>
          </a:xfrm>
        </p:grpSpPr>
        <p:sp>
          <p:nvSpPr>
            <p:cNvPr id="38" name="object 38"/>
            <p:cNvSpPr/>
            <p:nvPr/>
          </p:nvSpPr>
          <p:spPr>
            <a:xfrm>
              <a:off x="152400" y="3096767"/>
              <a:ext cx="550545" cy="550545"/>
            </a:xfrm>
            <a:custGeom>
              <a:avLst/>
              <a:gdLst/>
              <a:ahLst/>
              <a:cxnLst/>
              <a:rect l="l" t="t" r="r" b="b"/>
              <a:pathLst>
                <a:path w="550545" h="550545">
                  <a:moveTo>
                    <a:pt x="275081" y="0"/>
                  </a:moveTo>
                  <a:lnTo>
                    <a:pt x="225637" y="4432"/>
                  </a:lnTo>
                  <a:lnTo>
                    <a:pt x="179099" y="17213"/>
                  </a:lnTo>
                  <a:lnTo>
                    <a:pt x="136245" y="37563"/>
                  </a:lnTo>
                  <a:lnTo>
                    <a:pt x="97852" y="64706"/>
                  </a:lnTo>
                  <a:lnTo>
                    <a:pt x="64697" y="97863"/>
                  </a:lnTo>
                  <a:lnTo>
                    <a:pt x="37558" y="136256"/>
                  </a:lnTo>
                  <a:lnTo>
                    <a:pt x="17210" y="179109"/>
                  </a:lnTo>
                  <a:lnTo>
                    <a:pt x="4432" y="225643"/>
                  </a:lnTo>
                  <a:lnTo>
                    <a:pt x="0" y="275081"/>
                  </a:lnTo>
                  <a:lnTo>
                    <a:pt x="4432" y="324520"/>
                  </a:lnTo>
                  <a:lnTo>
                    <a:pt x="17210" y="371054"/>
                  </a:lnTo>
                  <a:lnTo>
                    <a:pt x="37558" y="413907"/>
                  </a:lnTo>
                  <a:lnTo>
                    <a:pt x="64697" y="452300"/>
                  </a:lnTo>
                  <a:lnTo>
                    <a:pt x="97852" y="485457"/>
                  </a:lnTo>
                  <a:lnTo>
                    <a:pt x="136245" y="512600"/>
                  </a:lnTo>
                  <a:lnTo>
                    <a:pt x="179099" y="532950"/>
                  </a:lnTo>
                  <a:lnTo>
                    <a:pt x="225637" y="545731"/>
                  </a:lnTo>
                  <a:lnTo>
                    <a:pt x="275081" y="550163"/>
                  </a:lnTo>
                  <a:lnTo>
                    <a:pt x="324526" y="545731"/>
                  </a:lnTo>
                  <a:lnTo>
                    <a:pt x="371064" y="532950"/>
                  </a:lnTo>
                  <a:lnTo>
                    <a:pt x="413918" y="512600"/>
                  </a:lnTo>
                  <a:lnTo>
                    <a:pt x="452311" y="485457"/>
                  </a:lnTo>
                  <a:lnTo>
                    <a:pt x="485466" y="452300"/>
                  </a:lnTo>
                  <a:lnTo>
                    <a:pt x="512605" y="413907"/>
                  </a:lnTo>
                  <a:lnTo>
                    <a:pt x="532953" y="371054"/>
                  </a:lnTo>
                  <a:lnTo>
                    <a:pt x="545731" y="324520"/>
                  </a:lnTo>
                  <a:lnTo>
                    <a:pt x="550164" y="275081"/>
                  </a:lnTo>
                  <a:lnTo>
                    <a:pt x="545731" y="225643"/>
                  </a:lnTo>
                  <a:lnTo>
                    <a:pt x="532953" y="179109"/>
                  </a:lnTo>
                  <a:lnTo>
                    <a:pt x="512605" y="136256"/>
                  </a:lnTo>
                  <a:lnTo>
                    <a:pt x="485466" y="97863"/>
                  </a:lnTo>
                  <a:lnTo>
                    <a:pt x="452311" y="64706"/>
                  </a:lnTo>
                  <a:lnTo>
                    <a:pt x="413918" y="37563"/>
                  </a:lnTo>
                  <a:lnTo>
                    <a:pt x="371064" y="17213"/>
                  </a:lnTo>
                  <a:lnTo>
                    <a:pt x="324526" y="4432"/>
                  </a:lnTo>
                  <a:lnTo>
                    <a:pt x="275081" y="0"/>
                  </a:lnTo>
                  <a:close/>
                </a:path>
              </a:pathLst>
            </a:custGeom>
            <a:solidFill>
              <a:srgbClr val="FF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62128" y="3189731"/>
              <a:ext cx="292608" cy="361188"/>
            </a:xfrm>
            <a:prstGeom prst="rect">
              <a:avLst/>
            </a:prstGeom>
          </p:spPr>
        </p:pic>
      </p:grpSp>
      <p:grpSp>
        <p:nvGrpSpPr>
          <p:cNvPr id="40" name="object 40"/>
          <p:cNvGrpSpPr/>
          <p:nvPr/>
        </p:nvGrpSpPr>
        <p:grpSpPr>
          <a:xfrm>
            <a:off x="7626656" y="211061"/>
            <a:ext cx="1338580" cy="854075"/>
            <a:chOff x="7626656" y="211061"/>
            <a:chExt cx="1338580" cy="854075"/>
          </a:xfrm>
        </p:grpSpPr>
        <p:pic>
          <p:nvPicPr>
            <p:cNvPr id="41" name="object 4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626656" y="211061"/>
              <a:ext cx="1338234" cy="85396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918703" y="445008"/>
              <a:ext cx="798576" cy="367284"/>
            </a:xfrm>
            <a:prstGeom prst="rect">
              <a:avLst/>
            </a:prstGeom>
          </p:spPr>
        </p:pic>
      </p:grpSp>
      <p:pic>
        <p:nvPicPr>
          <p:cNvPr id="43" name="object 4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349995" y="1778507"/>
            <a:ext cx="184403" cy="182880"/>
          </a:xfrm>
          <a:prstGeom prst="rect">
            <a:avLst/>
          </a:prstGeom>
        </p:spPr>
      </p:pic>
      <p:pic>
        <p:nvPicPr>
          <p:cNvPr id="44" name="object 4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349995" y="2299716"/>
            <a:ext cx="184403" cy="182880"/>
          </a:xfrm>
          <a:prstGeom prst="rect">
            <a:avLst/>
          </a:prstGeom>
        </p:spPr>
      </p:pic>
      <p:pic>
        <p:nvPicPr>
          <p:cNvPr id="45" name="object 45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49995" y="2814827"/>
            <a:ext cx="184403" cy="184404"/>
          </a:xfrm>
          <a:prstGeom prst="rect">
            <a:avLst/>
          </a:prstGeom>
        </p:spPr>
      </p:pic>
      <p:pic>
        <p:nvPicPr>
          <p:cNvPr id="46" name="object 4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8349995" y="3331464"/>
            <a:ext cx="184403" cy="182880"/>
          </a:xfrm>
          <a:prstGeom prst="rect">
            <a:avLst/>
          </a:prstGeom>
        </p:spPr>
      </p:pic>
      <p:pic>
        <p:nvPicPr>
          <p:cNvPr id="47" name="object 4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8349995" y="3843528"/>
            <a:ext cx="184403" cy="182880"/>
          </a:xfrm>
          <a:prstGeom prst="rect">
            <a:avLst/>
          </a:prstGeom>
        </p:spPr>
      </p:pic>
      <p:pic>
        <p:nvPicPr>
          <p:cNvPr id="48" name="object 4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8351519" y="4354067"/>
            <a:ext cx="184403" cy="1828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УЧАСТИЕ</a:t>
            </a:r>
            <a:r>
              <a:rPr spc="-40" dirty="0"/>
              <a:t> </a:t>
            </a:r>
            <a:r>
              <a:rPr spc="-5" dirty="0"/>
              <a:t>В</a:t>
            </a:r>
            <a:r>
              <a:rPr spc="-35" dirty="0"/>
              <a:t> </a:t>
            </a:r>
            <a:r>
              <a:rPr spc="-10" dirty="0"/>
              <a:t>ТРЕКАХ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926585" y="801446"/>
            <a:ext cx="174942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 dirty="0">
                <a:solidFill>
                  <a:srgbClr val="FF3399"/>
                </a:solidFill>
                <a:latin typeface="Calibri"/>
                <a:cs typeface="Calibri"/>
              </a:rPr>
              <a:t>1</a:t>
            </a:r>
            <a:r>
              <a:rPr sz="4400" b="1" spc="-75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4400" b="1" spc="-5" dirty="0">
                <a:solidFill>
                  <a:srgbClr val="FF3399"/>
                </a:solidFill>
                <a:latin typeface="Calibri"/>
                <a:cs typeface="Calibri"/>
              </a:rPr>
              <a:t>класс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79242" y="1356740"/>
            <a:ext cx="34417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в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течение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2022-2023 учебного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года</a:t>
            </a:r>
            <a:endParaRPr sz="1800">
              <a:latin typeface="Calibri"/>
              <a:cs typeface="Calibri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158495" y="1810511"/>
          <a:ext cx="8827134" cy="29717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89480"/>
                <a:gridCol w="2221230"/>
                <a:gridCol w="2221865"/>
                <a:gridCol w="2194559"/>
              </a:tblGrid>
              <a:tr h="472439">
                <a:tc>
                  <a:txBody>
                    <a:bodyPr/>
                    <a:lstStyle/>
                    <a:p>
                      <a:pPr marR="23495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800" b="1" spc="-3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четверть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63500" marB="0">
                    <a:lnR w="76200">
                      <a:solidFill>
                        <a:srgbClr val="FFFFFF"/>
                      </a:solidFill>
                      <a:prstDash val="solid"/>
                    </a:lnR>
                    <a:lnB w="82296">
                      <a:solidFill>
                        <a:srgbClr val="FFFFFF"/>
                      </a:solidFill>
                      <a:prstDash val="solid"/>
                    </a:lnB>
                    <a:solidFill>
                      <a:srgbClr val="9A007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II</a:t>
                      </a:r>
                      <a:r>
                        <a:rPr sz="18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четверть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6350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B w="82296">
                      <a:solidFill>
                        <a:srgbClr val="FFFFFF"/>
                      </a:solidFill>
                      <a:prstDash val="solid"/>
                    </a:lnB>
                    <a:solidFill>
                      <a:srgbClr val="9A0071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III</a:t>
                      </a:r>
                      <a:r>
                        <a:rPr sz="1800" b="1" spc="-5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четверть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62865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B w="82296">
                      <a:solidFill>
                        <a:srgbClr val="FFFFFF"/>
                      </a:solidFill>
                      <a:prstDash val="solid"/>
                    </a:lnB>
                    <a:solidFill>
                      <a:srgbClr val="9A0071"/>
                    </a:solidFill>
                  </a:tcPr>
                </a:tc>
                <a:tc>
                  <a:txBody>
                    <a:bodyPr/>
                    <a:lstStyle/>
                    <a:p>
                      <a:pPr marL="551815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IV</a:t>
                      </a:r>
                      <a:r>
                        <a:rPr sz="1800" b="1" spc="-4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четверть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62865" marB="0">
                    <a:lnL w="76200">
                      <a:solidFill>
                        <a:srgbClr val="FFFFFF"/>
                      </a:solidFill>
                      <a:prstDash val="solid"/>
                    </a:lnL>
                    <a:lnB w="82296">
                      <a:solidFill>
                        <a:srgbClr val="FFFFFF"/>
                      </a:solidFill>
                      <a:prstDash val="solid"/>
                    </a:lnB>
                    <a:solidFill>
                      <a:srgbClr val="9A0071"/>
                    </a:solidFill>
                  </a:tcPr>
                </a:tc>
              </a:tr>
              <a:tr h="511301"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R="22225" algn="ctr">
                        <a:lnSpc>
                          <a:spcPct val="100000"/>
                        </a:lnSpc>
                      </a:pPr>
                      <a:r>
                        <a:rPr sz="12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Вводные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занятия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R="2349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Программы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82296">
                      <a:solidFill>
                        <a:srgbClr val="FFFFFF"/>
                      </a:solidFill>
                      <a:prstDash val="solid"/>
                    </a:lnT>
                    <a:solidFill>
                      <a:srgbClr val="C70093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34975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«Орлёнок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Эрудит»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82296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C700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«Орлёнок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Мастер»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82296">
                      <a:solidFill>
                        <a:srgbClr val="FFFFFF"/>
                      </a:solidFill>
                      <a:prstDash val="solid"/>
                    </a:lnT>
                    <a:lnB w="80771">
                      <a:solidFill>
                        <a:srgbClr val="FFFFFF"/>
                      </a:solidFill>
                      <a:prstDash val="solid"/>
                    </a:lnB>
                    <a:solidFill>
                      <a:srgbClr val="C70093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455930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«Орлёнок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Лидер»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82296">
                      <a:solidFill>
                        <a:srgbClr val="FFFFFF"/>
                      </a:solidFill>
                      <a:prstDash val="solid"/>
                    </a:lnT>
                    <a:lnB w="82296">
                      <a:solidFill>
                        <a:srgbClr val="FFFFFF"/>
                      </a:solidFill>
                      <a:prstDash val="solid"/>
                    </a:lnB>
                    <a:solidFill>
                      <a:srgbClr val="C70093"/>
                    </a:solidFill>
                  </a:tcPr>
                </a:tc>
              </a:tr>
              <a:tr h="19126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82296">
                      <a:solidFill>
                        <a:srgbClr val="FFFFFF"/>
                      </a:solidFill>
                      <a:prstDash val="solid"/>
                    </a:lnT>
                    <a:solidFill>
                      <a:srgbClr val="C7009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82296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C70093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309245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«Орлёнок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Спортсмен»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80771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C7009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905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82296">
                      <a:solidFill>
                        <a:srgbClr val="FFFFFF"/>
                      </a:solidFill>
                      <a:prstDash val="solid"/>
                    </a:lnT>
                    <a:lnB w="82296">
                      <a:solidFill>
                        <a:srgbClr val="FFFFFF"/>
                      </a:solidFill>
                      <a:prstDash val="solid"/>
                    </a:lnB>
                    <a:solidFill>
                      <a:srgbClr val="C70093"/>
                    </a:solidFill>
                  </a:tcPr>
                </a:tc>
              </a:tr>
              <a:tr h="31775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82296">
                      <a:solidFill>
                        <a:srgbClr val="FFFFFF"/>
                      </a:solidFill>
                      <a:prstDash val="solid"/>
                    </a:lnT>
                    <a:solidFill>
                      <a:srgbClr val="C70093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«Орлёнок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Доброволец»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«Орлёнок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Мастер»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C7009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81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80771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C70093"/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01930" marR="158750" algn="ct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1200" b="1" spc="-10" dirty="0">
                          <a:latin typeface="Calibri"/>
                          <a:cs typeface="Calibri"/>
                        </a:rPr>
                        <a:t>Подведение</a:t>
                      </a:r>
                      <a:r>
                        <a:rPr sz="12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10" dirty="0">
                          <a:latin typeface="Calibri"/>
                          <a:cs typeface="Calibri"/>
                        </a:rPr>
                        <a:t>итогов</a:t>
                      </a:r>
                      <a:r>
                        <a:rPr sz="12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участия </a:t>
                      </a:r>
                      <a:r>
                        <a:rPr sz="1200" b="1" spc="-254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latin typeface="Calibri"/>
                          <a:cs typeface="Calibri"/>
                        </a:rPr>
                        <a:t>в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Программе </a:t>
                      </a:r>
                      <a:r>
                        <a:rPr sz="1200" b="1" dirty="0">
                          <a:latin typeface="Calibri"/>
                          <a:cs typeface="Calibri"/>
                        </a:rPr>
                        <a:t>в </a:t>
                      </a:r>
                      <a:r>
                        <a:rPr sz="1200" b="1" spc="-10" dirty="0">
                          <a:latin typeface="Calibri"/>
                          <a:cs typeface="Calibri"/>
                        </a:rPr>
                        <a:t>текущем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 учебном</a:t>
                      </a:r>
                      <a:r>
                        <a:rPr sz="1200" b="1" spc="-15" dirty="0">
                          <a:latin typeface="Calibri"/>
                          <a:cs typeface="Calibri"/>
                        </a:rPr>
                        <a:t> году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82296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</a:tr>
              <a:tr h="51396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82296">
                      <a:solidFill>
                        <a:srgbClr val="FFFFFF"/>
                      </a:solidFill>
                      <a:prstDash val="solid"/>
                    </a:lnT>
                    <a:solidFill>
                      <a:srgbClr val="C7009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C70093"/>
                    </a:solidFill>
                  </a:tcPr>
                </a:tc>
                <a:tc>
                  <a:txBody>
                    <a:bodyPr/>
                    <a:lstStyle/>
                    <a:p>
                      <a:pPr marL="350520" marR="356235" indent="2540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«Орлёнок</a:t>
                      </a:r>
                      <a:r>
                        <a:rPr sz="1200" b="1" spc="-5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Хранитель </a:t>
                      </a:r>
                      <a:r>
                        <a:rPr sz="1200" b="1" spc="-26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и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с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т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о</a:t>
                      </a:r>
                      <a:r>
                        <a:rPr sz="12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р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и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чес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к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ой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памят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и»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5969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28E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82296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</a:tr>
              <a:tr h="494157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466725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«Орлятский</a:t>
                      </a:r>
                      <a:r>
                        <a:rPr sz="1200" b="1" spc="-5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урок»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R w="76200">
                      <a:solidFill>
                        <a:srgbClr val="FFFFFF"/>
                      </a:solidFill>
                      <a:prstDash val="solid"/>
                    </a:lnR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28E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C700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«Орлёнок</a:t>
                      </a:r>
                      <a:r>
                        <a:rPr sz="1200" b="1" spc="-5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Эколог»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28E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82296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</a:tr>
              <a:tr h="15697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76200">
                      <a:solidFill>
                        <a:srgbClr val="FFFFFF"/>
                      </a:solidFill>
                      <a:prstDash val="solid"/>
                    </a:lnR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28E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C7009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266700">
                        <a:lnSpc>
                          <a:spcPts val="1255"/>
                        </a:lnSpc>
                        <a:spcBef>
                          <a:spcPts val="25"/>
                        </a:spcBef>
                      </a:pPr>
                      <a:r>
                        <a:rPr sz="1100" b="1" i="1" dirty="0">
                          <a:latin typeface="Calibri"/>
                          <a:cs typeface="Calibri"/>
                        </a:rPr>
                        <a:t>*</a:t>
                      </a:r>
                      <a:r>
                        <a:rPr sz="1100" b="1" i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Каникулы</a:t>
                      </a:r>
                      <a:r>
                        <a:rPr sz="1100" b="1" i="1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100" b="1" i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27.03</a:t>
                      </a:r>
                      <a:r>
                        <a:rPr sz="1100" b="1" i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spc="-5" dirty="0">
                          <a:latin typeface="Calibri"/>
                          <a:cs typeface="Calibri"/>
                        </a:rPr>
                        <a:t>по</a:t>
                      </a:r>
                      <a:r>
                        <a:rPr sz="1100" b="1" i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02.04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360680">
                        <a:lnSpc>
                          <a:spcPts val="1190"/>
                        </a:lnSpc>
                      </a:pPr>
                      <a:r>
                        <a:rPr sz="1100" i="1" spc="-5" dirty="0">
                          <a:latin typeface="Calibri"/>
                          <a:cs typeface="Calibri"/>
                        </a:rPr>
                        <a:t>Дополнительные</a:t>
                      </a:r>
                      <a:r>
                        <a:rPr sz="1100" i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i="1" spc="-5" dirty="0">
                          <a:latin typeface="Calibri"/>
                          <a:cs typeface="Calibri"/>
                        </a:rPr>
                        <a:t>каникулы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824230">
                        <a:lnSpc>
                          <a:spcPts val="1140"/>
                        </a:lnSpc>
                      </a:pPr>
                      <a:r>
                        <a:rPr sz="1100" i="1" dirty="0">
                          <a:latin typeface="Calibri"/>
                          <a:cs typeface="Calibri"/>
                        </a:rPr>
                        <a:t>1-х</a:t>
                      </a:r>
                      <a:r>
                        <a:rPr sz="1100" i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i="1" dirty="0">
                          <a:latin typeface="Calibri"/>
                          <a:cs typeface="Calibri"/>
                        </a:rPr>
                        <a:t>классов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82296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</a:tr>
              <a:tr h="313944">
                <a:tc>
                  <a:txBody>
                    <a:bodyPr/>
                    <a:lstStyle/>
                    <a:p>
                      <a:pPr marL="233045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100" b="1" i="1" dirty="0">
                          <a:latin typeface="Calibri"/>
                          <a:cs typeface="Calibri"/>
                        </a:rPr>
                        <a:t>*</a:t>
                      </a:r>
                      <a:r>
                        <a:rPr sz="1100" b="1" i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Каникулы</a:t>
                      </a:r>
                      <a:r>
                        <a:rPr sz="1100" b="1" i="1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с</a:t>
                      </a:r>
                      <a:r>
                        <a:rPr sz="1100" b="1" i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31.10</a:t>
                      </a:r>
                      <a:r>
                        <a:rPr sz="1100" b="1" i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spc="-5" dirty="0">
                          <a:latin typeface="Calibri"/>
                          <a:cs typeface="Calibri"/>
                        </a:rPr>
                        <a:t>по</a:t>
                      </a:r>
                      <a:r>
                        <a:rPr sz="1100" b="1" i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06.11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3820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100" b="1" i="1" dirty="0">
                          <a:latin typeface="Calibri"/>
                          <a:cs typeface="Calibri"/>
                        </a:rPr>
                        <a:t>*</a:t>
                      </a:r>
                      <a:r>
                        <a:rPr sz="1100" b="1" i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Каникулы</a:t>
                      </a:r>
                      <a:r>
                        <a:rPr sz="1100" b="1" i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с 26.12</a:t>
                      </a:r>
                      <a:r>
                        <a:rPr sz="1100" b="1" i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spc="-5" dirty="0">
                          <a:latin typeface="Calibri"/>
                          <a:cs typeface="Calibri"/>
                        </a:rPr>
                        <a:t>по</a:t>
                      </a:r>
                      <a:r>
                        <a:rPr sz="1100" b="1" i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08.01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382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175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82296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467055" y="188721"/>
            <a:ext cx="28568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10" dirty="0">
                <a:solidFill>
                  <a:srgbClr val="A6A6A6"/>
                </a:solidFill>
                <a:latin typeface="Calibri"/>
                <a:cs typeface="Calibri"/>
              </a:rPr>
              <a:t>ПРОГРАММА</a:t>
            </a:r>
            <a:r>
              <a:rPr sz="1200" i="1" spc="-20" dirty="0">
                <a:solidFill>
                  <a:srgbClr val="A6A6A6"/>
                </a:solidFill>
                <a:latin typeface="Calibri"/>
                <a:cs typeface="Calibri"/>
              </a:rPr>
              <a:t> </a:t>
            </a:r>
            <a:r>
              <a:rPr sz="1200" i="1" spc="-5" dirty="0">
                <a:solidFill>
                  <a:srgbClr val="A6A6A6"/>
                </a:solidFill>
                <a:latin typeface="Calibri"/>
                <a:cs typeface="Calibri"/>
              </a:rPr>
              <a:t>ВНЕУРОЧНОЙ</a:t>
            </a:r>
            <a:r>
              <a:rPr sz="1200" i="1" dirty="0">
                <a:solidFill>
                  <a:srgbClr val="A6A6A6"/>
                </a:solidFill>
                <a:latin typeface="Calibri"/>
                <a:cs typeface="Calibri"/>
              </a:rPr>
              <a:t> </a:t>
            </a:r>
            <a:r>
              <a:rPr sz="1200" i="1" spc="-5" dirty="0">
                <a:solidFill>
                  <a:srgbClr val="A6A6A6"/>
                </a:solidFill>
                <a:latin typeface="Calibri"/>
                <a:cs typeface="Calibri"/>
              </a:rPr>
              <a:t>ДЕЯТЕЛЬНОСТИ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УЧАСТИЕ</a:t>
            </a:r>
            <a:r>
              <a:rPr spc="-40" dirty="0"/>
              <a:t> </a:t>
            </a:r>
            <a:r>
              <a:rPr spc="-5" dirty="0"/>
              <a:t>В</a:t>
            </a:r>
            <a:r>
              <a:rPr spc="-35" dirty="0"/>
              <a:t> </a:t>
            </a:r>
            <a:r>
              <a:rPr spc="-10" dirty="0"/>
              <a:t>ТРЕКАХ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272790" y="801446"/>
            <a:ext cx="305943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 spc="-5" dirty="0">
                <a:solidFill>
                  <a:srgbClr val="FF3399"/>
                </a:solidFill>
                <a:latin typeface="Calibri"/>
                <a:cs typeface="Calibri"/>
              </a:rPr>
              <a:t>2-3-4</a:t>
            </a:r>
            <a:r>
              <a:rPr sz="4400" b="1" spc="-60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4400" b="1" dirty="0">
                <a:solidFill>
                  <a:srgbClr val="FF3399"/>
                </a:solidFill>
                <a:latin typeface="Calibri"/>
                <a:cs typeface="Calibri"/>
              </a:rPr>
              <a:t>классы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79242" y="1356740"/>
            <a:ext cx="34417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в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течение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2022-2023 учебного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года</a:t>
            </a:r>
            <a:endParaRPr sz="1800">
              <a:latin typeface="Calibri"/>
              <a:cs typeface="Calibri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158495" y="1810511"/>
          <a:ext cx="8827134" cy="29717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86305"/>
                <a:gridCol w="2224405"/>
                <a:gridCol w="2221865"/>
                <a:gridCol w="2194559"/>
              </a:tblGrid>
              <a:tr h="472439">
                <a:tc>
                  <a:txBody>
                    <a:bodyPr/>
                    <a:lstStyle/>
                    <a:p>
                      <a:pPr marR="20320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800" b="1" spc="-3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четверть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63500" marB="0">
                    <a:lnR w="76200">
                      <a:solidFill>
                        <a:srgbClr val="FFFFFF"/>
                      </a:solidFill>
                      <a:prstDash val="solid"/>
                    </a:lnR>
                    <a:lnB w="82296">
                      <a:solidFill>
                        <a:srgbClr val="FFFFFF"/>
                      </a:solidFill>
                      <a:prstDash val="solid"/>
                    </a:lnB>
                    <a:solidFill>
                      <a:srgbClr val="9A007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II</a:t>
                      </a:r>
                      <a:r>
                        <a:rPr sz="18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четверть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6350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B w="82296">
                      <a:solidFill>
                        <a:srgbClr val="FFFFFF"/>
                      </a:solidFill>
                      <a:prstDash val="solid"/>
                    </a:lnB>
                    <a:solidFill>
                      <a:srgbClr val="9A0071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III</a:t>
                      </a:r>
                      <a:r>
                        <a:rPr sz="1800" b="1" spc="-5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четверть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62865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B w="82296">
                      <a:solidFill>
                        <a:srgbClr val="FFFFFF"/>
                      </a:solidFill>
                      <a:prstDash val="solid"/>
                    </a:lnB>
                    <a:solidFill>
                      <a:srgbClr val="9A0071"/>
                    </a:solidFill>
                  </a:tcPr>
                </a:tc>
                <a:tc>
                  <a:txBody>
                    <a:bodyPr/>
                    <a:lstStyle/>
                    <a:p>
                      <a:pPr marL="551815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IV</a:t>
                      </a:r>
                      <a:r>
                        <a:rPr sz="1800" b="1" spc="-4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четверть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62865" marB="0">
                    <a:lnL w="76200">
                      <a:solidFill>
                        <a:srgbClr val="FFFFFF"/>
                      </a:solidFill>
                      <a:prstDash val="solid"/>
                    </a:lnL>
                    <a:lnB w="82296">
                      <a:solidFill>
                        <a:srgbClr val="FFFFFF"/>
                      </a:solidFill>
                      <a:prstDash val="solid"/>
                    </a:lnB>
                    <a:solidFill>
                      <a:srgbClr val="9A0071"/>
                    </a:solidFill>
                  </a:tcPr>
                </a:tc>
              </a:tr>
              <a:tr h="70256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marR="1905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«Орлятский</a:t>
                      </a:r>
                      <a:r>
                        <a:rPr sz="1200" b="1" spc="-5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урок»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82296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C700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«Орлёнок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Эрудит»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82296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C7009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«Орлёнок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Доброволец»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328930" marR="328295" indent="-1905" algn="ctr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Игра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для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подведения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п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ром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е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ж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у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т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очных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и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т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о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г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ов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участия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в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Программе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8128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82296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C700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363220">
                        <a:lnSpc>
                          <a:spcPct val="100000"/>
                        </a:lnSpc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р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лёнок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2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Хр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а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ни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т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е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ль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3600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и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с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т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о</a:t>
                      </a:r>
                      <a:r>
                        <a:rPr sz="12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р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и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чес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к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ой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памят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и»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82296">
                      <a:solidFill>
                        <a:srgbClr val="FFFFFF"/>
                      </a:solidFill>
                      <a:prstDash val="solid"/>
                    </a:lnT>
                    <a:lnB w="82296">
                      <a:solidFill>
                        <a:srgbClr val="FFFFFF"/>
                      </a:solidFill>
                      <a:prstDash val="solid"/>
                    </a:lnB>
                    <a:solidFill>
                      <a:srgbClr val="C70093"/>
                    </a:solidFill>
                  </a:tcPr>
                </a:tc>
              </a:tr>
              <a:tr h="315468"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14655">
                        <a:lnSpc>
                          <a:spcPct val="100000"/>
                        </a:lnSpc>
                        <a:spcBef>
                          <a:spcPts val="101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«Орлёнок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Лидер»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28EBE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22275">
                        <a:lnSpc>
                          <a:spcPct val="100000"/>
                        </a:lnSpc>
                        <a:spcBef>
                          <a:spcPts val="101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«Орлёнок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Мастер»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28E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128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82296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C70093"/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01930" marR="158750" algn="ct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1200" b="1" spc="-10" dirty="0">
                          <a:latin typeface="Calibri"/>
                          <a:cs typeface="Calibri"/>
                        </a:rPr>
                        <a:t>Подведение</a:t>
                      </a:r>
                      <a:r>
                        <a:rPr sz="12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10" dirty="0">
                          <a:latin typeface="Calibri"/>
                          <a:cs typeface="Calibri"/>
                        </a:rPr>
                        <a:t>итогов</a:t>
                      </a:r>
                      <a:r>
                        <a:rPr sz="12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участия </a:t>
                      </a:r>
                      <a:r>
                        <a:rPr sz="1200" b="1" spc="-254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latin typeface="Calibri"/>
                          <a:cs typeface="Calibri"/>
                        </a:rPr>
                        <a:t>в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Программе </a:t>
                      </a:r>
                      <a:r>
                        <a:rPr sz="1200" b="1" dirty="0">
                          <a:latin typeface="Calibri"/>
                          <a:cs typeface="Calibri"/>
                        </a:rPr>
                        <a:t>в </a:t>
                      </a:r>
                      <a:r>
                        <a:rPr sz="1200" b="1" spc="-10" dirty="0">
                          <a:latin typeface="Calibri"/>
                          <a:cs typeface="Calibri"/>
                        </a:rPr>
                        <a:t>текущем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 учебном</a:t>
                      </a:r>
                      <a:r>
                        <a:rPr sz="1200" b="1" spc="-15" dirty="0">
                          <a:latin typeface="Calibri"/>
                          <a:cs typeface="Calibri"/>
                        </a:rPr>
                        <a:t> году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82296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</a:tr>
              <a:tr h="50520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28E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28E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R="444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«Орлёнок</a:t>
                      </a:r>
                      <a:r>
                        <a:rPr sz="1200" b="1" spc="-3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Спортсмен»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28E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82296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</a:tr>
              <a:tr h="50520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28E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28E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«Орлёнок</a:t>
                      </a:r>
                      <a:r>
                        <a:rPr sz="1200" b="1" spc="-5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Эколог»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28E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82296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</a:tr>
              <a:tr h="15697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28E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28EBE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266700">
                        <a:lnSpc>
                          <a:spcPct val="100000"/>
                        </a:lnSpc>
                      </a:pPr>
                      <a:r>
                        <a:rPr sz="1100" b="1" i="1" dirty="0">
                          <a:latin typeface="Calibri"/>
                          <a:cs typeface="Calibri"/>
                        </a:rPr>
                        <a:t>*</a:t>
                      </a:r>
                      <a:r>
                        <a:rPr sz="1100" b="1" i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Каникулы</a:t>
                      </a:r>
                      <a:r>
                        <a:rPr sz="1100" b="1" i="1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100" b="1" i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27.03</a:t>
                      </a:r>
                      <a:r>
                        <a:rPr sz="1100" b="1" i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spc="-5" dirty="0">
                          <a:latin typeface="Calibri"/>
                          <a:cs typeface="Calibri"/>
                        </a:rPr>
                        <a:t>по</a:t>
                      </a:r>
                      <a:r>
                        <a:rPr sz="1100" b="1" i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02.04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82296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</a:tr>
              <a:tr h="313944">
                <a:tc>
                  <a:txBody>
                    <a:bodyPr/>
                    <a:lstStyle/>
                    <a:p>
                      <a:pPr marL="233045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100" b="1" i="1" dirty="0">
                          <a:latin typeface="Calibri"/>
                          <a:cs typeface="Calibri"/>
                        </a:rPr>
                        <a:t>*</a:t>
                      </a:r>
                      <a:r>
                        <a:rPr sz="1100" b="1" i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Каникулы</a:t>
                      </a:r>
                      <a:r>
                        <a:rPr sz="1100" b="1" i="1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с</a:t>
                      </a:r>
                      <a:r>
                        <a:rPr sz="1100" b="1" i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31.10</a:t>
                      </a:r>
                      <a:r>
                        <a:rPr sz="1100" b="1" i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spc="-5" dirty="0">
                          <a:latin typeface="Calibri"/>
                          <a:cs typeface="Calibri"/>
                        </a:rPr>
                        <a:t>по</a:t>
                      </a:r>
                      <a:r>
                        <a:rPr sz="1100" b="1" i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06.11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3820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100" b="1" i="1" dirty="0">
                          <a:latin typeface="Calibri"/>
                          <a:cs typeface="Calibri"/>
                        </a:rPr>
                        <a:t>*</a:t>
                      </a:r>
                      <a:r>
                        <a:rPr sz="1100" b="1" i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Каникулы</a:t>
                      </a:r>
                      <a:r>
                        <a:rPr sz="1100" b="1" i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с 26.12</a:t>
                      </a:r>
                      <a:r>
                        <a:rPr sz="1100" b="1" i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spc="-5" dirty="0">
                          <a:latin typeface="Calibri"/>
                          <a:cs typeface="Calibri"/>
                        </a:rPr>
                        <a:t>по</a:t>
                      </a:r>
                      <a:r>
                        <a:rPr sz="1100" b="1" i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i="1" dirty="0">
                          <a:latin typeface="Calibri"/>
                          <a:cs typeface="Calibri"/>
                        </a:rPr>
                        <a:t>08.01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382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35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82296">
                      <a:solidFill>
                        <a:srgbClr val="FFFFFF"/>
                      </a:solidFill>
                      <a:prstDash val="solid"/>
                    </a:lnT>
                    <a:solidFill>
                      <a:srgbClr val="F3C3E6"/>
                    </a:solidFill>
                  </a:tcPr>
                </a:tc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467055" y="188721"/>
            <a:ext cx="28568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10" dirty="0">
                <a:solidFill>
                  <a:srgbClr val="A6A6A6"/>
                </a:solidFill>
                <a:latin typeface="Calibri"/>
                <a:cs typeface="Calibri"/>
              </a:rPr>
              <a:t>ПРОГРАММА</a:t>
            </a:r>
            <a:r>
              <a:rPr sz="1200" i="1" spc="-20" dirty="0">
                <a:solidFill>
                  <a:srgbClr val="A6A6A6"/>
                </a:solidFill>
                <a:latin typeface="Calibri"/>
                <a:cs typeface="Calibri"/>
              </a:rPr>
              <a:t> </a:t>
            </a:r>
            <a:r>
              <a:rPr sz="1200" i="1" spc="-5" dirty="0">
                <a:solidFill>
                  <a:srgbClr val="A6A6A6"/>
                </a:solidFill>
                <a:latin typeface="Calibri"/>
                <a:cs typeface="Calibri"/>
              </a:rPr>
              <a:t>ВНЕУРОЧНОЙ</a:t>
            </a:r>
            <a:r>
              <a:rPr sz="1200" i="1" dirty="0">
                <a:solidFill>
                  <a:srgbClr val="A6A6A6"/>
                </a:solidFill>
                <a:latin typeface="Calibri"/>
                <a:cs typeface="Calibri"/>
              </a:rPr>
              <a:t> </a:t>
            </a:r>
            <a:r>
              <a:rPr sz="1200" i="1" spc="-5" dirty="0">
                <a:solidFill>
                  <a:srgbClr val="A6A6A6"/>
                </a:solidFill>
                <a:latin typeface="Calibri"/>
                <a:cs typeface="Calibri"/>
              </a:rPr>
              <a:t>ДЕЯТЕЛЬНОСТИ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400" y="103263"/>
            <a:ext cx="7391400" cy="1507490"/>
            <a:chOff x="914400" y="103263"/>
            <a:chExt cx="7391400" cy="150749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45886" y="103263"/>
              <a:ext cx="2309085" cy="150696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0" y="516635"/>
              <a:ext cx="1411224" cy="6477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914400" y="1581911"/>
              <a:ext cx="7391400" cy="0"/>
            </a:xfrm>
            <a:custGeom>
              <a:avLst/>
              <a:gdLst/>
              <a:ahLst/>
              <a:cxnLst/>
              <a:rect l="l" t="t" r="r" b="b"/>
              <a:pathLst>
                <a:path w="7391400">
                  <a:moveTo>
                    <a:pt x="7391400" y="0"/>
                  </a:moveTo>
                  <a:lnTo>
                    <a:pt x="0" y="0"/>
                  </a:lnTo>
                </a:path>
              </a:pathLst>
            </a:custGeom>
            <a:ln w="9144">
              <a:solidFill>
                <a:srgbClr val="D500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980643" y="1681734"/>
            <a:ext cx="183768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3700" marR="5080" indent="-381635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ПРОГРАММА</a:t>
            </a:r>
            <a:r>
              <a:rPr sz="1200" b="1" spc="-5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ВНЕУРОЧНОЙ </a:t>
            </a:r>
            <a:r>
              <a:rPr sz="1200" b="1" spc="-254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ДЕЯТЕЛЬНОСТИ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75964" y="1681734"/>
            <a:ext cx="159194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КУРСЫ </a:t>
            </a:r>
            <a:r>
              <a:rPr sz="1200" b="1" dirty="0">
                <a:latin typeface="Calibri"/>
                <a:cs typeface="Calibri"/>
              </a:rPr>
              <a:t>ПОВЫШЕНИЯ 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КВАЛИФИКАЦИИ </a:t>
            </a:r>
            <a:r>
              <a:rPr sz="1200" b="1" dirty="0">
                <a:latin typeface="Calibri"/>
                <a:cs typeface="Calibri"/>
              </a:rPr>
              <a:t>ДЛЯ 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УЧИТЕЛЕЙ </a:t>
            </a:r>
            <a:r>
              <a:rPr sz="1200" b="1" spc="-15" dirty="0">
                <a:latin typeface="Calibri"/>
                <a:cs typeface="Calibri"/>
              </a:rPr>
              <a:t>НАЧАЛЬНЫХ </a:t>
            </a:r>
            <a:r>
              <a:rPr sz="1200" b="1" spc="-26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КЛАССОВ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122289" y="1681734"/>
            <a:ext cx="22275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ПРОГРАММЫ</a:t>
            </a:r>
            <a:r>
              <a:rPr sz="1200" b="1" spc="-3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СМЕН</a:t>
            </a:r>
            <a:endParaRPr sz="1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«СОДРУЖЕСТВО</a:t>
            </a:r>
            <a:r>
              <a:rPr sz="1200" b="1" spc="25" dirty="0">
                <a:latin typeface="Calibri"/>
                <a:cs typeface="Calibri"/>
              </a:rPr>
              <a:t> </a:t>
            </a:r>
            <a:r>
              <a:rPr sz="1200" b="1" spc="-20" dirty="0">
                <a:latin typeface="Calibri"/>
                <a:cs typeface="Calibri"/>
              </a:rPr>
              <a:t>ОРЛЯТ</a:t>
            </a:r>
            <a:r>
              <a:rPr sz="1200" b="1" spc="-10" dirty="0">
                <a:latin typeface="Calibri"/>
                <a:cs typeface="Calibri"/>
              </a:rPr>
              <a:t> РОССИИ»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053328" y="1981263"/>
            <a:ext cx="2627630" cy="3162300"/>
            <a:chOff x="6053328" y="1981263"/>
            <a:chExt cx="2627630" cy="316230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46748" y="1981263"/>
              <a:ext cx="1933828" cy="251447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41820" y="2176272"/>
              <a:ext cx="1363979" cy="194462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53328" y="2795079"/>
              <a:ext cx="1941702" cy="234841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248400" y="2990088"/>
              <a:ext cx="1371600" cy="1944624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964074" y="2368085"/>
            <a:ext cx="2049780" cy="2693670"/>
            <a:chOff x="964074" y="2368085"/>
            <a:chExt cx="2049780" cy="2693670"/>
          </a:xfrm>
        </p:grpSpPr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64074" y="2368085"/>
              <a:ext cx="2049618" cy="2693268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23187" y="2526792"/>
              <a:ext cx="1551432" cy="2196084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3582923" y="2331689"/>
            <a:ext cx="2046605" cy="2766060"/>
            <a:chOff x="3582923" y="2331689"/>
            <a:chExt cx="2046605" cy="2766060"/>
          </a:xfrm>
        </p:grpSpPr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582923" y="2331689"/>
              <a:ext cx="2046604" cy="276606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777995" y="2526791"/>
              <a:ext cx="1476755" cy="219608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54227" y="1543050"/>
            <a:ext cx="4645660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1400" b="1" i="1" spc="-10" dirty="0">
                <a:latin typeface="Calibri"/>
                <a:cs typeface="Calibri"/>
              </a:rPr>
              <a:t>Цель: </a:t>
            </a:r>
            <a:r>
              <a:rPr sz="1400" spc="-5" dirty="0">
                <a:latin typeface="Calibri"/>
                <a:cs typeface="Calibri"/>
              </a:rPr>
              <a:t>совершенствование профессиональных </a:t>
            </a:r>
            <a:r>
              <a:rPr sz="1400" spc="-10" dirty="0">
                <a:latin typeface="Calibri"/>
                <a:cs typeface="Calibri"/>
              </a:rPr>
              <a:t>компетенций 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учителей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начальных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классов</a:t>
            </a:r>
            <a:r>
              <a:rPr sz="1400" dirty="0">
                <a:latin typeface="Calibri"/>
                <a:cs typeface="Calibri"/>
              </a:rPr>
              <a:t> по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организации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совместной 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деятельности </a:t>
            </a:r>
            <a:r>
              <a:rPr sz="1400" spc="-5" dirty="0">
                <a:latin typeface="Calibri"/>
                <a:cs typeface="Calibri"/>
              </a:rPr>
              <a:t>детей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5" dirty="0">
                <a:latin typeface="Calibri"/>
                <a:cs typeface="Calibri"/>
              </a:rPr>
              <a:t>взрослых, </a:t>
            </a:r>
            <a:r>
              <a:rPr sz="1400" dirty="0">
                <a:latin typeface="Calibri"/>
                <a:cs typeface="Calibri"/>
              </a:rPr>
              <a:t>направленной на </a:t>
            </a:r>
            <a:r>
              <a:rPr sz="1400" spc="-5" dirty="0">
                <a:latin typeface="Calibri"/>
                <a:cs typeface="Calibri"/>
              </a:rPr>
              <a:t>развитие 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социальной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активности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обучающихся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начальной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школы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4227" y="2610104"/>
            <a:ext cx="464566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i="1" dirty="0">
                <a:latin typeface="Calibri"/>
                <a:cs typeface="Calibri"/>
              </a:rPr>
              <a:t>Задачи: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5" dirty="0">
                <a:latin typeface="Calibri"/>
                <a:cs typeface="Calibri"/>
              </a:rPr>
              <a:t>освоение</a:t>
            </a:r>
            <a:r>
              <a:rPr sz="1400" spc="16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слушателями</a:t>
            </a:r>
            <a:r>
              <a:rPr sz="1400" spc="15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методики</a:t>
            </a:r>
            <a:r>
              <a:rPr sz="1400" spc="17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коллективной</a:t>
            </a:r>
            <a:r>
              <a:rPr sz="1400" spc="15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творческой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54227" y="3037077"/>
            <a:ext cx="464566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93800" algn="l"/>
                <a:tab pos="1595755" algn="l"/>
                <a:tab pos="2536825" algn="l"/>
                <a:tab pos="3655060" algn="l"/>
              </a:tabLst>
            </a:pP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я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spc="-5" dirty="0">
                <a:latin typeface="Calibri"/>
                <a:cs typeface="Calibri"/>
              </a:rPr>
              <a:t>ль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spc="-5" dirty="0">
                <a:latin typeface="Calibri"/>
                <a:cs typeface="Calibri"/>
              </a:rPr>
              <a:t>ос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и	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	</a:t>
            </a:r>
            <a:r>
              <a:rPr sz="1400" spc="-5" dirty="0">
                <a:latin typeface="Calibri"/>
                <a:cs typeface="Calibri"/>
              </a:rPr>
              <a:t>ос</a:t>
            </a:r>
            <a:r>
              <a:rPr sz="1400" spc="-10" dirty="0">
                <a:latin typeface="Calibri"/>
                <a:cs typeface="Calibri"/>
              </a:rPr>
              <a:t>н</a:t>
            </a:r>
            <a:r>
              <a:rPr sz="1400" spc="-5" dirty="0">
                <a:latin typeface="Calibri"/>
                <a:cs typeface="Calibri"/>
              </a:rPr>
              <a:t>ов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spc="-5" dirty="0">
                <a:latin typeface="Calibri"/>
                <a:cs typeface="Calibri"/>
              </a:rPr>
              <a:t>о</a:t>
            </a:r>
            <a:r>
              <a:rPr sz="1400" spc="-3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	ин</a:t>
            </a:r>
            <a:r>
              <a:rPr sz="1400" spc="-5" dirty="0">
                <a:latin typeface="Calibri"/>
                <a:cs typeface="Calibri"/>
              </a:rPr>
              <a:t>ст</a:t>
            </a:r>
            <a:r>
              <a:rPr sz="1400" spc="-25" dirty="0">
                <a:latin typeface="Calibri"/>
                <a:cs typeface="Calibri"/>
              </a:rPr>
              <a:t>р</a:t>
            </a:r>
            <a:r>
              <a:rPr sz="1400" spc="-15" dirty="0">
                <a:latin typeface="Calibri"/>
                <a:cs typeface="Calibri"/>
              </a:rPr>
              <a:t>у</a:t>
            </a:r>
            <a:r>
              <a:rPr sz="1400" spc="-5" dirty="0">
                <a:latin typeface="Calibri"/>
                <a:cs typeface="Calibri"/>
              </a:rPr>
              <a:t>ме</a:t>
            </a:r>
            <a:r>
              <a:rPr sz="1400" dirty="0">
                <a:latin typeface="Calibri"/>
                <a:cs typeface="Calibri"/>
              </a:rPr>
              <a:t>н</a:t>
            </a:r>
            <a:r>
              <a:rPr sz="1400" spc="-5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	</a:t>
            </a:r>
            <a:r>
              <a:rPr sz="1400" spc="-5" dirty="0">
                <a:latin typeface="Calibri"/>
                <a:cs typeface="Calibri"/>
              </a:rPr>
              <a:t>ор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ани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spc="5" dirty="0">
                <a:latin typeface="Calibri"/>
                <a:cs typeface="Calibri"/>
              </a:rPr>
              <a:t>ац</a:t>
            </a:r>
            <a:r>
              <a:rPr sz="1400" dirty="0">
                <a:latin typeface="Calibri"/>
                <a:cs typeface="Calibri"/>
              </a:rPr>
              <a:t>ии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4227" y="3250438"/>
            <a:ext cx="334899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latin typeface="Calibri"/>
                <a:cs typeface="Calibri"/>
              </a:rPr>
              <a:t>совместной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деятельности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детей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взрослых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4227" y="3585717"/>
            <a:ext cx="4646930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152525" algn="l"/>
                <a:tab pos="3507740" algn="l"/>
              </a:tabLst>
            </a:pPr>
            <a:r>
              <a:rPr sz="1400" spc="-5" dirty="0">
                <a:latin typeface="Calibri"/>
                <a:cs typeface="Calibri"/>
              </a:rPr>
              <a:t>ор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ани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5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ия	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5" dirty="0">
                <a:latin typeface="Calibri"/>
                <a:cs typeface="Calibri"/>
              </a:rPr>
              <a:t>к</a:t>
            </a:r>
            <a:r>
              <a:rPr sz="1400" spc="-5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о-</a:t>
            </a:r>
            <a:r>
              <a:rPr sz="1400" spc="-5" dirty="0">
                <a:latin typeface="Calibri"/>
                <a:cs typeface="Calibri"/>
              </a:rPr>
              <a:t>ори</a:t>
            </a:r>
            <a:r>
              <a:rPr sz="1400" dirty="0">
                <a:latin typeface="Calibri"/>
                <a:cs typeface="Calibri"/>
              </a:rPr>
              <a:t>ент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5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н</a:t>
            </a:r>
            <a:r>
              <a:rPr sz="1400" spc="-5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	</a:t>
            </a:r>
            <a:r>
              <a:rPr sz="1400" spc="-15" dirty="0">
                <a:latin typeface="Calibri"/>
                <a:cs typeface="Calibri"/>
              </a:rPr>
              <a:t>«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spc="-2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жив</a:t>
            </a:r>
            <a:r>
              <a:rPr sz="1400" spc="-5" dirty="0">
                <a:latin typeface="Calibri"/>
                <a:cs typeface="Calibri"/>
              </a:rPr>
              <a:t>а</a:t>
            </a:r>
            <a:r>
              <a:rPr sz="1400" dirty="0">
                <a:latin typeface="Calibri"/>
                <a:cs typeface="Calibri"/>
              </a:rPr>
              <a:t>ния»  </a:t>
            </a:r>
            <a:r>
              <a:rPr sz="1400" spc="-10" dirty="0">
                <a:latin typeface="Calibri"/>
                <a:cs typeface="Calibri"/>
              </a:rPr>
              <a:t>треков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программы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«Орлята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России»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54227" y="4134103"/>
            <a:ext cx="464629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Calibri"/>
                <a:cs typeface="Calibri"/>
              </a:rPr>
              <a:t>организация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аналитической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работы,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направленной</a:t>
            </a:r>
            <a:r>
              <a:rPr sz="1400" dirty="0">
                <a:latin typeface="Calibri"/>
                <a:cs typeface="Calibri"/>
              </a:rPr>
              <a:t> на </a:t>
            </a:r>
            <a:r>
              <a:rPr sz="1400" spc="-30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имплементацию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полученных</a:t>
            </a:r>
            <a:r>
              <a:rPr sz="1400" dirty="0">
                <a:latin typeface="Calibri"/>
                <a:cs typeface="Calibri"/>
              </a:rPr>
              <a:t> знаний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практической 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деятельности педагога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381244" y="1583436"/>
            <a:ext cx="0" cy="3294379"/>
          </a:xfrm>
          <a:custGeom>
            <a:avLst/>
            <a:gdLst/>
            <a:ahLst/>
            <a:cxnLst/>
            <a:rect l="l" t="t" r="r" b="b"/>
            <a:pathLst>
              <a:path h="3294379">
                <a:moveTo>
                  <a:pt x="0" y="3293808"/>
                </a:moveTo>
                <a:lnTo>
                  <a:pt x="0" y="0"/>
                </a:lnTo>
              </a:path>
            </a:pathLst>
          </a:custGeom>
          <a:ln w="9144">
            <a:solidFill>
              <a:srgbClr val="D500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553583" y="1526539"/>
            <a:ext cx="2557780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latin typeface="Calibri"/>
                <a:cs typeface="Calibri"/>
              </a:rPr>
              <a:t>Формат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обучения: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очно-заочный</a:t>
            </a:r>
            <a:endParaRPr sz="1400">
              <a:latin typeface="Calibri"/>
              <a:cs typeface="Calibri"/>
            </a:endParaRPr>
          </a:p>
          <a:p>
            <a:pPr marL="210185" marR="498475" indent="-198120">
              <a:lnSpc>
                <a:spcPct val="100000"/>
              </a:lnSpc>
            </a:pPr>
            <a:r>
              <a:rPr sz="1400" spc="-10" dirty="0">
                <a:latin typeface="Calibri"/>
                <a:cs typeface="Calibri"/>
              </a:rPr>
              <a:t>Количество </a:t>
            </a:r>
            <a:r>
              <a:rPr sz="1400" dirty="0">
                <a:latin typeface="Calibri"/>
                <a:cs typeface="Calibri"/>
              </a:rPr>
              <a:t>часов: 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дистанционно </a:t>
            </a:r>
            <a:r>
              <a:rPr sz="1400" b="1" dirty="0">
                <a:latin typeface="Calibri"/>
                <a:cs typeface="Calibri"/>
              </a:rPr>
              <a:t>– </a:t>
            </a:r>
            <a:r>
              <a:rPr sz="1400" b="1" spc="-5" dirty="0">
                <a:latin typeface="Calibri"/>
                <a:cs typeface="Calibri"/>
              </a:rPr>
              <a:t>24 часа </a:t>
            </a:r>
            <a:r>
              <a:rPr sz="1400" b="1" spc="-3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очно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–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48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часов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553583" y="2502154"/>
            <a:ext cx="308229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latin typeface="Calibri"/>
                <a:cs typeface="Calibri"/>
              </a:rPr>
              <a:t>Сроки: </a:t>
            </a:r>
            <a:r>
              <a:rPr sz="1400" b="1" dirty="0">
                <a:latin typeface="Calibri"/>
                <a:cs typeface="Calibri"/>
              </a:rPr>
              <a:t>весна,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осень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2023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spc="-15" dirty="0">
                <a:latin typeface="Calibri"/>
                <a:cs typeface="Calibri"/>
              </a:rPr>
              <a:t>года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10" dirty="0">
                <a:latin typeface="Calibri"/>
                <a:cs typeface="Calibri"/>
              </a:rPr>
              <a:t>Количество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обучающихся: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1200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человек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562091" y="3061208"/>
            <a:ext cx="2727960" cy="666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400" b="1" i="1" dirty="0">
                <a:latin typeface="Calibri"/>
                <a:cs typeface="Calibri"/>
              </a:rPr>
              <a:t>По </a:t>
            </a:r>
            <a:r>
              <a:rPr sz="1400" b="1" i="1" spc="-5" dirty="0">
                <a:latin typeface="Calibri"/>
                <a:cs typeface="Calibri"/>
              </a:rPr>
              <a:t>итогам </a:t>
            </a:r>
            <a:r>
              <a:rPr sz="1400" i="1" spc="-10" dirty="0">
                <a:latin typeface="Calibri"/>
                <a:cs typeface="Calibri"/>
              </a:rPr>
              <a:t>прохождения </a:t>
            </a:r>
            <a:r>
              <a:rPr sz="1400" i="1" spc="-5" dirty="0">
                <a:latin typeface="Calibri"/>
                <a:cs typeface="Calibri"/>
              </a:rPr>
              <a:t>обучения </a:t>
            </a:r>
            <a:r>
              <a:rPr sz="1400" i="1" spc="-305" dirty="0">
                <a:latin typeface="Calibri"/>
                <a:cs typeface="Calibri"/>
              </a:rPr>
              <a:t> </a:t>
            </a:r>
            <a:r>
              <a:rPr sz="1400" i="1" spc="-5" dirty="0">
                <a:latin typeface="Calibri"/>
                <a:cs typeface="Calibri"/>
              </a:rPr>
              <a:t>учитель получает </a:t>
            </a:r>
            <a:r>
              <a:rPr sz="1400" b="1" i="1" spc="-5" dirty="0">
                <a:latin typeface="Calibri"/>
                <a:cs typeface="Calibri"/>
              </a:rPr>
              <a:t>удостоверение </a:t>
            </a:r>
            <a:r>
              <a:rPr sz="1400" b="1" i="1" spc="-305" dirty="0">
                <a:latin typeface="Calibri"/>
                <a:cs typeface="Calibri"/>
              </a:rPr>
              <a:t> </a:t>
            </a:r>
            <a:r>
              <a:rPr sz="1400" b="1" i="1" dirty="0">
                <a:latin typeface="Calibri"/>
                <a:cs typeface="Calibri"/>
              </a:rPr>
              <a:t>о</a:t>
            </a:r>
            <a:r>
              <a:rPr sz="1400" b="1" i="1" spc="-25" dirty="0">
                <a:latin typeface="Calibri"/>
                <a:cs typeface="Calibri"/>
              </a:rPr>
              <a:t> </a:t>
            </a:r>
            <a:r>
              <a:rPr sz="1400" b="1" i="1" spc="-5" dirty="0">
                <a:latin typeface="Calibri"/>
                <a:cs typeface="Calibri"/>
              </a:rPr>
              <a:t>повышении</a:t>
            </a:r>
            <a:r>
              <a:rPr sz="1400" b="1" i="1" spc="-15" dirty="0">
                <a:latin typeface="Calibri"/>
                <a:cs typeface="Calibri"/>
              </a:rPr>
              <a:t> </a:t>
            </a:r>
            <a:r>
              <a:rPr sz="1400" b="1" i="1" spc="-10" dirty="0">
                <a:latin typeface="Calibri"/>
                <a:cs typeface="Calibri"/>
              </a:rPr>
              <a:t>квалификации</a:t>
            </a:r>
            <a:endParaRPr sz="1400">
              <a:latin typeface="Calibri"/>
              <a:cs typeface="Calibri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5468" y="2927604"/>
            <a:ext cx="124968" cy="114300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5468" y="3700271"/>
            <a:ext cx="124968" cy="114300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5468" y="4227576"/>
            <a:ext cx="124968" cy="112776"/>
          </a:xfrm>
          <a:prstGeom prst="rect">
            <a:avLst/>
          </a:prstGeom>
        </p:spPr>
      </p:pic>
      <p:grpSp>
        <p:nvGrpSpPr>
          <p:cNvPr id="15" name="object 15"/>
          <p:cNvGrpSpPr/>
          <p:nvPr/>
        </p:nvGrpSpPr>
        <p:grpSpPr>
          <a:xfrm>
            <a:off x="5812034" y="3700270"/>
            <a:ext cx="3083560" cy="1336675"/>
            <a:chOff x="5812034" y="3700270"/>
            <a:chExt cx="3083560" cy="1336675"/>
          </a:xfrm>
        </p:grpSpPr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12034" y="4047873"/>
              <a:ext cx="950050" cy="95154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69963" y="3892294"/>
              <a:ext cx="1178052" cy="114452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478267" y="3700270"/>
              <a:ext cx="1417320" cy="1336548"/>
            </a:xfrm>
            <a:prstGeom prst="rect">
              <a:avLst/>
            </a:prstGeom>
          </p:spPr>
        </p:pic>
      </p:grp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2772536" y="325882"/>
            <a:ext cx="5803900" cy="546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050"/>
              </a:lnSpc>
              <a:spcBef>
                <a:spcPts val="100"/>
              </a:spcBef>
            </a:pPr>
            <a:r>
              <a:rPr sz="1800" b="1" spc="30" dirty="0">
                <a:latin typeface="Calibri"/>
                <a:cs typeface="Calibri"/>
              </a:rPr>
              <a:t>ДОПОЛНИТЕЛЬНАЯ</a:t>
            </a:r>
            <a:r>
              <a:rPr sz="1800" b="1" spc="90" dirty="0">
                <a:latin typeface="Calibri"/>
                <a:cs typeface="Calibri"/>
              </a:rPr>
              <a:t> </a:t>
            </a:r>
            <a:r>
              <a:rPr sz="1800" b="1" spc="35" dirty="0">
                <a:latin typeface="Calibri"/>
                <a:cs typeface="Calibri"/>
              </a:rPr>
              <a:t>ПРОФЕССИОНАЛЬНАЯ</a:t>
            </a:r>
            <a:r>
              <a:rPr sz="1800" b="1" spc="65" dirty="0">
                <a:latin typeface="Calibri"/>
                <a:cs typeface="Calibri"/>
              </a:rPr>
              <a:t> </a:t>
            </a:r>
            <a:r>
              <a:rPr sz="1800" b="1" spc="25" dirty="0">
                <a:latin typeface="Calibri"/>
                <a:cs typeface="Calibri"/>
              </a:rPr>
              <a:t>ПРОГРАММА</a:t>
            </a:r>
            <a:endParaRPr sz="1800">
              <a:latin typeface="Calibri"/>
              <a:cs typeface="Calibri"/>
            </a:endParaRPr>
          </a:p>
          <a:p>
            <a:pPr marL="3175" algn="ctr">
              <a:lnSpc>
                <a:spcPts val="2050"/>
              </a:lnSpc>
            </a:pPr>
            <a:r>
              <a:rPr sz="1800" b="1" spc="35" dirty="0">
                <a:latin typeface="Calibri"/>
                <a:cs typeface="Calibri"/>
              </a:rPr>
              <a:t>ПОВЫШЕНИЯ</a:t>
            </a:r>
            <a:r>
              <a:rPr sz="1800" b="1" spc="60" dirty="0">
                <a:latin typeface="Calibri"/>
                <a:cs typeface="Calibri"/>
              </a:rPr>
              <a:t> </a:t>
            </a:r>
            <a:r>
              <a:rPr sz="1800" b="1" spc="35" dirty="0">
                <a:latin typeface="Calibri"/>
                <a:cs typeface="Calibri"/>
              </a:rPr>
              <a:t>КВАЛИФИКАЦИИ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083558" y="853566"/>
            <a:ext cx="31921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7785">
              <a:lnSpc>
                <a:spcPct val="100000"/>
              </a:lnSpc>
              <a:spcBef>
                <a:spcPts val="100"/>
              </a:spcBef>
            </a:pPr>
            <a:r>
              <a:rPr sz="1200" spc="35" dirty="0">
                <a:latin typeface="Calibri"/>
                <a:cs typeface="Calibri"/>
              </a:rPr>
              <a:t>учителей начальных классов  </a:t>
            </a:r>
            <a:r>
              <a:rPr sz="1200" spc="20" dirty="0">
                <a:latin typeface="Calibri"/>
                <a:cs typeface="Calibri"/>
              </a:rPr>
              <a:t>по  </a:t>
            </a:r>
            <a:r>
              <a:rPr sz="1200" spc="30" dirty="0">
                <a:latin typeface="Calibri"/>
                <a:cs typeface="Calibri"/>
              </a:rPr>
              <a:t>подготовке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к</a:t>
            </a:r>
            <a:r>
              <a:rPr sz="1200" spc="75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реализации</a:t>
            </a:r>
            <a:r>
              <a:rPr sz="1200" spc="75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Программы</a:t>
            </a:r>
            <a:r>
              <a:rPr sz="1200" spc="70" dirty="0">
                <a:latin typeface="Calibri"/>
                <a:cs typeface="Calibri"/>
              </a:rPr>
              <a:t> </a:t>
            </a:r>
            <a:r>
              <a:rPr sz="1200" spc="15" dirty="0">
                <a:latin typeface="Calibri"/>
                <a:cs typeface="Calibri"/>
              </a:rPr>
              <a:t>«ОРЛЯТА</a:t>
            </a:r>
            <a:r>
              <a:rPr sz="1200" spc="7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РОССИИ»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63726" y="165545"/>
            <a:ext cx="2068195" cy="1343025"/>
            <a:chOff x="263726" y="165545"/>
            <a:chExt cx="2068195" cy="1343025"/>
          </a:xfrm>
        </p:grpSpPr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3726" y="165545"/>
              <a:ext cx="2067981" cy="134296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9703" y="530352"/>
              <a:ext cx="1261871" cy="57912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49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247515" y="2597657"/>
            <a:ext cx="6413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solidFill>
                  <a:srgbClr val="888888"/>
                </a:solidFill>
                <a:latin typeface="Calibri"/>
                <a:cs typeface="Calibri"/>
              </a:rPr>
              <a:t>1</a:t>
            </a:r>
            <a:endParaRPr sz="6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45108" y="1222247"/>
            <a:ext cx="5163312" cy="26670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200899" y="0"/>
            <a:ext cx="1943100" cy="186537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82712" y="3503676"/>
            <a:ext cx="716279" cy="1164336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612379" y="134112"/>
            <a:ext cx="1455420" cy="1229868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2346451" y="4261205"/>
            <a:ext cx="336105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УЧИМСЯ,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РАСТЁМ,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МЕЧТАЕМ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ВМЕСТЕ!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1674367" y="477138"/>
            <a:ext cx="46990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12775" marR="5080" indent="-60071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ПРОГРАММА</a:t>
            </a:r>
            <a:r>
              <a:rPr sz="1600" b="1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РАЗВИТИЯ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СОЦИАЛЬНОЙ</a:t>
            </a:r>
            <a:r>
              <a:rPr sz="1600" b="1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АКТИВНОСТИ </a:t>
            </a:r>
            <a:r>
              <a:rPr sz="1600" b="1" spc="-3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ОБУЧАЮЩИХСЯ</a:t>
            </a:r>
            <a:r>
              <a:rPr sz="1600" b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НАЧАЛЬНЫХ</a:t>
            </a:r>
            <a:r>
              <a:rPr sz="1600" b="1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КЛАССОВ</a:t>
            </a:r>
            <a:endParaRPr sz="1600" dirty="0">
              <a:latin typeface="Calibri"/>
              <a:cs typeface="Calibri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926" y="1657350"/>
            <a:ext cx="1085850" cy="149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4939665" cy="5143500"/>
            <a:chOff x="0" y="0"/>
            <a:chExt cx="4939665" cy="51435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743798" cy="187553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56403" y="3834384"/>
              <a:ext cx="182879" cy="16306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46248" y="1440180"/>
              <a:ext cx="1972055" cy="279196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4196" y="1341119"/>
              <a:ext cx="1932939" cy="1932939"/>
            </a:xfrm>
            <a:custGeom>
              <a:avLst/>
              <a:gdLst/>
              <a:ahLst/>
              <a:cxnLst/>
              <a:rect l="l" t="t" r="r" b="b"/>
              <a:pathLst>
                <a:path w="1932939" h="1932939">
                  <a:moveTo>
                    <a:pt x="966216" y="0"/>
                  </a:moveTo>
                  <a:lnTo>
                    <a:pt x="917991" y="1182"/>
                  </a:lnTo>
                  <a:lnTo>
                    <a:pt x="870379" y="4692"/>
                  </a:lnTo>
                  <a:lnTo>
                    <a:pt x="823435" y="10475"/>
                  </a:lnTo>
                  <a:lnTo>
                    <a:pt x="777213" y="18475"/>
                  </a:lnTo>
                  <a:lnTo>
                    <a:pt x="731769" y="28637"/>
                  </a:lnTo>
                  <a:lnTo>
                    <a:pt x="687159" y="40906"/>
                  </a:lnTo>
                  <a:lnTo>
                    <a:pt x="643437" y="55226"/>
                  </a:lnTo>
                  <a:lnTo>
                    <a:pt x="600660" y="71541"/>
                  </a:lnTo>
                  <a:lnTo>
                    <a:pt x="558882" y="89798"/>
                  </a:lnTo>
                  <a:lnTo>
                    <a:pt x="518159" y="109939"/>
                  </a:lnTo>
                  <a:lnTo>
                    <a:pt x="478547" y="131910"/>
                  </a:lnTo>
                  <a:lnTo>
                    <a:pt x="440100" y="155656"/>
                  </a:lnTo>
                  <a:lnTo>
                    <a:pt x="402874" y="181121"/>
                  </a:lnTo>
                  <a:lnTo>
                    <a:pt x="366924" y="208249"/>
                  </a:lnTo>
                  <a:lnTo>
                    <a:pt x="332306" y="236987"/>
                  </a:lnTo>
                  <a:lnTo>
                    <a:pt x="299075" y="267277"/>
                  </a:lnTo>
                  <a:lnTo>
                    <a:pt x="267286" y="299065"/>
                  </a:lnTo>
                  <a:lnTo>
                    <a:pt x="236995" y="332296"/>
                  </a:lnTo>
                  <a:lnTo>
                    <a:pt x="208257" y="366913"/>
                  </a:lnTo>
                  <a:lnTo>
                    <a:pt x="181128" y="402863"/>
                  </a:lnTo>
                  <a:lnTo>
                    <a:pt x="155662" y="440089"/>
                  </a:lnTo>
                  <a:lnTo>
                    <a:pt x="131916" y="478536"/>
                  </a:lnTo>
                  <a:lnTo>
                    <a:pt x="109944" y="518148"/>
                  </a:lnTo>
                  <a:lnTo>
                    <a:pt x="89802" y="558871"/>
                  </a:lnTo>
                  <a:lnTo>
                    <a:pt x="71545" y="600649"/>
                  </a:lnTo>
                  <a:lnTo>
                    <a:pt x="55228" y="643427"/>
                  </a:lnTo>
                  <a:lnTo>
                    <a:pt x="40908" y="687149"/>
                  </a:lnTo>
                  <a:lnTo>
                    <a:pt x="28639" y="731761"/>
                  </a:lnTo>
                  <a:lnTo>
                    <a:pt x="18476" y="777206"/>
                  </a:lnTo>
                  <a:lnTo>
                    <a:pt x="10476" y="823429"/>
                  </a:lnTo>
                  <a:lnTo>
                    <a:pt x="4692" y="870375"/>
                  </a:lnTo>
                  <a:lnTo>
                    <a:pt x="1182" y="917989"/>
                  </a:lnTo>
                  <a:lnTo>
                    <a:pt x="0" y="966215"/>
                  </a:lnTo>
                  <a:lnTo>
                    <a:pt x="1182" y="1014442"/>
                  </a:lnTo>
                  <a:lnTo>
                    <a:pt x="4692" y="1062056"/>
                  </a:lnTo>
                  <a:lnTo>
                    <a:pt x="10476" y="1109002"/>
                  </a:lnTo>
                  <a:lnTo>
                    <a:pt x="18476" y="1155225"/>
                  </a:lnTo>
                  <a:lnTo>
                    <a:pt x="28639" y="1200670"/>
                  </a:lnTo>
                  <a:lnTo>
                    <a:pt x="40908" y="1245282"/>
                  </a:lnTo>
                  <a:lnTo>
                    <a:pt x="55228" y="1289004"/>
                  </a:lnTo>
                  <a:lnTo>
                    <a:pt x="71545" y="1331782"/>
                  </a:lnTo>
                  <a:lnTo>
                    <a:pt x="89802" y="1373560"/>
                  </a:lnTo>
                  <a:lnTo>
                    <a:pt x="109944" y="1414283"/>
                  </a:lnTo>
                  <a:lnTo>
                    <a:pt x="131916" y="1453896"/>
                  </a:lnTo>
                  <a:lnTo>
                    <a:pt x="155662" y="1492342"/>
                  </a:lnTo>
                  <a:lnTo>
                    <a:pt x="181128" y="1529568"/>
                  </a:lnTo>
                  <a:lnTo>
                    <a:pt x="208257" y="1565518"/>
                  </a:lnTo>
                  <a:lnTo>
                    <a:pt x="236995" y="1600135"/>
                  </a:lnTo>
                  <a:lnTo>
                    <a:pt x="267286" y="1633366"/>
                  </a:lnTo>
                  <a:lnTo>
                    <a:pt x="299075" y="1665154"/>
                  </a:lnTo>
                  <a:lnTo>
                    <a:pt x="332306" y="1695444"/>
                  </a:lnTo>
                  <a:lnTo>
                    <a:pt x="366924" y="1724182"/>
                  </a:lnTo>
                  <a:lnTo>
                    <a:pt x="402874" y="1751310"/>
                  </a:lnTo>
                  <a:lnTo>
                    <a:pt x="440100" y="1776775"/>
                  </a:lnTo>
                  <a:lnTo>
                    <a:pt x="478547" y="1800521"/>
                  </a:lnTo>
                  <a:lnTo>
                    <a:pt x="518159" y="1822492"/>
                  </a:lnTo>
                  <a:lnTo>
                    <a:pt x="558882" y="1842633"/>
                  </a:lnTo>
                  <a:lnTo>
                    <a:pt x="600660" y="1860890"/>
                  </a:lnTo>
                  <a:lnTo>
                    <a:pt x="643437" y="1877205"/>
                  </a:lnTo>
                  <a:lnTo>
                    <a:pt x="687159" y="1891525"/>
                  </a:lnTo>
                  <a:lnTo>
                    <a:pt x="731769" y="1903794"/>
                  </a:lnTo>
                  <a:lnTo>
                    <a:pt x="777213" y="1913956"/>
                  </a:lnTo>
                  <a:lnTo>
                    <a:pt x="823435" y="1921956"/>
                  </a:lnTo>
                  <a:lnTo>
                    <a:pt x="870379" y="1927739"/>
                  </a:lnTo>
                  <a:lnTo>
                    <a:pt x="917991" y="1931249"/>
                  </a:lnTo>
                  <a:lnTo>
                    <a:pt x="966216" y="1932431"/>
                  </a:lnTo>
                  <a:lnTo>
                    <a:pt x="1014442" y="1931249"/>
                  </a:lnTo>
                  <a:lnTo>
                    <a:pt x="1062056" y="1927739"/>
                  </a:lnTo>
                  <a:lnTo>
                    <a:pt x="1109002" y="1921956"/>
                  </a:lnTo>
                  <a:lnTo>
                    <a:pt x="1155225" y="1913956"/>
                  </a:lnTo>
                  <a:lnTo>
                    <a:pt x="1200670" y="1903794"/>
                  </a:lnTo>
                  <a:lnTo>
                    <a:pt x="1245282" y="1891525"/>
                  </a:lnTo>
                  <a:lnTo>
                    <a:pt x="1289004" y="1877205"/>
                  </a:lnTo>
                  <a:lnTo>
                    <a:pt x="1331782" y="1860890"/>
                  </a:lnTo>
                  <a:lnTo>
                    <a:pt x="1373560" y="1842633"/>
                  </a:lnTo>
                  <a:lnTo>
                    <a:pt x="1414283" y="1822492"/>
                  </a:lnTo>
                  <a:lnTo>
                    <a:pt x="1453895" y="1800521"/>
                  </a:lnTo>
                  <a:lnTo>
                    <a:pt x="1492342" y="1776775"/>
                  </a:lnTo>
                  <a:lnTo>
                    <a:pt x="1529568" y="1751310"/>
                  </a:lnTo>
                  <a:lnTo>
                    <a:pt x="1565518" y="1724182"/>
                  </a:lnTo>
                  <a:lnTo>
                    <a:pt x="1600135" y="1695444"/>
                  </a:lnTo>
                  <a:lnTo>
                    <a:pt x="1633366" y="1665154"/>
                  </a:lnTo>
                  <a:lnTo>
                    <a:pt x="1665154" y="1633366"/>
                  </a:lnTo>
                  <a:lnTo>
                    <a:pt x="1695444" y="1600135"/>
                  </a:lnTo>
                  <a:lnTo>
                    <a:pt x="1724182" y="1565518"/>
                  </a:lnTo>
                  <a:lnTo>
                    <a:pt x="1751310" y="1529568"/>
                  </a:lnTo>
                  <a:lnTo>
                    <a:pt x="1776775" y="1492342"/>
                  </a:lnTo>
                  <a:lnTo>
                    <a:pt x="1800521" y="1453895"/>
                  </a:lnTo>
                  <a:lnTo>
                    <a:pt x="1822492" y="1414283"/>
                  </a:lnTo>
                  <a:lnTo>
                    <a:pt x="1842633" y="1373560"/>
                  </a:lnTo>
                  <a:lnTo>
                    <a:pt x="1860890" y="1331782"/>
                  </a:lnTo>
                  <a:lnTo>
                    <a:pt x="1877205" y="1289004"/>
                  </a:lnTo>
                  <a:lnTo>
                    <a:pt x="1891525" y="1245282"/>
                  </a:lnTo>
                  <a:lnTo>
                    <a:pt x="1903794" y="1200670"/>
                  </a:lnTo>
                  <a:lnTo>
                    <a:pt x="1913956" y="1155225"/>
                  </a:lnTo>
                  <a:lnTo>
                    <a:pt x="1921956" y="1109002"/>
                  </a:lnTo>
                  <a:lnTo>
                    <a:pt x="1927739" y="1062056"/>
                  </a:lnTo>
                  <a:lnTo>
                    <a:pt x="1931249" y="1014442"/>
                  </a:lnTo>
                  <a:lnTo>
                    <a:pt x="1932432" y="966215"/>
                  </a:lnTo>
                  <a:lnTo>
                    <a:pt x="1931249" y="917989"/>
                  </a:lnTo>
                  <a:lnTo>
                    <a:pt x="1927739" y="870375"/>
                  </a:lnTo>
                  <a:lnTo>
                    <a:pt x="1921956" y="823429"/>
                  </a:lnTo>
                  <a:lnTo>
                    <a:pt x="1913956" y="777206"/>
                  </a:lnTo>
                  <a:lnTo>
                    <a:pt x="1903794" y="731761"/>
                  </a:lnTo>
                  <a:lnTo>
                    <a:pt x="1891525" y="687149"/>
                  </a:lnTo>
                  <a:lnTo>
                    <a:pt x="1877205" y="643427"/>
                  </a:lnTo>
                  <a:lnTo>
                    <a:pt x="1860890" y="600649"/>
                  </a:lnTo>
                  <a:lnTo>
                    <a:pt x="1842633" y="558871"/>
                  </a:lnTo>
                  <a:lnTo>
                    <a:pt x="1822492" y="518148"/>
                  </a:lnTo>
                  <a:lnTo>
                    <a:pt x="1800521" y="478536"/>
                  </a:lnTo>
                  <a:lnTo>
                    <a:pt x="1776775" y="440089"/>
                  </a:lnTo>
                  <a:lnTo>
                    <a:pt x="1751310" y="402863"/>
                  </a:lnTo>
                  <a:lnTo>
                    <a:pt x="1724182" y="366913"/>
                  </a:lnTo>
                  <a:lnTo>
                    <a:pt x="1695444" y="332296"/>
                  </a:lnTo>
                  <a:lnTo>
                    <a:pt x="1665154" y="299065"/>
                  </a:lnTo>
                  <a:lnTo>
                    <a:pt x="1633366" y="267277"/>
                  </a:lnTo>
                  <a:lnTo>
                    <a:pt x="1600135" y="236987"/>
                  </a:lnTo>
                  <a:lnTo>
                    <a:pt x="1565518" y="208249"/>
                  </a:lnTo>
                  <a:lnTo>
                    <a:pt x="1529568" y="181121"/>
                  </a:lnTo>
                  <a:lnTo>
                    <a:pt x="1492342" y="155656"/>
                  </a:lnTo>
                  <a:lnTo>
                    <a:pt x="1453896" y="131910"/>
                  </a:lnTo>
                  <a:lnTo>
                    <a:pt x="1414283" y="109939"/>
                  </a:lnTo>
                  <a:lnTo>
                    <a:pt x="1373560" y="89798"/>
                  </a:lnTo>
                  <a:lnTo>
                    <a:pt x="1331782" y="71541"/>
                  </a:lnTo>
                  <a:lnTo>
                    <a:pt x="1289004" y="55226"/>
                  </a:lnTo>
                  <a:lnTo>
                    <a:pt x="1245282" y="40906"/>
                  </a:lnTo>
                  <a:lnTo>
                    <a:pt x="1200670" y="28637"/>
                  </a:lnTo>
                  <a:lnTo>
                    <a:pt x="1155225" y="18475"/>
                  </a:lnTo>
                  <a:lnTo>
                    <a:pt x="1109002" y="10475"/>
                  </a:lnTo>
                  <a:lnTo>
                    <a:pt x="1062056" y="4692"/>
                  </a:lnTo>
                  <a:lnTo>
                    <a:pt x="1014442" y="1182"/>
                  </a:lnTo>
                  <a:lnTo>
                    <a:pt x="9662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1514855"/>
              <a:ext cx="1914144" cy="229819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91183" y="2488692"/>
              <a:ext cx="2189988" cy="265480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65960" y="2132076"/>
              <a:ext cx="763524" cy="76504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79831" y="4262628"/>
              <a:ext cx="562610" cy="550545"/>
            </a:xfrm>
            <a:custGeom>
              <a:avLst/>
              <a:gdLst/>
              <a:ahLst/>
              <a:cxnLst/>
              <a:rect l="l" t="t" r="r" b="b"/>
              <a:pathLst>
                <a:path w="562610" h="550545">
                  <a:moveTo>
                    <a:pt x="281177" y="0"/>
                  </a:moveTo>
                  <a:lnTo>
                    <a:pt x="235568" y="3600"/>
                  </a:lnTo>
                  <a:lnTo>
                    <a:pt x="192301" y="14023"/>
                  </a:lnTo>
                  <a:lnTo>
                    <a:pt x="151958" y="30702"/>
                  </a:lnTo>
                  <a:lnTo>
                    <a:pt x="115115" y="53072"/>
                  </a:lnTo>
                  <a:lnTo>
                    <a:pt x="82353" y="80567"/>
                  </a:lnTo>
                  <a:lnTo>
                    <a:pt x="54249" y="112619"/>
                  </a:lnTo>
                  <a:lnTo>
                    <a:pt x="31383" y="148663"/>
                  </a:lnTo>
                  <a:lnTo>
                    <a:pt x="14334" y="188132"/>
                  </a:lnTo>
                  <a:lnTo>
                    <a:pt x="3680" y="230460"/>
                  </a:lnTo>
                  <a:lnTo>
                    <a:pt x="0" y="275082"/>
                  </a:lnTo>
                  <a:lnTo>
                    <a:pt x="3680" y="319700"/>
                  </a:lnTo>
                  <a:lnTo>
                    <a:pt x="14334" y="362026"/>
                  </a:lnTo>
                  <a:lnTo>
                    <a:pt x="31383" y="401495"/>
                  </a:lnTo>
                  <a:lnTo>
                    <a:pt x="54249" y="437539"/>
                  </a:lnTo>
                  <a:lnTo>
                    <a:pt x="82353" y="469592"/>
                  </a:lnTo>
                  <a:lnTo>
                    <a:pt x="115115" y="497087"/>
                  </a:lnTo>
                  <a:lnTo>
                    <a:pt x="151958" y="519458"/>
                  </a:lnTo>
                  <a:lnTo>
                    <a:pt x="192301" y="536139"/>
                  </a:lnTo>
                  <a:lnTo>
                    <a:pt x="235568" y="546563"/>
                  </a:lnTo>
                  <a:lnTo>
                    <a:pt x="281177" y="550164"/>
                  </a:lnTo>
                  <a:lnTo>
                    <a:pt x="326787" y="546563"/>
                  </a:lnTo>
                  <a:lnTo>
                    <a:pt x="370054" y="536139"/>
                  </a:lnTo>
                  <a:lnTo>
                    <a:pt x="410397" y="519458"/>
                  </a:lnTo>
                  <a:lnTo>
                    <a:pt x="447240" y="497087"/>
                  </a:lnTo>
                  <a:lnTo>
                    <a:pt x="480002" y="469592"/>
                  </a:lnTo>
                  <a:lnTo>
                    <a:pt x="508106" y="437539"/>
                  </a:lnTo>
                  <a:lnTo>
                    <a:pt x="530972" y="401495"/>
                  </a:lnTo>
                  <a:lnTo>
                    <a:pt x="548021" y="362026"/>
                  </a:lnTo>
                  <a:lnTo>
                    <a:pt x="558675" y="319700"/>
                  </a:lnTo>
                  <a:lnTo>
                    <a:pt x="562356" y="275082"/>
                  </a:lnTo>
                  <a:lnTo>
                    <a:pt x="558675" y="230460"/>
                  </a:lnTo>
                  <a:lnTo>
                    <a:pt x="548021" y="188132"/>
                  </a:lnTo>
                  <a:lnTo>
                    <a:pt x="530972" y="148663"/>
                  </a:lnTo>
                  <a:lnTo>
                    <a:pt x="508106" y="112619"/>
                  </a:lnTo>
                  <a:lnTo>
                    <a:pt x="480002" y="80567"/>
                  </a:lnTo>
                  <a:lnTo>
                    <a:pt x="447240" y="53072"/>
                  </a:lnTo>
                  <a:lnTo>
                    <a:pt x="410397" y="30702"/>
                  </a:lnTo>
                  <a:lnTo>
                    <a:pt x="370054" y="14023"/>
                  </a:lnTo>
                  <a:lnTo>
                    <a:pt x="326787" y="3600"/>
                  </a:lnTo>
                  <a:lnTo>
                    <a:pt x="281177" y="0"/>
                  </a:lnTo>
                  <a:close/>
                </a:path>
              </a:pathLst>
            </a:custGeom>
            <a:solidFill>
              <a:srgbClr val="FF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22504" y="4308347"/>
              <a:ext cx="477520" cy="452755"/>
            </a:xfrm>
            <a:custGeom>
              <a:avLst/>
              <a:gdLst/>
              <a:ahLst/>
              <a:cxnLst/>
              <a:rect l="l" t="t" r="r" b="b"/>
              <a:pathLst>
                <a:path w="477520" h="452754">
                  <a:moveTo>
                    <a:pt x="238505" y="0"/>
                  </a:moveTo>
                  <a:lnTo>
                    <a:pt x="190438" y="4597"/>
                  </a:lnTo>
                  <a:lnTo>
                    <a:pt x="145668" y="17784"/>
                  </a:lnTo>
                  <a:lnTo>
                    <a:pt x="105154" y="38649"/>
                  </a:lnTo>
                  <a:lnTo>
                    <a:pt x="69856" y="66284"/>
                  </a:lnTo>
                  <a:lnTo>
                    <a:pt x="40732" y="99778"/>
                  </a:lnTo>
                  <a:lnTo>
                    <a:pt x="18742" y="138220"/>
                  </a:lnTo>
                  <a:lnTo>
                    <a:pt x="4845" y="180702"/>
                  </a:lnTo>
                  <a:lnTo>
                    <a:pt x="0" y="226313"/>
                  </a:lnTo>
                  <a:lnTo>
                    <a:pt x="4845" y="271925"/>
                  </a:lnTo>
                  <a:lnTo>
                    <a:pt x="18742" y="314407"/>
                  </a:lnTo>
                  <a:lnTo>
                    <a:pt x="40732" y="352849"/>
                  </a:lnTo>
                  <a:lnTo>
                    <a:pt x="69856" y="386343"/>
                  </a:lnTo>
                  <a:lnTo>
                    <a:pt x="105154" y="413978"/>
                  </a:lnTo>
                  <a:lnTo>
                    <a:pt x="145668" y="434843"/>
                  </a:lnTo>
                  <a:lnTo>
                    <a:pt x="190438" y="448030"/>
                  </a:lnTo>
                  <a:lnTo>
                    <a:pt x="238505" y="452627"/>
                  </a:lnTo>
                  <a:lnTo>
                    <a:pt x="286573" y="448030"/>
                  </a:lnTo>
                  <a:lnTo>
                    <a:pt x="331343" y="434843"/>
                  </a:lnTo>
                  <a:lnTo>
                    <a:pt x="371857" y="413978"/>
                  </a:lnTo>
                  <a:lnTo>
                    <a:pt x="407155" y="386343"/>
                  </a:lnTo>
                  <a:lnTo>
                    <a:pt x="436279" y="352849"/>
                  </a:lnTo>
                  <a:lnTo>
                    <a:pt x="458269" y="314407"/>
                  </a:lnTo>
                  <a:lnTo>
                    <a:pt x="472166" y="271925"/>
                  </a:lnTo>
                  <a:lnTo>
                    <a:pt x="477012" y="226313"/>
                  </a:lnTo>
                  <a:lnTo>
                    <a:pt x="472166" y="180702"/>
                  </a:lnTo>
                  <a:lnTo>
                    <a:pt x="458269" y="138220"/>
                  </a:lnTo>
                  <a:lnTo>
                    <a:pt x="436279" y="99778"/>
                  </a:lnTo>
                  <a:lnTo>
                    <a:pt x="407155" y="66284"/>
                  </a:lnTo>
                  <a:lnTo>
                    <a:pt x="371857" y="38649"/>
                  </a:lnTo>
                  <a:lnTo>
                    <a:pt x="331343" y="17784"/>
                  </a:lnTo>
                  <a:lnTo>
                    <a:pt x="286573" y="4597"/>
                  </a:lnTo>
                  <a:lnTo>
                    <a:pt x="2385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70916" y="3997452"/>
              <a:ext cx="485140" cy="474345"/>
            </a:xfrm>
            <a:custGeom>
              <a:avLst/>
              <a:gdLst/>
              <a:ahLst/>
              <a:cxnLst/>
              <a:rect l="l" t="t" r="r" b="b"/>
              <a:pathLst>
                <a:path w="485140" h="474345">
                  <a:moveTo>
                    <a:pt x="242315" y="0"/>
                  </a:moveTo>
                  <a:lnTo>
                    <a:pt x="193479" y="4814"/>
                  </a:lnTo>
                  <a:lnTo>
                    <a:pt x="147993" y="18622"/>
                  </a:lnTo>
                  <a:lnTo>
                    <a:pt x="106832" y="40471"/>
                  </a:lnTo>
                  <a:lnTo>
                    <a:pt x="70970" y="69408"/>
                  </a:lnTo>
                  <a:lnTo>
                    <a:pt x="41382" y="104481"/>
                  </a:lnTo>
                  <a:lnTo>
                    <a:pt x="19041" y="144735"/>
                  </a:lnTo>
                  <a:lnTo>
                    <a:pt x="4922" y="189220"/>
                  </a:lnTo>
                  <a:lnTo>
                    <a:pt x="0" y="236982"/>
                  </a:lnTo>
                  <a:lnTo>
                    <a:pt x="4922" y="284743"/>
                  </a:lnTo>
                  <a:lnTo>
                    <a:pt x="19041" y="329228"/>
                  </a:lnTo>
                  <a:lnTo>
                    <a:pt x="41382" y="369482"/>
                  </a:lnTo>
                  <a:lnTo>
                    <a:pt x="70970" y="404555"/>
                  </a:lnTo>
                  <a:lnTo>
                    <a:pt x="106832" y="433492"/>
                  </a:lnTo>
                  <a:lnTo>
                    <a:pt x="147993" y="455341"/>
                  </a:lnTo>
                  <a:lnTo>
                    <a:pt x="193479" y="469149"/>
                  </a:lnTo>
                  <a:lnTo>
                    <a:pt x="242315" y="473964"/>
                  </a:lnTo>
                  <a:lnTo>
                    <a:pt x="291152" y="469149"/>
                  </a:lnTo>
                  <a:lnTo>
                    <a:pt x="336638" y="455341"/>
                  </a:lnTo>
                  <a:lnTo>
                    <a:pt x="377799" y="433492"/>
                  </a:lnTo>
                  <a:lnTo>
                    <a:pt x="413661" y="404555"/>
                  </a:lnTo>
                  <a:lnTo>
                    <a:pt x="443249" y="369482"/>
                  </a:lnTo>
                  <a:lnTo>
                    <a:pt x="465590" y="329228"/>
                  </a:lnTo>
                  <a:lnTo>
                    <a:pt x="479709" y="284743"/>
                  </a:lnTo>
                  <a:lnTo>
                    <a:pt x="484631" y="236982"/>
                  </a:lnTo>
                  <a:lnTo>
                    <a:pt x="479709" y="189220"/>
                  </a:lnTo>
                  <a:lnTo>
                    <a:pt x="465590" y="144735"/>
                  </a:lnTo>
                  <a:lnTo>
                    <a:pt x="443249" y="104481"/>
                  </a:lnTo>
                  <a:lnTo>
                    <a:pt x="413661" y="69408"/>
                  </a:lnTo>
                  <a:lnTo>
                    <a:pt x="377799" y="40471"/>
                  </a:lnTo>
                  <a:lnTo>
                    <a:pt x="336638" y="18622"/>
                  </a:lnTo>
                  <a:lnTo>
                    <a:pt x="291152" y="4814"/>
                  </a:lnTo>
                  <a:lnTo>
                    <a:pt x="242315" y="0"/>
                  </a:lnTo>
                  <a:close/>
                </a:path>
              </a:pathLst>
            </a:custGeom>
            <a:solidFill>
              <a:srgbClr val="FF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07491" y="4035552"/>
              <a:ext cx="411480" cy="391795"/>
            </a:xfrm>
            <a:custGeom>
              <a:avLst/>
              <a:gdLst/>
              <a:ahLst/>
              <a:cxnLst/>
              <a:rect l="l" t="t" r="r" b="b"/>
              <a:pathLst>
                <a:path w="411480" h="391795">
                  <a:moveTo>
                    <a:pt x="205739" y="0"/>
                  </a:moveTo>
                  <a:lnTo>
                    <a:pt x="158565" y="5172"/>
                  </a:lnTo>
                  <a:lnTo>
                    <a:pt x="115260" y="19905"/>
                  </a:lnTo>
                  <a:lnTo>
                    <a:pt x="77060" y="43023"/>
                  </a:lnTo>
                  <a:lnTo>
                    <a:pt x="45198" y="73351"/>
                  </a:lnTo>
                  <a:lnTo>
                    <a:pt x="20911" y="109712"/>
                  </a:lnTo>
                  <a:lnTo>
                    <a:pt x="5433" y="150931"/>
                  </a:lnTo>
                  <a:lnTo>
                    <a:pt x="0" y="195834"/>
                  </a:lnTo>
                  <a:lnTo>
                    <a:pt x="5433" y="240736"/>
                  </a:lnTo>
                  <a:lnTo>
                    <a:pt x="20911" y="281955"/>
                  </a:lnTo>
                  <a:lnTo>
                    <a:pt x="45198" y="318316"/>
                  </a:lnTo>
                  <a:lnTo>
                    <a:pt x="77060" y="348644"/>
                  </a:lnTo>
                  <a:lnTo>
                    <a:pt x="115260" y="371762"/>
                  </a:lnTo>
                  <a:lnTo>
                    <a:pt x="158565" y="386495"/>
                  </a:lnTo>
                  <a:lnTo>
                    <a:pt x="205739" y="391668"/>
                  </a:lnTo>
                  <a:lnTo>
                    <a:pt x="252914" y="386495"/>
                  </a:lnTo>
                  <a:lnTo>
                    <a:pt x="296219" y="371762"/>
                  </a:lnTo>
                  <a:lnTo>
                    <a:pt x="334419" y="348644"/>
                  </a:lnTo>
                  <a:lnTo>
                    <a:pt x="366281" y="318316"/>
                  </a:lnTo>
                  <a:lnTo>
                    <a:pt x="390568" y="281955"/>
                  </a:lnTo>
                  <a:lnTo>
                    <a:pt x="406046" y="240736"/>
                  </a:lnTo>
                  <a:lnTo>
                    <a:pt x="411480" y="195834"/>
                  </a:lnTo>
                  <a:lnTo>
                    <a:pt x="406046" y="150931"/>
                  </a:lnTo>
                  <a:lnTo>
                    <a:pt x="390568" y="109712"/>
                  </a:lnTo>
                  <a:lnTo>
                    <a:pt x="366281" y="73351"/>
                  </a:lnTo>
                  <a:lnTo>
                    <a:pt x="334419" y="43023"/>
                  </a:lnTo>
                  <a:lnTo>
                    <a:pt x="296219" y="19905"/>
                  </a:lnTo>
                  <a:lnTo>
                    <a:pt x="252914" y="5172"/>
                  </a:lnTo>
                  <a:lnTo>
                    <a:pt x="2057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09600" y="213359"/>
              <a:ext cx="1837944" cy="911351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5056759" y="1038860"/>
            <a:ext cx="3484245" cy="37630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2090"/>
                </a:solidFill>
                <a:latin typeface="Calibri"/>
                <a:cs typeface="Calibri"/>
              </a:rPr>
              <a:t>ЛЕТНИЕ</a:t>
            </a:r>
            <a:r>
              <a:rPr sz="1600" b="1" spc="-35" dirty="0">
                <a:solidFill>
                  <a:srgbClr val="FF2090"/>
                </a:solidFill>
                <a:latin typeface="Calibri"/>
                <a:cs typeface="Calibri"/>
              </a:rPr>
              <a:t> </a:t>
            </a:r>
            <a:r>
              <a:rPr sz="1600" b="1" spc="-15" dirty="0">
                <a:solidFill>
                  <a:srgbClr val="FF2090"/>
                </a:solidFill>
                <a:latin typeface="Calibri"/>
                <a:cs typeface="Calibri"/>
              </a:rPr>
              <a:t>ДЕТСКИЕ</a:t>
            </a:r>
            <a:r>
              <a:rPr sz="1600" b="1" spc="-20" dirty="0">
                <a:solidFill>
                  <a:srgbClr val="FF2090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2090"/>
                </a:solidFill>
                <a:latin typeface="Calibri"/>
                <a:cs typeface="Calibri"/>
              </a:rPr>
              <a:t>ЛАГЕРЯ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600" b="1" spc="-15" dirty="0">
                <a:solidFill>
                  <a:srgbClr val="FF2090"/>
                </a:solidFill>
                <a:latin typeface="Calibri"/>
                <a:cs typeface="Calibri"/>
              </a:rPr>
              <a:t>«СОДРУЖЕСТВО</a:t>
            </a:r>
            <a:r>
              <a:rPr sz="1600" b="1" spc="25" dirty="0">
                <a:solidFill>
                  <a:srgbClr val="FF2090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2090"/>
                </a:solidFill>
                <a:latin typeface="Calibri"/>
                <a:cs typeface="Calibri"/>
              </a:rPr>
              <a:t>ОРЛЯТ</a:t>
            </a:r>
            <a:r>
              <a:rPr sz="1600" b="1" spc="5" dirty="0">
                <a:solidFill>
                  <a:srgbClr val="FF2090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2090"/>
                </a:solidFill>
                <a:latin typeface="Calibri"/>
                <a:cs typeface="Calibri"/>
              </a:rPr>
              <a:t>РОССИИ»</a:t>
            </a:r>
            <a:endParaRPr sz="16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25"/>
              </a:spcBef>
            </a:pPr>
            <a:r>
              <a:rPr sz="1200" dirty="0">
                <a:latin typeface="Calibri"/>
                <a:cs typeface="Calibri"/>
              </a:rPr>
              <a:t>развитие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личности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ребёнка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на основе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духовно- </a:t>
            </a:r>
            <a:r>
              <a:rPr sz="1200" spc="-5" dirty="0">
                <a:latin typeface="Calibri"/>
                <a:cs typeface="Calibri"/>
              </a:rPr>
              <a:t> нравственных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ценностей,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культурных </a:t>
            </a:r>
            <a:r>
              <a:rPr sz="1200" dirty="0">
                <a:latin typeface="Calibri"/>
                <a:cs typeface="Calibri"/>
              </a:rPr>
              <a:t>традиций 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многонационального </a:t>
            </a:r>
            <a:r>
              <a:rPr sz="1200" spc="-10" dirty="0">
                <a:latin typeface="Calibri"/>
                <a:cs typeface="Calibri"/>
              </a:rPr>
              <a:t>народа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Российской</a:t>
            </a:r>
            <a:r>
              <a:rPr sz="1200" spc="4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Федерации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600" b="1" spc="-5" dirty="0">
                <a:solidFill>
                  <a:srgbClr val="FF3399"/>
                </a:solidFill>
                <a:latin typeface="Calibri"/>
                <a:cs typeface="Calibri"/>
              </a:rPr>
              <a:t>ПЕРВЫЙ</a:t>
            </a:r>
            <a:r>
              <a:rPr sz="1600" b="1" spc="-10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3399"/>
                </a:solidFill>
                <a:latin typeface="Calibri"/>
                <a:cs typeface="Calibri"/>
              </a:rPr>
              <a:t>И</a:t>
            </a:r>
            <a:r>
              <a:rPr sz="1600" b="1" spc="-20" dirty="0">
                <a:solidFill>
                  <a:srgbClr val="FF3399"/>
                </a:solidFill>
                <a:latin typeface="Calibri"/>
                <a:cs typeface="Calibri"/>
              </a:rPr>
              <a:t> ВТОРОЙ</a:t>
            </a:r>
            <a:r>
              <a:rPr sz="1600" b="1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1600" b="1" spc="-15" dirty="0">
                <a:solidFill>
                  <a:srgbClr val="FF3399"/>
                </a:solidFill>
                <a:latin typeface="Calibri"/>
                <a:cs typeface="Calibri"/>
              </a:rPr>
              <a:t>КЛАССЫ</a:t>
            </a:r>
            <a:r>
              <a:rPr sz="1600" b="1" spc="25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3399"/>
                </a:solidFill>
                <a:latin typeface="Calibri"/>
                <a:cs typeface="Calibri"/>
              </a:rPr>
              <a:t>–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ПРИШКОЛЬНЫЕ</a:t>
            </a:r>
            <a:r>
              <a:rPr sz="1600" b="1" spc="-75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ЛАГЕРЯ</a:t>
            </a:r>
            <a:endParaRPr sz="1600">
              <a:latin typeface="Calibri"/>
              <a:cs typeface="Calibri"/>
            </a:endParaRPr>
          </a:p>
          <a:p>
            <a:pPr marL="12700" marR="612140">
              <a:lnSpc>
                <a:spcPct val="100000"/>
              </a:lnSpc>
              <a:spcBef>
                <a:spcPts val="1320"/>
              </a:spcBef>
            </a:pPr>
            <a:r>
              <a:rPr sz="1600" b="1" spc="-5" dirty="0">
                <a:solidFill>
                  <a:srgbClr val="FF3399"/>
                </a:solidFill>
                <a:latin typeface="Calibri"/>
                <a:cs typeface="Calibri"/>
              </a:rPr>
              <a:t>ТРЕТИЙ</a:t>
            </a:r>
            <a:r>
              <a:rPr sz="1600" b="1" spc="-45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3399"/>
                </a:solidFill>
                <a:latin typeface="Calibri"/>
                <a:cs typeface="Calibri"/>
              </a:rPr>
              <a:t>И</a:t>
            </a:r>
            <a:r>
              <a:rPr sz="1600" b="1" spc="-20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3399"/>
                </a:solidFill>
                <a:latin typeface="Calibri"/>
                <a:cs typeface="Calibri"/>
              </a:rPr>
              <a:t>ЧЕТВЁРТЫЙ</a:t>
            </a:r>
            <a:r>
              <a:rPr sz="1600" b="1" spc="-40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1600" b="1" spc="-15" dirty="0">
                <a:solidFill>
                  <a:srgbClr val="FF3399"/>
                </a:solidFill>
                <a:latin typeface="Calibri"/>
                <a:cs typeface="Calibri"/>
              </a:rPr>
              <a:t>КЛАССЫ</a:t>
            </a:r>
            <a:r>
              <a:rPr sz="1600" b="1" spc="20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3399"/>
                </a:solidFill>
                <a:latin typeface="Calibri"/>
                <a:cs typeface="Calibri"/>
              </a:rPr>
              <a:t>– </a:t>
            </a:r>
            <a:r>
              <a:rPr sz="1600" b="1" spc="-350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РЕГИОНАЛЬНЫЕ</a:t>
            </a:r>
            <a:r>
              <a:rPr sz="1600" b="1" spc="5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ЛАГЕРЯ</a:t>
            </a:r>
            <a:endParaRPr sz="1600">
              <a:latin typeface="Calibri"/>
              <a:cs typeface="Calibri"/>
            </a:endParaRPr>
          </a:p>
          <a:p>
            <a:pPr marL="19685">
              <a:lnSpc>
                <a:spcPct val="100000"/>
              </a:lnSpc>
              <a:spcBef>
                <a:spcPts val="1200"/>
              </a:spcBef>
            </a:pPr>
            <a:r>
              <a:rPr sz="1600" b="1" spc="-10" dirty="0">
                <a:solidFill>
                  <a:srgbClr val="FF3399"/>
                </a:solidFill>
                <a:latin typeface="Calibri"/>
                <a:cs typeface="Calibri"/>
              </a:rPr>
              <a:t>ЧЕТВЁРТЫЕ</a:t>
            </a:r>
            <a:r>
              <a:rPr sz="1600" b="1" spc="-35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1600" b="1" spc="-15" dirty="0">
                <a:solidFill>
                  <a:srgbClr val="FF3399"/>
                </a:solidFill>
                <a:latin typeface="Calibri"/>
                <a:cs typeface="Calibri"/>
              </a:rPr>
              <a:t>КЛАССЫ,</a:t>
            </a:r>
            <a:r>
              <a:rPr sz="1600" b="1" spc="30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3399"/>
                </a:solidFill>
                <a:latin typeface="Calibri"/>
                <a:cs typeface="Calibri"/>
              </a:rPr>
              <a:t>ПРОШЕДШИЕ</a:t>
            </a:r>
            <a:endParaRPr sz="1600">
              <a:latin typeface="Calibri"/>
              <a:cs typeface="Calibri"/>
            </a:endParaRPr>
          </a:p>
          <a:p>
            <a:pPr marL="19685" marR="140335">
              <a:lnSpc>
                <a:spcPts val="1550"/>
              </a:lnSpc>
              <a:spcBef>
                <a:spcPts val="360"/>
              </a:spcBef>
            </a:pPr>
            <a:r>
              <a:rPr sz="1600" b="1" spc="-5" dirty="0">
                <a:solidFill>
                  <a:srgbClr val="FF3399"/>
                </a:solidFill>
                <a:latin typeface="Calibri"/>
                <a:cs typeface="Calibri"/>
              </a:rPr>
              <a:t>4</a:t>
            </a:r>
            <a:r>
              <a:rPr sz="1600" b="1" spc="-15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3399"/>
                </a:solidFill>
                <a:latin typeface="Calibri"/>
                <a:cs typeface="Calibri"/>
              </a:rPr>
              <a:t>ТРЕКА</a:t>
            </a:r>
            <a:r>
              <a:rPr sz="1600" b="1" spc="-20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1600" b="1" spc="-15" dirty="0">
                <a:solidFill>
                  <a:srgbClr val="FF3399"/>
                </a:solidFill>
                <a:latin typeface="Calibri"/>
                <a:cs typeface="Calibri"/>
              </a:rPr>
              <a:t>ПРОГРАММЫ,</a:t>
            </a:r>
            <a:r>
              <a:rPr sz="1600" b="1" spc="25" dirty="0">
                <a:solidFill>
                  <a:srgbClr val="FF3399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принимают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участие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</a:t>
            </a:r>
            <a:r>
              <a:rPr sz="1200" spc="-5" dirty="0">
                <a:latin typeface="Calibri"/>
                <a:cs typeface="Calibri"/>
              </a:rPr>
              <a:t> федеральном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конкурсе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на </a:t>
            </a:r>
            <a:r>
              <a:rPr sz="1200" dirty="0">
                <a:latin typeface="Calibri"/>
                <a:cs typeface="Calibri"/>
              </a:rPr>
              <a:t>право</a:t>
            </a:r>
            <a:r>
              <a:rPr sz="1200" spc="-5" dirty="0">
                <a:latin typeface="Calibri"/>
                <a:cs typeface="Calibri"/>
              </a:rPr>
              <a:t> участия</a:t>
            </a:r>
            <a:endParaRPr sz="1200">
              <a:latin typeface="Calibri"/>
              <a:cs typeface="Calibri"/>
            </a:endParaRPr>
          </a:p>
          <a:p>
            <a:pPr marL="19685">
              <a:lnSpc>
                <a:spcPts val="1370"/>
              </a:lnSpc>
            </a:pPr>
            <a:r>
              <a:rPr sz="1200" dirty="0">
                <a:latin typeface="Calibri"/>
                <a:cs typeface="Calibri"/>
              </a:rPr>
              <a:t>во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всероссийских</a:t>
            </a:r>
            <a:r>
              <a:rPr sz="1200" spc="4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сменах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на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базе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ВДЦ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«Орлёнок»</a:t>
            </a:r>
            <a:endParaRPr sz="1200">
              <a:latin typeface="Calibri"/>
              <a:cs typeface="Calibri"/>
            </a:endParaRPr>
          </a:p>
          <a:p>
            <a:pPr marL="19685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и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ВДЦ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«Океан»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16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65547" y="2496311"/>
            <a:ext cx="181355" cy="163068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65547" y="3182111"/>
            <a:ext cx="181355" cy="163068"/>
          </a:xfrm>
          <a:prstGeom prst="rect">
            <a:avLst/>
          </a:prstGeom>
        </p:spPr>
      </p:pic>
      <p:sp>
        <p:nvSpPr>
          <p:cNvPr id="18" name="object 18"/>
          <p:cNvSpPr/>
          <p:nvPr/>
        </p:nvSpPr>
        <p:spPr>
          <a:xfrm>
            <a:off x="4765547" y="2191511"/>
            <a:ext cx="3999865" cy="0"/>
          </a:xfrm>
          <a:custGeom>
            <a:avLst/>
            <a:gdLst/>
            <a:ahLst/>
            <a:cxnLst/>
            <a:rect l="l" t="t" r="r" b="b"/>
            <a:pathLst>
              <a:path w="3999865">
                <a:moveTo>
                  <a:pt x="0" y="0"/>
                </a:moveTo>
                <a:lnTo>
                  <a:pt x="3999356" y="0"/>
                </a:lnTo>
              </a:path>
            </a:pathLst>
          </a:custGeom>
          <a:ln w="9144">
            <a:solidFill>
              <a:srgbClr val="D500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5331714" y="183007"/>
            <a:ext cx="2867660" cy="662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8260">
              <a:lnSpc>
                <a:spcPct val="116100"/>
              </a:lnSpc>
              <a:spcBef>
                <a:spcPts val="100"/>
              </a:spcBef>
            </a:pPr>
            <a:r>
              <a:rPr sz="1800" b="1" spc="-5" dirty="0">
                <a:latin typeface="Calibri"/>
                <a:cs typeface="Calibri"/>
              </a:rPr>
              <a:t>РЕАЛИЗАЦИЯ </a:t>
            </a:r>
            <a:r>
              <a:rPr sz="1800" b="1" spc="-15" dirty="0">
                <a:latin typeface="Calibri"/>
                <a:cs typeface="Calibri"/>
              </a:rPr>
              <a:t>ПРОГРАММЫ </a:t>
            </a:r>
            <a:r>
              <a:rPr sz="1800" b="1" spc="-1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В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ПЕРИОД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spc="-5" dirty="0">
                <a:latin typeface="Calibri"/>
                <a:cs typeface="Calibri"/>
              </a:rPr>
              <a:t>ЛЕТНИХ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КАНИКУЛ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4359275" cy="1901189"/>
            <a:chOff x="0" y="0"/>
            <a:chExt cx="4359275" cy="190118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4359223" cy="190068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4800" y="134111"/>
              <a:ext cx="1306067" cy="598932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73988" y="754506"/>
            <a:ext cx="304482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РОЛЬ</a:t>
            </a:r>
            <a:r>
              <a:rPr sz="16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СОВЕТНИКА</a:t>
            </a:r>
            <a:endParaRPr sz="16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В 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ПРОГРАММЕ</a:t>
            </a:r>
            <a:r>
              <a:rPr sz="1600" b="1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35" dirty="0">
                <a:solidFill>
                  <a:srgbClr val="FFFFFF"/>
                </a:solidFill>
                <a:latin typeface="Calibri"/>
                <a:cs typeface="Calibri"/>
              </a:rPr>
              <a:t>«ОРЛЯТА</a:t>
            </a:r>
            <a:r>
              <a:rPr sz="1600" b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РОССИИ»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39309" y="1188211"/>
            <a:ext cx="109982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2090"/>
                </a:solidFill>
                <a:latin typeface="Calibri"/>
                <a:cs typeface="Calibri"/>
              </a:rPr>
              <a:t>Советник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latin typeface="Calibri"/>
                <a:cs typeface="Calibri"/>
              </a:rPr>
              <a:t>Пр</a:t>
            </a:r>
            <a:r>
              <a:rPr sz="1600" spc="-10" dirty="0">
                <a:latin typeface="Calibri"/>
                <a:cs typeface="Calibri"/>
              </a:rPr>
              <a:t>огра</a:t>
            </a:r>
            <a:r>
              <a:rPr sz="1600" spc="-5" dirty="0">
                <a:latin typeface="Calibri"/>
                <a:cs typeface="Calibri"/>
              </a:rPr>
              <a:t>м</a:t>
            </a:r>
            <a:r>
              <a:rPr sz="1600" spc="-10" dirty="0">
                <a:latin typeface="Calibri"/>
                <a:cs typeface="Calibri"/>
              </a:rPr>
              <a:t>м</a:t>
            </a:r>
            <a:r>
              <a:rPr sz="1600" spc="-5" dirty="0">
                <a:latin typeface="Calibri"/>
                <a:cs typeface="Calibri"/>
              </a:rPr>
              <a:t>ы,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47257" y="1188211"/>
            <a:ext cx="7600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0" dirty="0">
                <a:solidFill>
                  <a:srgbClr val="FF2090"/>
                </a:solidFill>
                <a:latin typeface="Calibri"/>
                <a:cs typeface="Calibri"/>
              </a:rPr>
              <a:t>может</a:t>
            </a:r>
            <a:endParaRPr sz="1600">
              <a:latin typeface="Calibri"/>
              <a:cs typeface="Calibri"/>
            </a:endParaRPr>
          </a:p>
          <a:p>
            <a:pPr marL="166370">
              <a:lnSpc>
                <a:spcPct val="100000"/>
              </a:lnSpc>
            </a:pPr>
            <a:r>
              <a:rPr sz="1600" spc="-15" dirty="0">
                <a:latin typeface="Calibri"/>
                <a:cs typeface="Calibri"/>
              </a:rPr>
              <a:t>только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110221" y="1188211"/>
            <a:ext cx="177990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0485" marR="5080" indent="-58419">
              <a:lnSpc>
                <a:spcPct val="100000"/>
              </a:lnSpc>
              <a:spcBef>
                <a:spcPts val="95"/>
              </a:spcBef>
              <a:tabLst>
                <a:tab pos="664845" algn="l"/>
                <a:tab pos="730250" algn="l"/>
                <a:tab pos="1073150" algn="l"/>
              </a:tabLst>
            </a:pPr>
            <a:r>
              <a:rPr sz="1600" b="1" spc="-10" dirty="0">
                <a:solidFill>
                  <a:srgbClr val="FF2090"/>
                </a:solidFill>
                <a:latin typeface="Calibri"/>
                <a:cs typeface="Calibri"/>
              </a:rPr>
              <a:t>б</a:t>
            </a:r>
            <a:r>
              <a:rPr sz="1600" b="1" spc="-5" dirty="0">
                <a:solidFill>
                  <a:srgbClr val="FF2090"/>
                </a:solidFill>
                <a:latin typeface="Calibri"/>
                <a:cs typeface="Calibri"/>
              </a:rPr>
              <a:t>ыть</a:t>
            </a:r>
            <a:r>
              <a:rPr sz="1600" b="1" dirty="0">
                <a:solidFill>
                  <a:srgbClr val="FF2090"/>
                </a:solidFill>
                <a:latin typeface="Calibri"/>
                <a:cs typeface="Calibri"/>
              </a:rPr>
              <a:t>		</a:t>
            </a:r>
            <a:r>
              <a:rPr sz="1600" b="1" spc="-5" dirty="0">
                <a:solidFill>
                  <a:srgbClr val="FF2090"/>
                </a:solidFill>
                <a:latin typeface="Calibri"/>
                <a:cs typeface="Calibri"/>
              </a:rPr>
              <a:t>уча</a:t>
            </a:r>
            <a:r>
              <a:rPr sz="1600" b="1" dirty="0">
                <a:solidFill>
                  <a:srgbClr val="FF2090"/>
                </a:solidFill>
                <a:latin typeface="Calibri"/>
                <a:cs typeface="Calibri"/>
              </a:rPr>
              <a:t>с</a:t>
            </a:r>
            <a:r>
              <a:rPr sz="1600" b="1" spc="-5" dirty="0">
                <a:solidFill>
                  <a:srgbClr val="FF2090"/>
                </a:solidFill>
                <a:latin typeface="Calibri"/>
                <a:cs typeface="Calibri"/>
              </a:rPr>
              <a:t>т</a:t>
            </a:r>
            <a:r>
              <a:rPr sz="1600" b="1" dirty="0">
                <a:solidFill>
                  <a:srgbClr val="FF2090"/>
                </a:solidFill>
                <a:latin typeface="Calibri"/>
                <a:cs typeface="Calibri"/>
              </a:rPr>
              <a:t>н</a:t>
            </a:r>
            <a:r>
              <a:rPr sz="1600" b="1" spc="-5" dirty="0">
                <a:solidFill>
                  <a:srgbClr val="FF2090"/>
                </a:solidFill>
                <a:latin typeface="Calibri"/>
                <a:cs typeface="Calibri"/>
              </a:rPr>
              <a:t>и</a:t>
            </a:r>
            <a:r>
              <a:rPr sz="1600" b="1" spc="-30" dirty="0">
                <a:solidFill>
                  <a:srgbClr val="FF2090"/>
                </a:solidFill>
                <a:latin typeface="Calibri"/>
                <a:cs typeface="Calibri"/>
              </a:rPr>
              <a:t>к</a:t>
            </a:r>
            <a:r>
              <a:rPr sz="1600" b="1" spc="-5" dirty="0">
                <a:solidFill>
                  <a:srgbClr val="FF2090"/>
                </a:solidFill>
                <a:latin typeface="Calibri"/>
                <a:cs typeface="Calibri"/>
              </a:rPr>
              <a:t>ом  </a:t>
            </a:r>
            <a:r>
              <a:rPr sz="1600" b="1" spc="-10" dirty="0">
                <a:latin typeface="Calibri"/>
                <a:cs typeface="Calibri"/>
              </a:rPr>
              <a:t>е</a:t>
            </a:r>
            <a:r>
              <a:rPr sz="1600" b="1" spc="-5" dirty="0">
                <a:latin typeface="Calibri"/>
                <a:cs typeface="Calibri"/>
              </a:rPr>
              <a:t>сли</a:t>
            </a:r>
            <a:r>
              <a:rPr sz="1600" b="1" dirty="0">
                <a:latin typeface="Calibri"/>
                <a:cs typeface="Calibri"/>
              </a:rPr>
              <a:t>	о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dirty="0">
                <a:latin typeface="Calibri"/>
                <a:cs typeface="Calibri"/>
              </a:rPr>
              <a:t>	</a:t>
            </a:r>
            <a:r>
              <a:rPr sz="1600" b="1" spc="-5" dirty="0">
                <a:latin typeface="Calibri"/>
                <a:cs typeface="Calibri"/>
              </a:rPr>
              <a:t>учи</a:t>
            </a:r>
            <a:r>
              <a:rPr sz="1600" b="1" spc="-15" dirty="0">
                <a:latin typeface="Calibri"/>
                <a:cs typeface="Calibri"/>
              </a:rPr>
              <a:t>т</a:t>
            </a:r>
            <a:r>
              <a:rPr sz="1600" b="1" spc="-30" dirty="0">
                <a:latin typeface="Calibri"/>
                <a:cs typeface="Calibri"/>
              </a:rPr>
              <a:t>е</a:t>
            </a:r>
            <a:r>
              <a:rPr sz="1600" b="1" spc="-5" dirty="0">
                <a:latin typeface="Calibri"/>
                <a:cs typeface="Calibri"/>
              </a:rPr>
              <a:t>ль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139309" y="1675892"/>
            <a:ext cx="17259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Calibri"/>
                <a:cs typeface="Calibri"/>
              </a:rPr>
              <a:t>начальных</a:t>
            </a:r>
            <a:r>
              <a:rPr sz="1600" b="1" spc="-35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классов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88757" y="2595372"/>
            <a:ext cx="930910" cy="1424940"/>
            <a:chOff x="288757" y="2595372"/>
            <a:chExt cx="930910" cy="1424940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8935" y="2595372"/>
              <a:ext cx="786632" cy="63398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8757" y="3258312"/>
              <a:ext cx="930442" cy="762000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1246124" y="2341879"/>
            <a:ext cx="3752850" cy="15532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Calibri"/>
                <a:cs typeface="Calibri"/>
              </a:rPr>
              <a:t>Основные</a:t>
            </a:r>
            <a:r>
              <a:rPr sz="1600" b="1" spc="-10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задачи</a:t>
            </a:r>
            <a:r>
              <a:rPr sz="1600" b="1" spc="5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советника: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L="241300" marR="7620" indent="-228600" algn="just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241300" algn="l"/>
              </a:tabLst>
            </a:pPr>
            <a:r>
              <a:rPr sz="1200" spc="-5" dirty="0">
                <a:latin typeface="Calibri"/>
                <a:cs typeface="Calibri"/>
              </a:rPr>
              <a:t>Координация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деятельности</a:t>
            </a:r>
            <a:r>
              <a:rPr sz="1200" dirty="0">
                <a:latin typeface="Calibri"/>
                <a:cs typeface="Calibri"/>
              </a:rPr>
              <a:t> и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организационная </a:t>
            </a:r>
            <a:r>
              <a:rPr sz="1200" dirty="0">
                <a:latin typeface="Calibri"/>
                <a:cs typeface="Calibri"/>
              </a:rPr>
              <a:t> помощь</a:t>
            </a:r>
            <a:r>
              <a:rPr sz="1200" spc="-10" dirty="0">
                <a:latin typeface="Calibri"/>
                <a:cs typeface="Calibri"/>
              </a:rPr>
              <a:t> учителю </a:t>
            </a:r>
            <a:r>
              <a:rPr sz="1200" spc="-5" dirty="0">
                <a:latin typeface="Calibri"/>
                <a:cs typeface="Calibri"/>
              </a:rPr>
              <a:t>начальных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классов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школе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Calibri"/>
              <a:buAutoNum type="arabicPeriod"/>
            </a:pPr>
            <a:endParaRPr sz="1150">
              <a:latin typeface="Calibri"/>
              <a:cs typeface="Calibri"/>
            </a:endParaRPr>
          </a:p>
          <a:p>
            <a:pPr marL="241300" marR="5080" indent="-228600" algn="just">
              <a:lnSpc>
                <a:spcPct val="100000"/>
              </a:lnSpc>
              <a:buAutoNum type="arabicPeriod"/>
              <a:tabLst>
                <a:tab pos="241300" algn="l"/>
              </a:tabLst>
            </a:pPr>
            <a:r>
              <a:rPr sz="1200" spc="-5" dirty="0">
                <a:latin typeface="Calibri"/>
                <a:cs typeface="Calibri"/>
              </a:rPr>
              <a:t>Доведение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информации</a:t>
            </a:r>
            <a:r>
              <a:rPr sz="1200" dirty="0">
                <a:latin typeface="Calibri"/>
                <a:cs typeface="Calibri"/>
              </a:rPr>
              <a:t> о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курсах</a:t>
            </a:r>
            <a:r>
              <a:rPr sz="1200" dirty="0">
                <a:latin typeface="Calibri"/>
                <a:cs typeface="Calibri"/>
              </a:rPr>
              <a:t> повышения 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квалификации,</a:t>
            </a:r>
            <a:r>
              <a:rPr sz="1200" dirty="0">
                <a:latin typeface="Calibri"/>
                <a:cs typeface="Calibri"/>
              </a:rPr>
              <a:t> развитии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содержания</a:t>
            </a:r>
            <a:r>
              <a:rPr sz="1200" spc="-5" dirty="0">
                <a:latin typeface="Calibri"/>
                <a:cs typeface="Calibri"/>
              </a:rPr>
              <a:t> Программы</a:t>
            </a:r>
            <a:r>
              <a:rPr sz="1200" dirty="0">
                <a:latin typeface="Calibri"/>
                <a:cs typeface="Calibri"/>
              </a:rPr>
              <a:t> и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помощь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регистрации.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961376" y="214884"/>
            <a:ext cx="765048" cy="765048"/>
          </a:xfrm>
          <a:prstGeom prst="rect">
            <a:avLst/>
          </a:prstGeom>
        </p:spPr>
      </p:pic>
      <p:grpSp>
        <p:nvGrpSpPr>
          <p:cNvPr id="15" name="object 15"/>
          <p:cNvGrpSpPr/>
          <p:nvPr/>
        </p:nvGrpSpPr>
        <p:grpSpPr>
          <a:xfrm>
            <a:off x="4125467" y="4447032"/>
            <a:ext cx="561340" cy="550545"/>
            <a:chOff x="4125467" y="4447032"/>
            <a:chExt cx="561340" cy="550545"/>
          </a:xfrm>
        </p:grpSpPr>
        <p:sp>
          <p:nvSpPr>
            <p:cNvPr id="16" name="object 16"/>
            <p:cNvSpPr/>
            <p:nvPr/>
          </p:nvSpPr>
          <p:spPr>
            <a:xfrm>
              <a:off x="4125467" y="4447032"/>
              <a:ext cx="561340" cy="550545"/>
            </a:xfrm>
            <a:custGeom>
              <a:avLst/>
              <a:gdLst/>
              <a:ahLst/>
              <a:cxnLst/>
              <a:rect l="l" t="t" r="r" b="b"/>
              <a:pathLst>
                <a:path w="561339" h="550545">
                  <a:moveTo>
                    <a:pt x="280416" y="0"/>
                  </a:moveTo>
                  <a:lnTo>
                    <a:pt x="234944" y="3600"/>
                  </a:lnTo>
                  <a:lnTo>
                    <a:pt x="191804" y="14023"/>
                  </a:lnTo>
                  <a:lnTo>
                    <a:pt x="151573" y="30702"/>
                  </a:lnTo>
                  <a:lnTo>
                    <a:pt x="114830" y="53072"/>
                  </a:lnTo>
                  <a:lnTo>
                    <a:pt x="82153" y="80567"/>
                  </a:lnTo>
                  <a:lnTo>
                    <a:pt x="54120" y="112619"/>
                  </a:lnTo>
                  <a:lnTo>
                    <a:pt x="31310" y="148663"/>
                  </a:lnTo>
                  <a:lnTo>
                    <a:pt x="14301" y="188132"/>
                  </a:lnTo>
                  <a:lnTo>
                    <a:pt x="3671" y="230460"/>
                  </a:lnTo>
                  <a:lnTo>
                    <a:pt x="0" y="275082"/>
                  </a:lnTo>
                  <a:lnTo>
                    <a:pt x="3671" y="319700"/>
                  </a:lnTo>
                  <a:lnTo>
                    <a:pt x="14301" y="362026"/>
                  </a:lnTo>
                  <a:lnTo>
                    <a:pt x="31310" y="401495"/>
                  </a:lnTo>
                  <a:lnTo>
                    <a:pt x="54120" y="437539"/>
                  </a:lnTo>
                  <a:lnTo>
                    <a:pt x="82153" y="469592"/>
                  </a:lnTo>
                  <a:lnTo>
                    <a:pt x="114830" y="497087"/>
                  </a:lnTo>
                  <a:lnTo>
                    <a:pt x="151573" y="519458"/>
                  </a:lnTo>
                  <a:lnTo>
                    <a:pt x="191804" y="536139"/>
                  </a:lnTo>
                  <a:lnTo>
                    <a:pt x="234944" y="546563"/>
                  </a:lnTo>
                  <a:lnTo>
                    <a:pt x="280416" y="550164"/>
                  </a:lnTo>
                  <a:lnTo>
                    <a:pt x="325887" y="546563"/>
                  </a:lnTo>
                  <a:lnTo>
                    <a:pt x="369027" y="536139"/>
                  </a:lnTo>
                  <a:lnTo>
                    <a:pt x="409258" y="519458"/>
                  </a:lnTo>
                  <a:lnTo>
                    <a:pt x="446001" y="497087"/>
                  </a:lnTo>
                  <a:lnTo>
                    <a:pt x="478678" y="469592"/>
                  </a:lnTo>
                  <a:lnTo>
                    <a:pt x="506711" y="437539"/>
                  </a:lnTo>
                  <a:lnTo>
                    <a:pt x="529521" y="401495"/>
                  </a:lnTo>
                  <a:lnTo>
                    <a:pt x="546530" y="362026"/>
                  </a:lnTo>
                  <a:lnTo>
                    <a:pt x="557160" y="319700"/>
                  </a:lnTo>
                  <a:lnTo>
                    <a:pt x="560832" y="275082"/>
                  </a:lnTo>
                  <a:lnTo>
                    <a:pt x="557160" y="230460"/>
                  </a:lnTo>
                  <a:lnTo>
                    <a:pt x="546530" y="188132"/>
                  </a:lnTo>
                  <a:lnTo>
                    <a:pt x="529521" y="148663"/>
                  </a:lnTo>
                  <a:lnTo>
                    <a:pt x="506711" y="112619"/>
                  </a:lnTo>
                  <a:lnTo>
                    <a:pt x="478678" y="80567"/>
                  </a:lnTo>
                  <a:lnTo>
                    <a:pt x="446001" y="53072"/>
                  </a:lnTo>
                  <a:lnTo>
                    <a:pt x="409258" y="30702"/>
                  </a:lnTo>
                  <a:lnTo>
                    <a:pt x="369027" y="14023"/>
                  </a:lnTo>
                  <a:lnTo>
                    <a:pt x="325887" y="3600"/>
                  </a:lnTo>
                  <a:lnTo>
                    <a:pt x="280416" y="0"/>
                  </a:lnTo>
                  <a:close/>
                </a:path>
              </a:pathLst>
            </a:custGeom>
            <a:solidFill>
              <a:srgbClr val="FF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166615" y="4491228"/>
              <a:ext cx="477520" cy="454659"/>
            </a:xfrm>
            <a:custGeom>
              <a:avLst/>
              <a:gdLst/>
              <a:ahLst/>
              <a:cxnLst/>
              <a:rect l="l" t="t" r="r" b="b"/>
              <a:pathLst>
                <a:path w="477520" h="454660">
                  <a:moveTo>
                    <a:pt x="238506" y="0"/>
                  </a:moveTo>
                  <a:lnTo>
                    <a:pt x="190445" y="4613"/>
                  </a:lnTo>
                  <a:lnTo>
                    <a:pt x="145678" y="17844"/>
                  </a:lnTo>
                  <a:lnTo>
                    <a:pt x="105165" y="38780"/>
                  </a:lnTo>
                  <a:lnTo>
                    <a:pt x="69865" y="66508"/>
                  </a:lnTo>
                  <a:lnTo>
                    <a:pt x="40739" y="100114"/>
                  </a:lnTo>
                  <a:lnTo>
                    <a:pt x="18746" y="138686"/>
                  </a:lnTo>
                  <a:lnTo>
                    <a:pt x="4846" y="181311"/>
                  </a:lnTo>
                  <a:lnTo>
                    <a:pt x="0" y="227076"/>
                  </a:lnTo>
                  <a:lnTo>
                    <a:pt x="4846" y="272840"/>
                  </a:lnTo>
                  <a:lnTo>
                    <a:pt x="18746" y="315465"/>
                  </a:lnTo>
                  <a:lnTo>
                    <a:pt x="40739" y="354037"/>
                  </a:lnTo>
                  <a:lnTo>
                    <a:pt x="69865" y="387643"/>
                  </a:lnTo>
                  <a:lnTo>
                    <a:pt x="105165" y="415371"/>
                  </a:lnTo>
                  <a:lnTo>
                    <a:pt x="145678" y="436307"/>
                  </a:lnTo>
                  <a:lnTo>
                    <a:pt x="190445" y="449538"/>
                  </a:lnTo>
                  <a:lnTo>
                    <a:pt x="238506" y="454152"/>
                  </a:lnTo>
                  <a:lnTo>
                    <a:pt x="286566" y="449538"/>
                  </a:lnTo>
                  <a:lnTo>
                    <a:pt x="331333" y="436307"/>
                  </a:lnTo>
                  <a:lnTo>
                    <a:pt x="371846" y="415371"/>
                  </a:lnTo>
                  <a:lnTo>
                    <a:pt x="407146" y="387643"/>
                  </a:lnTo>
                  <a:lnTo>
                    <a:pt x="436272" y="354037"/>
                  </a:lnTo>
                  <a:lnTo>
                    <a:pt x="458265" y="315465"/>
                  </a:lnTo>
                  <a:lnTo>
                    <a:pt x="472165" y="272840"/>
                  </a:lnTo>
                  <a:lnTo>
                    <a:pt x="477012" y="227076"/>
                  </a:lnTo>
                  <a:lnTo>
                    <a:pt x="472165" y="181311"/>
                  </a:lnTo>
                  <a:lnTo>
                    <a:pt x="458265" y="138686"/>
                  </a:lnTo>
                  <a:lnTo>
                    <a:pt x="436272" y="100114"/>
                  </a:lnTo>
                  <a:lnTo>
                    <a:pt x="407146" y="66508"/>
                  </a:lnTo>
                  <a:lnTo>
                    <a:pt x="371846" y="38780"/>
                  </a:lnTo>
                  <a:lnTo>
                    <a:pt x="331333" y="17844"/>
                  </a:lnTo>
                  <a:lnTo>
                    <a:pt x="286566" y="4613"/>
                  </a:lnTo>
                  <a:lnTo>
                    <a:pt x="2385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3436620" y="4018788"/>
            <a:ext cx="486409" cy="475615"/>
            <a:chOff x="3436620" y="4018788"/>
            <a:chExt cx="486409" cy="475615"/>
          </a:xfrm>
        </p:grpSpPr>
        <p:sp>
          <p:nvSpPr>
            <p:cNvPr id="19" name="object 19"/>
            <p:cNvSpPr/>
            <p:nvPr/>
          </p:nvSpPr>
          <p:spPr>
            <a:xfrm>
              <a:off x="3436620" y="4018788"/>
              <a:ext cx="486409" cy="475615"/>
            </a:xfrm>
            <a:custGeom>
              <a:avLst/>
              <a:gdLst/>
              <a:ahLst/>
              <a:cxnLst/>
              <a:rect l="l" t="t" r="r" b="b"/>
              <a:pathLst>
                <a:path w="486410" h="475614">
                  <a:moveTo>
                    <a:pt x="243077" y="0"/>
                  </a:moveTo>
                  <a:lnTo>
                    <a:pt x="194091" y="4829"/>
                  </a:lnTo>
                  <a:lnTo>
                    <a:pt x="148464" y="18682"/>
                  </a:lnTo>
                  <a:lnTo>
                    <a:pt x="107174" y="40602"/>
                  </a:lnTo>
                  <a:lnTo>
                    <a:pt x="71199" y="69632"/>
                  </a:lnTo>
                  <a:lnTo>
                    <a:pt x="41516" y="104817"/>
                  </a:lnTo>
                  <a:lnTo>
                    <a:pt x="19103" y="145202"/>
                  </a:lnTo>
                  <a:lnTo>
                    <a:pt x="4938" y="189829"/>
                  </a:lnTo>
                  <a:lnTo>
                    <a:pt x="0" y="237744"/>
                  </a:lnTo>
                  <a:lnTo>
                    <a:pt x="4938" y="285658"/>
                  </a:lnTo>
                  <a:lnTo>
                    <a:pt x="19103" y="330285"/>
                  </a:lnTo>
                  <a:lnTo>
                    <a:pt x="41516" y="370670"/>
                  </a:lnTo>
                  <a:lnTo>
                    <a:pt x="71199" y="405855"/>
                  </a:lnTo>
                  <a:lnTo>
                    <a:pt x="107174" y="434885"/>
                  </a:lnTo>
                  <a:lnTo>
                    <a:pt x="148464" y="456805"/>
                  </a:lnTo>
                  <a:lnTo>
                    <a:pt x="194091" y="470658"/>
                  </a:lnTo>
                  <a:lnTo>
                    <a:pt x="243077" y="475488"/>
                  </a:lnTo>
                  <a:lnTo>
                    <a:pt x="292064" y="470658"/>
                  </a:lnTo>
                  <a:lnTo>
                    <a:pt x="337691" y="456805"/>
                  </a:lnTo>
                  <a:lnTo>
                    <a:pt x="378981" y="434885"/>
                  </a:lnTo>
                  <a:lnTo>
                    <a:pt x="414956" y="405855"/>
                  </a:lnTo>
                  <a:lnTo>
                    <a:pt x="444639" y="370670"/>
                  </a:lnTo>
                  <a:lnTo>
                    <a:pt x="467052" y="330285"/>
                  </a:lnTo>
                  <a:lnTo>
                    <a:pt x="481217" y="285658"/>
                  </a:lnTo>
                  <a:lnTo>
                    <a:pt x="486155" y="237744"/>
                  </a:lnTo>
                  <a:lnTo>
                    <a:pt x="481217" y="189829"/>
                  </a:lnTo>
                  <a:lnTo>
                    <a:pt x="467052" y="145202"/>
                  </a:lnTo>
                  <a:lnTo>
                    <a:pt x="444639" y="104817"/>
                  </a:lnTo>
                  <a:lnTo>
                    <a:pt x="414956" y="69632"/>
                  </a:lnTo>
                  <a:lnTo>
                    <a:pt x="378981" y="40602"/>
                  </a:lnTo>
                  <a:lnTo>
                    <a:pt x="337691" y="18682"/>
                  </a:lnTo>
                  <a:lnTo>
                    <a:pt x="292064" y="4829"/>
                  </a:lnTo>
                  <a:lnTo>
                    <a:pt x="243077" y="0"/>
                  </a:lnTo>
                  <a:close/>
                </a:path>
              </a:pathLst>
            </a:custGeom>
            <a:solidFill>
              <a:srgbClr val="FF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473196" y="4058412"/>
              <a:ext cx="413384" cy="390525"/>
            </a:xfrm>
            <a:custGeom>
              <a:avLst/>
              <a:gdLst/>
              <a:ahLst/>
              <a:cxnLst/>
              <a:rect l="l" t="t" r="r" b="b"/>
              <a:pathLst>
                <a:path w="413385" h="390525">
                  <a:moveTo>
                    <a:pt x="206501" y="0"/>
                  </a:moveTo>
                  <a:lnTo>
                    <a:pt x="159153" y="5152"/>
                  </a:lnTo>
                  <a:lnTo>
                    <a:pt x="115688" y="19827"/>
                  </a:lnTo>
                  <a:lnTo>
                    <a:pt x="77346" y="42855"/>
                  </a:lnTo>
                  <a:lnTo>
                    <a:pt x="45366" y="73064"/>
                  </a:lnTo>
                  <a:lnTo>
                    <a:pt x="20989" y="109284"/>
                  </a:lnTo>
                  <a:lnTo>
                    <a:pt x="5453" y="150344"/>
                  </a:lnTo>
                  <a:lnTo>
                    <a:pt x="0" y="195072"/>
                  </a:lnTo>
                  <a:lnTo>
                    <a:pt x="5453" y="239799"/>
                  </a:lnTo>
                  <a:lnTo>
                    <a:pt x="20989" y="280859"/>
                  </a:lnTo>
                  <a:lnTo>
                    <a:pt x="45366" y="317079"/>
                  </a:lnTo>
                  <a:lnTo>
                    <a:pt x="77346" y="347288"/>
                  </a:lnTo>
                  <a:lnTo>
                    <a:pt x="115688" y="370316"/>
                  </a:lnTo>
                  <a:lnTo>
                    <a:pt x="159153" y="384991"/>
                  </a:lnTo>
                  <a:lnTo>
                    <a:pt x="206501" y="390144"/>
                  </a:lnTo>
                  <a:lnTo>
                    <a:pt x="253850" y="384991"/>
                  </a:lnTo>
                  <a:lnTo>
                    <a:pt x="297315" y="370316"/>
                  </a:lnTo>
                  <a:lnTo>
                    <a:pt x="335657" y="347288"/>
                  </a:lnTo>
                  <a:lnTo>
                    <a:pt x="367637" y="317079"/>
                  </a:lnTo>
                  <a:lnTo>
                    <a:pt x="392014" y="280859"/>
                  </a:lnTo>
                  <a:lnTo>
                    <a:pt x="407550" y="239799"/>
                  </a:lnTo>
                  <a:lnTo>
                    <a:pt x="413003" y="195072"/>
                  </a:lnTo>
                  <a:lnTo>
                    <a:pt x="407550" y="150344"/>
                  </a:lnTo>
                  <a:lnTo>
                    <a:pt x="392014" y="109284"/>
                  </a:lnTo>
                  <a:lnTo>
                    <a:pt x="367637" y="73064"/>
                  </a:lnTo>
                  <a:lnTo>
                    <a:pt x="335657" y="42855"/>
                  </a:lnTo>
                  <a:lnTo>
                    <a:pt x="297315" y="19827"/>
                  </a:lnTo>
                  <a:lnTo>
                    <a:pt x="253850" y="5152"/>
                  </a:lnTo>
                  <a:lnTo>
                    <a:pt x="2065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4992623" y="2081745"/>
            <a:ext cx="4151629" cy="3061970"/>
            <a:chOff x="4992623" y="2081745"/>
            <a:chExt cx="4151629" cy="3061970"/>
          </a:xfrm>
        </p:grpSpPr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15318" y="3709924"/>
              <a:ext cx="4028681" cy="143357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5005577" y="3664458"/>
              <a:ext cx="672465" cy="352425"/>
            </a:xfrm>
            <a:custGeom>
              <a:avLst/>
              <a:gdLst/>
              <a:ahLst/>
              <a:cxnLst/>
              <a:rect l="l" t="t" r="r" b="b"/>
              <a:pathLst>
                <a:path w="672464" h="352425">
                  <a:moveTo>
                    <a:pt x="336042" y="0"/>
                  </a:moveTo>
                  <a:lnTo>
                    <a:pt x="275649" y="2837"/>
                  </a:lnTo>
                  <a:lnTo>
                    <a:pt x="218803" y="11019"/>
                  </a:lnTo>
                  <a:lnTo>
                    <a:pt x="166454" y="24045"/>
                  </a:lnTo>
                  <a:lnTo>
                    <a:pt x="119552" y="41417"/>
                  </a:lnTo>
                  <a:lnTo>
                    <a:pt x="79047" y="62637"/>
                  </a:lnTo>
                  <a:lnTo>
                    <a:pt x="45889" y="87206"/>
                  </a:lnTo>
                  <a:lnTo>
                    <a:pt x="5415" y="144397"/>
                  </a:lnTo>
                  <a:lnTo>
                    <a:pt x="0" y="176021"/>
                  </a:lnTo>
                  <a:lnTo>
                    <a:pt x="5415" y="207663"/>
                  </a:lnTo>
                  <a:lnTo>
                    <a:pt x="45889" y="264865"/>
                  </a:lnTo>
                  <a:lnTo>
                    <a:pt x="79047" y="289432"/>
                  </a:lnTo>
                  <a:lnTo>
                    <a:pt x="119552" y="310647"/>
                  </a:lnTo>
                  <a:lnTo>
                    <a:pt x="166454" y="328012"/>
                  </a:lnTo>
                  <a:lnTo>
                    <a:pt x="218803" y="341032"/>
                  </a:lnTo>
                  <a:lnTo>
                    <a:pt x="275649" y="349208"/>
                  </a:lnTo>
                  <a:lnTo>
                    <a:pt x="336042" y="352043"/>
                  </a:lnTo>
                  <a:lnTo>
                    <a:pt x="396434" y="349208"/>
                  </a:lnTo>
                  <a:lnTo>
                    <a:pt x="453280" y="341032"/>
                  </a:lnTo>
                  <a:lnTo>
                    <a:pt x="505629" y="328012"/>
                  </a:lnTo>
                  <a:lnTo>
                    <a:pt x="552531" y="310647"/>
                  </a:lnTo>
                  <a:lnTo>
                    <a:pt x="593036" y="289432"/>
                  </a:lnTo>
                  <a:lnTo>
                    <a:pt x="626194" y="264865"/>
                  </a:lnTo>
                  <a:lnTo>
                    <a:pt x="666668" y="207663"/>
                  </a:lnTo>
                  <a:lnTo>
                    <a:pt x="672084" y="176021"/>
                  </a:lnTo>
                  <a:lnTo>
                    <a:pt x="666668" y="144397"/>
                  </a:lnTo>
                  <a:lnTo>
                    <a:pt x="626194" y="87206"/>
                  </a:lnTo>
                  <a:lnTo>
                    <a:pt x="593036" y="62637"/>
                  </a:lnTo>
                  <a:lnTo>
                    <a:pt x="552531" y="41417"/>
                  </a:lnTo>
                  <a:lnTo>
                    <a:pt x="505629" y="24045"/>
                  </a:lnTo>
                  <a:lnTo>
                    <a:pt x="453280" y="11019"/>
                  </a:lnTo>
                  <a:lnTo>
                    <a:pt x="396434" y="2837"/>
                  </a:lnTo>
                  <a:lnTo>
                    <a:pt x="3360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005577" y="3664458"/>
              <a:ext cx="672465" cy="352425"/>
            </a:xfrm>
            <a:custGeom>
              <a:avLst/>
              <a:gdLst/>
              <a:ahLst/>
              <a:cxnLst/>
              <a:rect l="l" t="t" r="r" b="b"/>
              <a:pathLst>
                <a:path w="672464" h="352425">
                  <a:moveTo>
                    <a:pt x="0" y="176021"/>
                  </a:moveTo>
                  <a:lnTo>
                    <a:pt x="21028" y="114626"/>
                  </a:lnTo>
                  <a:lnTo>
                    <a:pt x="79047" y="62637"/>
                  </a:lnTo>
                  <a:lnTo>
                    <a:pt x="119552" y="41417"/>
                  </a:lnTo>
                  <a:lnTo>
                    <a:pt x="166454" y="24045"/>
                  </a:lnTo>
                  <a:lnTo>
                    <a:pt x="218803" y="11019"/>
                  </a:lnTo>
                  <a:lnTo>
                    <a:pt x="275649" y="2837"/>
                  </a:lnTo>
                  <a:lnTo>
                    <a:pt x="336042" y="0"/>
                  </a:lnTo>
                  <a:lnTo>
                    <a:pt x="396434" y="2837"/>
                  </a:lnTo>
                  <a:lnTo>
                    <a:pt x="453280" y="11019"/>
                  </a:lnTo>
                  <a:lnTo>
                    <a:pt x="505629" y="24045"/>
                  </a:lnTo>
                  <a:lnTo>
                    <a:pt x="552531" y="41417"/>
                  </a:lnTo>
                  <a:lnTo>
                    <a:pt x="593036" y="62637"/>
                  </a:lnTo>
                  <a:lnTo>
                    <a:pt x="626194" y="87206"/>
                  </a:lnTo>
                  <a:lnTo>
                    <a:pt x="666668" y="144397"/>
                  </a:lnTo>
                  <a:lnTo>
                    <a:pt x="672084" y="176021"/>
                  </a:lnTo>
                  <a:lnTo>
                    <a:pt x="666668" y="207663"/>
                  </a:lnTo>
                  <a:lnTo>
                    <a:pt x="626194" y="264865"/>
                  </a:lnTo>
                  <a:lnTo>
                    <a:pt x="593036" y="289432"/>
                  </a:lnTo>
                  <a:lnTo>
                    <a:pt x="552531" y="310647"/>
                  </a:lnTo>
                  <a:lnTo>
                    <a:pt x="505629" y="328012"/>
                  </a:lnTo>
                  <a:lnTo>
                    <a:pt x="453280" y="341032"/>
                  </a:lnTo>
                  <a:lnTo>
                    <a:pt x="396434" y="349208"/>
                  </a:lnTo>
                  <a:lnTo>
                    <a:pt x="336042" y="352043"/>
                  </a:lnTo>
                  <a:lnTo>
                    <a:pt x="275649" y="349208"/>
                  </a:lnTo>
                  <a:lnTo>
                    <a:pt x="218803" y="341032"/>
                  </a:lnTo>
                  <a:lnTo>
                    <a:pt x="166454" y="328012"/>
                  </a:lnTo>
                  <a:lnTo>
                    <a:pt x="119552" y="310647"/>
                  </a:lnTo>
                  <a:lnTo>
                    <a:pt x="79047" y="289432"/>
                  </a:lnTo>
                  <a:lnTo>
                    <a:pt x="45889" y="264865"/>
                  </a:lnTo>
                  <a:lnTo>
                    <a:pt x="5415" y="207663"/>
                  </a:lnTo>
                  <a:lnTo>
                    <a:pt x="0" y="176021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675375" y="2081745"/>
              <a:ext cx="3425952" cy="247345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870447" y="2276856"/>
              <a:ext cx="2855976" cy="1903476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4239767" y="1383791"/>
            <a:ext cx="332740" cy="326390"/>
            <a:chOff x="4239767" y="1383791"/>
            <a:chExt cx="332740" cy="326390"/>
          </a:xfrm>
        </p:grpSpPr>
        <p:sp>
          <p:nvSpPr>
            <p:cNvPr id="28" name="object 28"/>
            <p:cNvSpPr/>
            <p:nvPr/>
          </p:nvSpPr>
          <p:spPr>
            <a:xfrm>
              <a:off x="4239767" y="1383791"/>
              <a:ext cx="332740" cy="326390"/>
            </a:xfrm>
            <a:custGeom>
              <a:avLst/>
              <a:gdLst/>
              <a:ahLst/>
              <a:cxnLst/>
              <a:rect l="l" t="t" r="r" b="b"/>
              <a:pathLst>
                <a:path w="332739" h="326389">
                  <a:moveTo>
                    <a:pt x="166116" y="0"/>
                  </a:moveTo>
                  <a:lnTo>
                    <a:pt x="121972" y="5826"/>
                  </a:lnTo>
                  <a:lnTo>
                    <a:pt x="82296" y="22267"/>
                  </a:lnTo>
                  <a:lnTo>
                    <a:pt x="48672" y="47767"/>
                  </a:lnTo>
                  <a:lnTo>
                    <a:pt x="22690" y="80772"/>
                  </a:lnTo>
                  <a:lnTo>
                    <a:pt x="5937" y="119723"/>
                  </a:lnTo>
                  <a:lnTo>
                    <a:pt x="0" y="163068"/>
                  </a:lnTo>
                  <a:lnTo>
                    <a:pt x="5937" y="206412"/>
                  </a:lnTo>
                  <a:lnTo>
                    <a:pt x="22690" y="245363"/>
                  </a:lnTo>
                  <a:lnTo>
                    <a:pt x="48672" y="278368"/>
                  </a:lnTo>
                  <a:lnTo>
                    <a:pt x="82296" y="303868"/>
                  </a:lnTo>
                  <a:lnTo>
                    <a:pt x="121972" y="320309"/>
                  </a:lnTo>
                  <a:lnTo>
                    <a:pt x="166116" y="326136"/>
                  </a:lnTo>
                  <a:lnTo>
                    <a:pt x="210259" y="320309"/>
                  </a:lnTo>
                  <a:lnTo>
                    <a:pt x="249936" y="303868"/>
                  </a:lnTo>
                  <a:lnTo>
                    <a:pt x="283559" y="278368"/>
                  </a:lnTo>
                  <a:lnTo>
                    <a:pt x="309541" y="245363"/>
                  </a:lnTo>
                  <a:lnTo>
                    <a:pt x="326294" y="206412"/>
                  </a:lnTo>
                  <a:lnTo>
                    <a:pt x="332232" y="163068"/>
                  </a:lnTo>
                  <a:lnTo>
                    <a:pt x="326294" y="119723"/>
                  </a:lnTo>
                  <a:lnTo>
                    <a:pt x="309541" y="80772"/>
                  </a:lnTo>
                  <a:lnTo>
                    <a:pt x="283559" y="47767"/>
                  </a:lnTo>
                  <a:lnTo>
                    <a:pt x="249936" y="22267"/>
                  </a:lnTo>
                  <a:lnTo>
                    <a:pt x="210259" y="5826"/>
                  </a:lnTo>
                  <a:lnTo>
                    <a:pt x="166116" y="0"/>
                  </a:lnTo>
                  <a:close/>
                </a:path>
              </a:pathLst>
            </a:custGeom>
            <a:solidFill>
              <a:srgbClr val="FF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264151" y="1411223"/>
              <a:ext cx="283845" cy="266700"/>
            </a:xfrm>
            <a:custGeom>
              <a:avLst/>
              <a:gdLst/>
              <a:ahLst/>
              <a:cxnLst/>
              <a:rect l="l" t="t" r="r" b="b"/>
              <a:pathLst>
                <a:path w="283845" h="266700">
                  <a:moveTo>
                    <a:pt x="141732" y="0"/>
                  </a:moveTo>
                  <a:lnTo>
                    <a:pt x="96950" y="6797"/>
                  </a:lnTo>
                  <a:lnTo>
                    <a:pt x="58046" y="25725"/>
                  </a:lnTo>
                  <a:lnTo>
                    <a:pt x="27358" y="54589"/>
                  </a:lnTo>
                  <a:lnTo>
                    <a:pt x="7229" y="91196"/>
                  </a:lnTo>
                  <a:lnTo>
                    <a:pt x="0" y="133350"/>
                  </a:lnTo>
                  <a:lnTo>
                    <a:pt x="7229" y="175503"/>
                  </a:lnTo>
                  <a:lnTo>
                    <a:pt x="27358" y="212110"/>
                  </a:lnTo>
                  <a:lnTo>
                    <a:pt x="58046" y="240974"/>
                  </a:lnTo>
                  <a:lnTo>
                    <a:pt x="96950" y="259902"/>
                  </a:lnTo>
                  <a:lnTo>
                    <a:pt x="141732" y="266700"/>
                  </a:lnTo>
                  <a:lnTo>
                    <a:pt x="186513" y="259902"/>
                  </a:lnTo>
                  <a:lnTo>
                    <a:pt x="225417" y="240974"/>
                  </a:lnTo>
                  <a:lnTo>
                    <a:pt x="256105" y="212110"/>
                  </a:lnTo>
                  <a:lnTo>
                    <a:pt x="276234" y="175503"/>
                  </a:lnTo>
                  <a:lnTo>
                    <a:pt x="283463" y="133350"/>
                  </a:lnTo>
                  <a:lnTo>
                    <a:pt x="276234" y="91196"/>
                  </a:lnTo>
                  <a:lnTo>
                    <a:pt x="256105" y="54589"/>
                  </a:lnTo>
                  <a:lnTo>
                    <a:pt x="225417" y="25725"/>
                  </a:lnTo>
                  <a:lnTo>
                    <a:pt x="186513" y="6797"/>
                  </a:lnTo>
                  <a:lnTo>
                    <a:pt x="1417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/>
          <p:nvPr/>
        </p:nvSpPr>
        <p:spPr>
          <a:xfrm>
            <a:off x="1754123" y="4491228"/>
            <a:ext cx="390525" cy="382905"/>
          </a:xfrm>
          <a:custGeom>
            <a:avLst/>
            <a:gdLst/>
            <a:ahLst/>
            <a:cxnLst/>
            <a:rect l="l" t="t" r="r" b="b"/>
            <a:pathLst>
              <a:path w="390525" h="382904">
                <a:moveTo>
                  <a:pt x="195071" y="0"/>
                </a:moveTo>
                <a:lnTo>
                  <a:pt x="150356" y="5051"/>
                </a:lnTo>
                <a:lnTo>
                  <a:pt x="109301" y="19440"/>
                </a:lnTo>
                <a:lnTo>
                  <a:pt x="73080" y="42019"/>
                </a:lnTo>
                <a:lnTo>
                  <a:pt x="42867" y="71639"/>
                </a:lnTo>
                <a:lnTo>
                  <a:pt x="19834" y="107152"/>
                </a:lnTo>
                <a:lnTo>
                  <a:pt x="5154" y="147409"/>
                </a:lnTo>
                <a:lnTo>
                  <a:pt x="0" y="191262"/>
                </a:lnTo>
                <a:lnTo>
                  <a:pt x="5154" y="235114"/>
                </a:lnTo>
                <a:lnTo>
                  <a:pt x="19834" y="275371"/>
                </a:lnTo>
                <a:lnTo>
                  <a:pt x="42867" y="310884"/>
                </a:lnTo>
                <a:lnTo>
                  <a:pt x="73080" y="340504"/>
                </a:lnTo>
                <a:lnTo>
                  <a:pt x="109301" y="363083"/>
                </a:lnTo>
                <a:lnTo>
                  <a:pt x="150356" y="377472"/>
                </a:lnTo>
                <a:lnTo>
                  <a:pt x="195071" y="382524"/>
                </a:lnTo>
                <a:lnTo>
                  <a:pt x="239787" y="377472"/>
                </a:lnTo>
                <a:lnTo>
                  <a:pt x="280842" y="363083"/>
                </a:lnTo>
                <a:lnTo>
                  <a:pt x="317063" y="340504"/>
                </a:lnTo>
                <a:lnTo>
                  <a:pt x="347276" y="310884"/>
                </a:lnTo>
                <a:lnTo>
                  <a:pt x="370309" y="275371"/>
                </a:lnTo>
                <a:lnTo>
                  <a:pt x="384989" y="235114"/>
                </a:lnTo>
                <a:lnTo>
                  <a:pt x="390144" y="191262"/>
                </a:lnTo>
                <a:lnTo>
                  <a:pt x="384989" y="147409"/>
                </a:lnTo>
                <a:lnTo>
                  <a:pt x="370309" y="107152"/>
                </a:lnTo>
                <a:lnTo>
                  <a:pt x="347276" y="71639"/>
                </a:lnTo>
                <a:lnTo>
                  <a:pt x="317063" y="42019"/>
                </a:lnTo>
                <a:lnTo>
                  <a:pt x="280842" y="19440"/>
                </a:lnTo>
                <a:lnTo>
                  <a:pt x="239787" y="5051"/>
                </a:lnTo>
                <a:lnTo>
                  <a:pt x="195071" y="0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3342640" cy="2679700"/>
          </a:xfrm>
          <a:custGeom>
            <a:avLst/>
            <a:gdLst/>
            <a:ahLst/>
            <a:cxnLst/>
            <a:rect l="l" t="t" r="r" b="b"/>
            <a:pathLst>
              <a:path w="3342640" h="2679700">
                <a:moveTo>
                  <a:pt x="3292879" y="0"/>
                </a:moveTo>
                <a:lnTo>
                  <a:pt x="0" y="0"/>
                </a:lnTo>
                <a:lnTo>
                  <a:pt x="0" y="2369624"/>
                </a:lnTo>
                <a:lnTo>
                  <a:pt x="64623" y="2406709"/>
                </a:lnTo>
                <a:lnTo>
                  <a:pt x="104349" y="2428028"/>
                </a:lnTo>
                <a:lnTo>
                  <a:pt x="144555" y="2448556"/>
                </a:lnTo>
                <a:lnTo>
                  <a:pt x="185230" y="2468284"/>
                </a:lnTo>
                <a:lnTo>
                  <a:pt x="226362" y="2487200"/>
                </a:lnTo>
                <a:lnTo>
                  <a:pt x="267943" y="2505295"/>
                </a:lnTo>
                <a:lnTo>
                  <a:pt x="309962" y="2522558"/>
                </a:lnTo>
                <a:lnTo>
                  <a:pt x="352407" y="2538978"/>
                </a:lnTo>
                <a:lnTo>
                  <a:pt x="395269" y="2554546"/>
                </a:lnTo>
                <a:lnTo>
                  <a:pt x="438538" y="2569250"/>
                </a:lnTo>
                <a:lnTo>
                  <a:pt x="482203" y="2583081"/>
                </a:lnTo>
                <a:lnTo>
                  <a:pt x="526253" y="2596029"/>
                </a:lnTo>
                <a:lnTo>
                  <a:pt x="570679" y="2608082"/>
                </a:lnTo>
                <a:lnTo>
                  <a:pt x="615470" y="2619230"/>
                </a:lnTo>
                <a:lnTo>
                  <a:pt x="660615" y="2629464"/>
                </a:lnTo>
                <a:lnTo>
                  <a:pt x="706104" y="2638772"/>
                </a:lnTo>
                <a:lnTo>
                  <a:pt x="751928" y="2647144"/>
                </a:lnTo>
                <a:lnTo>
                  <a:pt x="798074" y="2654571"/>
                </a:lnTo>
                <a:lnTo>
                  <a:pt x="844534" y="2661040"/>
                </a:lnTo>
                <a:lnTo>
                  <a:pt x="891296" y="2666543"/>
                </a:lnTo>
                <a:lnTo>
                  <a:pt x="938350" y="2671069"/>
                </a:lnTo>
                <a:lnTo>
                  <a:pt x="985687" y="2674607"/>
                </a:lnTo>
                <a:lnTo>
                  <a:pt x="1033295" y="2677147"/>
                </a:lnTo>
                <a:lnTo>
                  <a:pt x="1081164" y="2678679"/>
                </a:lnTo>
                <a:lnTo>
                  <a:pt x="1129284" y="2679192"/>
                </a:lnTo>
                <a:lnTo>
                  <a:pt x="1177403" y="2678679"/>
                </a:lnTo>
                <a:lnTo>
                  <a:pt x="1225272" y="2677147"/>
                </a:lnTo>
                <a:lnTo>
                  <a:pt x="1272880" y="2674607"/>
                </a:lnTo>
                <a:lnTo>
                  <a:pt x="1320216" y="2671069"/>
                </a:lnTo>
                <a:lnTo>
                  <a:pt x="1367271" y="2666543"/>
                </a:lnTo>
                <a:lnTo>
                  <a:pt x="1414033" y="2661040"/>
                </a:lnTo>
                <a:lnTo>
                  <a:pt x="1460493" y="2654571"/>
                </a:lnTo>
                <a:lnTo>
                  <a:pt x="1506639" y="2647144"/>
                </a:lnTo>
                <a:lnTo>
                  <a:pt x="1552462" y="2638772"/>
                </a:lnTo>
                <a:lnTo>
                  <a:pt x="1597952" y="2629464"/>
                </a:lnTo>
                <a:lnTo>
                  <a:pt x="1643097" y="2619230"/>
                </a:lnTo>
                <a:lnTo>
                  <a:pt x="1687887" y="2608082"/>
                </a:lnTo>
                <a:lnTo>
                  <a:pt x="1732313" y="2596029"/>
                </a:lnTo>
                <a:lnTo>
                  <a:pt x="1776364" y="2583081"/>
                </a:lnTo>
                <a:lnTo>
                  <a:pt x="1820028" y="2569250"/>
                </a:lnTo>
                <a:lnTo>
                  <a:pt x="1863297" y="2554546"/>
                </a:lnTo>
                <a:lnTo>
                  <a:pt x="1906159" y="2538978"/>
                </a:lnTo>
                <a:lnTo>
                  <a:pt x="1948605" y="2522558"/>
                </a:lnTo>
                <a:lnTo>
                  <a:pt x="1990623" y="2505295"/>
                </a:lnTo>
                <a:lnTo>
                  <a:pt x="2032204" y="2487200"/>
                </a:lnTo>
                <a:lnTo>
                  <a:pt x="2073337" y="2468284"/>
                </a:lnTo>
                <a:lnTo>
                  <a:pt x="2114011" y="2448556"/>
                </a:lnTo>
                <a:lnTo>
                  <a:pt x="2154217" y="2428028"/>
                </a:lnTo>
                <a:lnTo>
                  <a:pt x="2193944" y="2406709"/>
                </a:lnTo>
                <a:lnTo>
                  <a:pt x="2233181" y="2384610"/>
                </a:lnTo>
                <a:lnTo>
                  <a:pt x="2271919" y="2361742"/>
                </a:lnTo>
                <a:lnTo>
                  <a:pt x="2310146" y="2338114"/>
                </a:lnTo>
                <a:lnTo>
                  <a:pt x="2347852" y="2313737"/>
                </a:lnTo>
                <a:lnTo>
                  <a:pt x="2385028" y="2288622"/>
                </a:lnTo>
                <a:lnTo>
                  <a:pt x="2421662" y="2262779"/>
                </a:lnTo>
                <a:lnTo>
                  <a:pt x="2457745" y="2236218"/>
                </a:lnTo>
                <a:lnTo>
                  <a:pt x="2493265" y="2208949"/>
                </a:lnTo>
                <a:lnTo>
                  <a:pt x="2528213" y="2180983"/>
                </a:lnTo>
                <a:lnTo>
                  <a:pt x="2562579" y="2152331"/>
                </a:lnTo>
                <a:lnTo>
                  <a:pt x="2596350" y="2123002"/>
                </a:lnTo>
                <a:lnTo>
                  <a:pt x="2629519" y="2093008"/>
                </a:lnTo>
                <a:lnTo>
                  <a:pt x="2662073" y="2062358"/>
                </a:lnTo>
                <a:lnTo>
                  <a:pt x="2694003" y="2031063"/>
                </a:lnTo>
                <a:lnTo>
                  <a:pt x="2725298" y="1999133"/>
                </a:lnTo>
                <a:lnTo>
                  <a:pt x="2755948" y="1966579"/>
                </a:lnTo>
                <a:lnTo>
                  <a:pt x="2785942" y="1933410"/>
                </a:lnTo>
                <a:lnTo>
                  <a:pt x="2815271" y="1899639"/>
                </a:lnTo>
                <a:lnTo>
                  <a:pt x="2843923" y="1865273"/>
                </a:lnTo>
                <a:lnTo>
                  <a:pt x="2871889" y="1830325"/>
                </a:lnTo>
                <a:lnTo>
                  <a:pt x="2899158" y="1794805"/>
                </a:lnTo>
                <a:lnTo>
                  <a:pt x="2925719" y="1758722"/>
                </a:lnTo>
                <a:lnTo>
                  <a:pt x="2951562" y="1722088"/>
                </a:lnTo>
                <a:lnTo>
                  <a:pt x="2976677" y="1684912"/>
                </a:lnTo>
                <a:lnTo>
                  <a:pt x="3001054" y="1647206"/>
                </a:lnTo>
                <a:lnTo>
                  <a:pt x="3024682" y="1608979"/>
                </a:lnTo>
                <a:lnTo>
                  <a:pt x="3047550" y="1570241"/>
                </a:lnTo>
                <a:lnTo>
                  <a:pt x="3069649" y="1531004"/>
                </a:lnTo>
                <a:lnTo>
                  <a:pt x="3090968" y="1491277"/>
                </a:lnTo>
                <a:lnTo>
                  <a:pt x="3111496" y="1451071"/>
                </a:lnTo>
                <a:lnTo>
                  <a:pt x="3131224" y="1410397"/>
                </a:lnTo>
                <a:lnTo>
                  <a:pt x="3150140" y="1369264"/>
                </a:lnTo>
                <a:lnTo>
                  <a:pt x="3168235" y="1327683"/>
                </a:lnTo>
                <a:lnTo>
                  <a:pt x="3185498" y="1285665"/>
                </a:lnTo>
                <a:lnTo>
                  <a:pt x="3201918" y="1243219"/>
                </a:lnTo>
                <a:lnTo>
                  <a:pt x="3217486" y="1200357"/>
                </a:lnTo>
                <a:lnTo>
                  <a:pt x="3232190" y="1157088"/>
                </a:lnTo>
                <a:lnTo>
                  <a:pt x="3246021" y="1113424"/>
                </a:lnTo>
                <a:lnTo>
                  <a:pt x="3258969" y="1069373"/>
                </a:lnTo>
                <a:lnTo>
                  <a:pt x="3271022" y="1024947"/>
                </a:lnTo>
                <a:lnTo>
                  <a:pt x="3282170" y="980157"/>
                </a:lnTo>
                <a:lnTo>
                  <a:pt x="3292404" y="935012"/>
                </a:lnTo>
                <a:lnTo>
                  <a:pt x="3301712" y="889522"/>
                </a:lnTo>
                <a:lnTo>
                  <a:pt x="3310084" y="843699"/>
                </a:lnTo>
                <a:lnTo>
                  <a:pt x="3317511" y="797553"/>
                </a:lnTo>
                <a:lnTo>
                  <a:pt x="3323980" y="751093"/>
                </a:lnTo>
                <a:lnTo>
                  <a:pt x="3329483" y="704331"/>
                </a:lnTo>
                <a:lnTo>
                  <a:pt x="3334009" y="657276"/>
                </a:lnTo>
                <a:lnTo>
                  <a:pt x="3337547" y="609940"/>
                </a:lnTo>
                <a:lnTo>
                  <a:pt x="3340087" y="562332"/>
                </a:lnTo>
                <a:lnTo>
                  <a:pt x="3341619" y="514463"/>
                </a:lnTo>
                <a:lnTo>
                  <a:pt x="3342132" y="466344"/>
                </a:lnTo>
                <a:lnTo>
                  <a:pt x="3341619" y="418224"/>
                </a:lnTo>
                <a:lnTo>
                  <a:pt x="3340087" y="370355"/>
                </a:lnTo>
                <a:lnTo>
                  <a:pt x="3337547" y="322747"/>
                </a:lnTo>
                <a:lnTo>
                  <a:pt x="3334009" y="275411"/>
                </a:lnTo>
                <a:lnTo>
                  <a:pt x="3329483" y="228356"/>
                </a:lnTo>
                <a:lnTo>
                  <a:pt x="3323980" y="181594"/>
                </a:lnTo>
                <a:lnTo>
                  <a:pt x="3317511" y="135134"/>
                </a:lnTo>
                <a:lnTo>
                  <a:pt x="3310084" y="88988"/>
                </a:lnTo>
                <a:lnTo>
                  <a:pt x="3301712" y="43165"/>
                </a:lnTo>
                <a:lnTo>
                  <a:pt x="3292879" y="0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2560" y="700862"/>
            <a:ext cx="292036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FFFFFF"/>
                </a:solidFill>
                <a:latin typeface="Calibri"/>
                <a:cs typeface="Calibri"/>
              </a:rPr>
              <a:t>РЕГИСТРАЦИЯ КЛАССА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ДЛЯ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15" dirty="0">
                <a:solidFill>
                  <a:srgbClr val="FFFFFF"/>
                </a:solidFill>
                <a:latin typeface="Calibri"/>
                <a:cs typeface="Calibri"/>
              </a:rPr>
              <a:t>УЧАСТИЯ</a:t>
            </a:r>
            <a:r>
              <a:rPr sz="18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15" dirty="0">
                <a:solidFill>
                  <a:srgbClr val="FFFFFF"/>
                </a:solidFill>
                <a:latin typeface="Calibri"/>
                <a:cs typeface="Calibri"/>
              </a:rPr>
              <a:t>ПРОГРАММЕ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90499" y="3946956"/>
            <a:ext cx="24872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i="1" spc="-5" dirty="0">
                <a:latin typeface="Calibri"/>
                <a:cs typeface="Calibri"/>
              </a:rPr>
              <a:t>Регистрация доступна </a:t>
            </a:r>
            <a:r>
              <a:rPr sz="1400" i="1" dirty="0">
                <a:latin typeface="Calibri"/>
                <a:cs typeface="Calibri"/>
              </a:rPr>
              <a:t>в </a:t>
            </a:r>
            <a:r>
              <a:rPr sz="1400" i="1" spc="-5" dirty="0">
                <a:latin typeface="Calibri"/>
                <a:cs typeface="Calibri"/>
              </a:rPr>
              <a:t>любое </a:t>
            </a:r>
            <a:r>
              <a:rPr sz="1400" i="1" spc="-30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время</a:t>
            </a:r>
            <a:r>
              <a:rPr sz="1400" i="1" spc="-2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года</a:t>
            </a:r>
            <a:r>
              <a:rPr sz="1400" i="1" spc="-20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без</a:t>
            </a:r>
            <a:r>
              <a:rPr sz="1400" i="1" spc="-2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ограничений</a:t>
            </a:r>
            <a:endParaRPr sz="1400" dirty="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733760" y="540994"/>
            <a:ext cx="5205095" cy="3234055"/>
            <a:chOff x="3733760" y="540994"/>
            <a:chExt cx="5205095" cy="323405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33760" y="540994"/>
              <a:ext cx="5204539" cy="323397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98392" y="705611"/>
              <a:ext cx="4888992" cy="2918460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595985" y="3166109"/>
            <a:ext cx="228473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b="1" i="1" spc="-5" dirty="0">
                <a:cs typeface="Calibri"/>
                <a:hlinkClick r:id="rId4"/>
              </a:rPr>
              <a:t>https://orlyatarussia.ru</a:t>
            </a:r>
            <a:r>
              <a:rPr lang="en-US" sz="1600" b="1" i="1" spc="-5" dirty="0" smtClean="0">
                <a:cs typeface="Calibri"/>
                <a:hlinkClick r:id="rId4"/>
              </a:rPr>
              <a:t>/</a:t>
            </a:r>
            <a:r>
              <a:rPr lang="ru-RU" sz="1600" b="1" i="1" spc="-5" dirty="0" smtClean="0">
                <a:cs typeface="Calibri"/>
              </a:rPr>
              <a:t> </a:t>
            </a:r>
            <a:endParaRPr sz="16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3999" cy="51434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4492" y="2407920"/>
              <a:ext cx="2731008" cy="125577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33800" y="701040"/>
              <a:ext cx="1524000" cy="152400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1911476" y="3841800"/>
            <a:ext cx="5169535" cy="8134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360" algn="ctr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УЧИМСЯ, 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РАСТЁМ,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МЕЧТАЕМ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 ВМЕСТЕ!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50">
              <a:latin typeface="Calibri"/>
              <a:cs typeface="Calibri"/>
            </a:endParaRPr>
          </a:p>
          <a:p>
            <a:pPr algn="ctr">
              <a:lnSpc>
                <a:spcPts val="1370"/>
              </a:lnSpc>
              <a:spcBef>
                <a:spcPts val="5"/>
              </a:spcBef>
            </a:pPr>
            <a:r>
              <a:rPr sz="1200" i="1" spc="-10" dirty="0">
                <a:solidFill>
                  <a:srgbClr val="FFFFFF"/>
                </a:solidFill>
                <a:latin typeface="Calibri"/>
                <a:cs typeface="Calibri"/>
              </a:rPr>
              <a:t>Отдел</a:t>
            </a:r>
            <a:r>
              <a:rPr sz="1200" i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i="1" spc="-5" dirty="0">
                <a:solidFill>
                  <a:srgbClr val="FFFFFF"/>
                </a:solidFill>
                <a:latin typeface="Calibri"/>
                <a:cs typeface="Calibri"/>
              </a:rPr>
              <a:t>обеспечения</a:t>
            </a:r>
            <a:r>
              <a:rPr sz="1200" i="1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i="1" spc="-5" dirty="0">
                <a:solidFill>
                  <a:srgbClr val="FFFFFF"/>
                </a:solidFill>
                <a:latin typeface="Calibri"/>
                <a:cs typeface="Calibri"/>
              </a:rPr>
              <a:t>реализации</a:t>
            </a:r>
            <a:r>
              <a:rPr sz="1200" i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i="1" spc="-5" dirty="0">
                <a:solidFill>
                  <a:srgbClr val="FFFFFF"/>
                </a:solidFill>
                <a:latin typeface="Calibri"/>
                <a:cs typeface="Calibri"/>
              </a:rPr>
              <a:t>программы</a:t>
            </a:r>
            <a:r>
              <a:rPr sz="1200" i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i="1" spc="-10" dirty="0">
                <a:solidFill>
                  <a:srgbClr val="FFFFFF"/>
                </a:solidFill>
                <a:latin typeface="Calibri"/>
                <a:cs typeface="Calibri"/>
              </a:rPr>
              <a:t>«Орлята</a:t>
            </a:r>
            <a:r>
              <a:rPr sz="1200" i="1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i="1" spc="-5" dirty="0">
                <a:solidFill>
                  <a:srgbClr val="FFFFFF"/>
                </a:solidFill>
                <a:latin typeface="Calibri"/>
                <a:cs typeface="Calibri"/>
              </a:rPr>
              <a:t>России»</a:t>
            </a:r>
            <a:r>
              <a:rPr sz="1200" i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i="1" spc="-5" dirty="0">
                <a:solidFill>
                  <a:srgbClr val="FFFFFF"/>
                </a:solidFill>
                <a:latin typeface="Calibri"/>
                <a:cs typeface="Calibri"/>
              </a:rPr>
              <a:t>ВДЦ</a:t>
            </a:r>
            <a:r>
              <a:rPr sz="1200" i="1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i="1" spc="-10" dirty="0">
                <a:solidFill>
                  <a:srgbClr val="FFFFFF"/>
                </a:solidFill>
                <a:latin typeface="Calibri"/>
                <a:cs typeface="Calibri"/>
              </a:rPr>
              <a:t>«Орлёнок»</a:t>
            </a:r>
            <a:endParaRPr sz="1200">
              <a:latin typeface="Calibri"/>
              <a:cs typeface="Calibri"/>
            </a:endParaRPr>
          </a:p>
          <a:p>
            <a:pPr algn="ctr">
              <a:lnSpc>
                <a:spcPts val="1370"/>
              </a:lnSpc>
            </a:pPr>
            <a:r>
              <a:rPr sz="1200" i="1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5"/>
              </a:rPr>
              <a:t>or@orlyonok.ru</a:t>
            </a:r>
            <a:r>
              <a:rPr sz="1200" i="1" spc="3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r>
              <a:rPr sz="1200" i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i="1" spc="-5" dirty="0">
                <a:solidFill>
                  <a:srgbClr val="FFFFFF"/>
                </a:solidFill>
                <a:latin typeface="Calibri"/>
                <a:cs typeface="Calibri"/>
              </a:rPr>
              <a:t>(86167)</a:t>
            </a:r>
            <a:r>
              <a:rPr sz="1200" i="1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Calibri"/>
                <a:cs typeface="Calibri"/>
              </a:rPr>
              <a:t>91</a:t>
            </a:r>
            <a:r>
              <a:rPr sz="1200" i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sz="1200" i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Calibri"/>
                <a:cs typeface="Calibri"/>
              </a:rPr>
              <a:t>386, 8</a:t>
            </a:r>
            <a:r>
              <a:rPr sz="1200" i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i="1" spc="-5" dirty="0">
                <a:solidFill>
                  <a:srgbClr val="FFFFFF"/>
                </a:solidFill>
                <a:latin typeface="Calibri"/>
                <a:cs typeface="Calibri"/>
              </a:rPr>
              <a:t>(86167)</a:t>
            </a:r>
            <a:r>
              <a:rPr sz="1200" i="1" dirty="0">
                <a:solidFill>
                  <a:srgbClr val="FFFFFF"/>
                </a:solidFill>
                <a:latin typeface="Calibri"/>
                <a:cs typeface="Calibri"/>
              </a:rPr>
              <a:t> 91</a:t>
            </a:r>
            <a:r>
              <a:rPr sz="1200" i="1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sz="1200" i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Calibri"/>
                <a:cs typeface="Calibri"/>
              </a:rPr>
              <a:t>387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3716"/>
            <a:ext cx="2057400" cy="5130165"/>
            <a:chOff x="0" y="13716"/>
            <a:chExt cx="2057400" cy="51301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4381"/>
              <a:ext cx="1828798" cy="511911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3275" y="2596895"/>
              <a:ext cx="1272540" cy="58521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13716"/>
              <a:ext cx="2057400" cy="188518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7452" y="210311"/>
              <a:ext cx="1453896" cy="1229868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475738" y="428066"/>
            <a:ext cx="5995670" cy="613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E4097E"/>
                </a:solidFill>
                <a:latin typeface="Calibri"/>
                <a:cs typeface="Calibri"/>
              </a:rPr>
              <a:t>НАЦИОНАЛЬНЫЕ</a:t>
            </a:r>
            <a:r>
              <a:rPr sz="2400" b="1" spc="-35" dirty="0">
                <a:solidFill>
                  <a:srgbClr val="E4097E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E4097E"/>
                </a:solidFill>
                <a:latin typeface="Calibri"/>
                <a:cs typeface="Calibri"/>
              </a:rPr>
              <a:t>ПРИОРИТЕТЫ </a:t>
            </a:r>
            <a:r>
              <a:rPr sz="2400" b="1" dirty="0">
                <a:solidFill>
                  <a:srgbClr val="E4097E"/>
                </a:solidFill>
                <a:latin typeface="Calibri"/>
                <a:cs typeface="Calibri"/>
              </a:rPr>
              <a:t>И</a:t>
            </a:r>
            <a:r>
              <a:rPr sz="2400" b="1" spc="-20" dirty="0">
                <a:solidFill>
                  <a:srgbClr val="E4097E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E4097E"/>
                </a:solidFill>
                <a:latin typeface="Calibri"/>
                <a:cs typeface="Calibri"/>
              </a:rPr>
              <a:t>ЦЕННОСТИ</a:t>
            </a:r>
            <a:endParaRPr sz="2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5"/>
              </a:spcBef>
            </a:pPr>
            <a:r>
              <a:rPr sz="1400" i="1" spc="-5" dirty="0">
                <a:solidFill>
                  <a:srgbClr val="000000"/>
                </a:solidFill>
                <a:latin typeface="Calibri"/>
                <a:cs typeface="Calibri"/>
              </a:rPr>
              <a:t>из</a:t>
            </a:r>
            <a:r>
              <a:rPr sz="1400" i="1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00000"/>
                </a:solidFill>
                <a:latin typeface="Calibri"/>
                <a:cs typeface="Calibri"/>
              </a:rPr>
              <a:t>Стратегии</a:t>
            </a:r>
            <a:r>
              <a:rPr sz="1400" i="1" spc="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00000"/>
                </a:solidFill>
                <a:latin typeface="Calibri"/>
                <a:cs typeface="Calibri"/>
              </a:rPr>
              <a:t>национальной</a:t>
            </a:r>
            <a:r>
              <a:rPr sz="1400" i="1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00000"/>
                </a:solidFill>
                <a:latin typeface="Calibri"/>
                <a:cs typeface="Calibri"/>
              </a:rPr>
              <a:t>безопасности</a:t>
            </a:r>
            <a:r>
              <a:rPr sz="14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00000"/>
                </a:solidFill>
                <a:latin typeface="Calibri"/>
                <a:cs typeface="Calibri"/>
              </a:rPr>
              <a:t>России*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93798" y="3137154"/>
            <a:ext cx="207835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Высокие нравственные </a:t>
            </a:r>
            <a:r>
              <a:rPr sz="1400" spc="-30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идеалы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29482" y="4699508"/>
            <a:ext cx="45904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i="1" spc="-5" dirty="0">
                <a:latin typeface="Calibri"/>
                <a:cs typeface="Calibri"/>
              </a:rPr>
              <a:t>*Утверждена</a:t>
            </a:r>
            <a:r>
              <a:rPr sz="1400" i="1" spc="-50" dirty="0">
                <a:latin typeface="Calibri"/>
                <a:cs typeface="Calibri"/>
              </a:rPr>
              <a:t> </a:t>
            </a:r>
            <a:r>
              <a:rPr sz="1400" i="1" spc="-10" dirty="0">
                <a:latin typeface="Calibri"/>
                <a:cs typeface="Calibri"/>
              </a:rPr>
              <a:t>указом</a:t>
            </a:r>
            <a:r>
              <a:rPr sz="1400" i="1" dirty="0">
                <a:latin typeface="Calibri"/>
                <a:cs typeface="Calibri"/>
              </a:rPr>
              <a:t> Президента</a:t>
            </a:r>
            <a:r>
              <a:rPr sz="1400" i="1" spc="-35" dirty="0">
                <a:latin typeface="Calibri"/>
                <a:cs typeface="Calibri"/>
              </a:rPr>
              <a:t> </a:t>
            </a:r>
            <a:r>
              <a:rPr sz="1400" i="1" spc="-5" dirty="0">
                <a:latin typeface="Calibri"/>
                <a:cs typeface="Calibri"/>
              </a:rPr>
              <a:t>РФ </a:t>
            </a:r>
            <a:r>
              <a:rPr sz="1400" i="1" dirty="0">
                <a:latin typeface="Calibri"/>
                <a:cs typeface="Calibri"/>
              </a:rPr>
              <a:t>от</a:t>
            </a:r>
            <a:r>
              <a:rPr sz="1400" i="1" spc="-15" dirty="0">
                <a:latin typeface="Calibri"/>
                <a:cs typeface="Calibri"/>
              </a:rPr>
              <a:t> </a:t>
            </a:r>
            <a:r>
              <a:rPr sz="1400" i="1" spc="-5" dirty="0">
                <a:latin typeface="Calibri"/>
                <a:cs typeface="Calibri"/>
              </a:rPr>
              <a:t>02.07.2021 </a:t>
            </a:r>
            <a:r>
              <a:rPr sz="1400" i="1" dirty="0">
                <a:latin typeface="Calibri"/>
                <a:cs typeface="Calibri"/>
              </a:rPr>
              <a:t>№</a:t>
            </a:r>
            <a:r>
              <a:rPr sz="1400" i="1" spc="-15" dirty="0">
                <a:latin typeface="Calibri"/>
                <a:cs typeface="Calibri"/>
              </a:rPr>
              <a:t> </a:t>
            </a:r>
            <a:r>
              <a:rPr sz="1400" i="1" spc="-5" dirty="0">
                <a:latin typeface="Calibri"/>
                <a:cs typeface="Calibri"/>
              </a:rPr>
              <a:t>400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0667" y="1778254"/>
            <a:ext cx="1072515" cy="666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1590" marR="5080" indent="-9525" algn="just">
              <a:lnSpc>
                <a:spcPct val="100000"/>
              </a:lnSpc>
              <a:spcBef>
                <a:spcPts val="105"/>
              </a:spcBef>
            </a:pPr>
            <a:r>
              <a:rPr sz="1400" b="1" spc="-25" dirty="0">
                <a:solidFill>
                  <a:srgbClr val="FFFFFF"/>
                </a:solidFill>
                <a:latin typeface="Calibri"/>
                <a:cs typeface="Calibri"/>
              </a:rPr>
              <a:t>ЦЕНН</a:t>
            </a:r>
            <a:r>
              <a:rPr sz="1400" b="1" spc="-3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400" b="1" spc="-25" dirty="0">
                <a:solidFill>
                  <a:srgbClr val="FFFFFF"/>
                </a:solidFill>
                <a:latin typeface="Calibri"/>
                <a:cs typeface="Calibri"/>
              </a:rPr>
              <a:t>СТН</a:t>
            </a:r>
            <a:r>
              <a:rPr sz="1400" b="1" spc="-30" dirty="0">
                <a:solidFill>
                  <a:srgbClr val="FFFFFF"/>
                </a:solidFill>
                <a:latin typeface="Calibri"/>
                <a:cs typeface="Calibri"/>
              </a:rPr>
              <a:t>Ы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Е  </a:t>
            </a:r>
            <a:r>
              <a:rPr sz="1400" b="1" spc="-20" dirty="0">
                <a:solidFill>
                  <a:srgbClr val="FFFFFF"/>
                </a:solidFill>
                <a:latin typeface="Calibri"/>
                <a:cs typeface="Calibri"/>
              </a:rPr>
              <a:t>ОСНОВАНИЯ </a:t>
            </a:r>
            <a:r>
              <a:rPr sz="14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25" dirty="0">
                <a:solidFill>
                  <a:srgbClr val="FFFFFF"/>
                </a:solidFill>
                <a:latin typeface="Calibri"/>
                <a:cs typeface="Calibri"/>
              </a:rPr>
              <a:t>П</a:t>
            </a:r>
            <a:r>
              <a:rPr sz="1400" b="1" spc="-30" dirty="0">
                <a:solidFill>
                  <a:srgbClr val="FFFFFF"/>
                </a:solidFill>
                <a:latin typeface="Calibri"/>
                <a:cs typeface="Calibri"/>
              </a:rPr>
              <a:t>РО</a:t>
            </a:r>
            <a:r>
              <a:rPr sz="1400" b="1" spc="-20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1400" b="1" spc="-100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1400" b="1" spc="-25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1400" b="1" spc="-30" dirty="0">
                <a:solidFill>
                  <a:srgbClr val="FFFFFF"/>
                </a:solidFill>
                <a:latin typeface="Calibri"/>
                <a:cs typeface="Calibri"/>
              </a:rPr>
              <a:t>ММ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Ы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92327" y="3681221"/>
            <a:ext cx="72961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20" dirty="0">
                <a:solidFill>
                  <a:srgbClr val="FFFFFF"/>
                </a:solidFill>
                <a:latin typeface="Calibri"/>
                <a:cs typeface="Calibri"/>
              </a:rPr>
              <a:t>РОДИНА </a:t>
            </a:r>
            <a:r>
              <a:rPr sz="1200" spc="-15" dirty="0">
                <a:solidFill>
                  <a:srgbClr val="FFFFFF"/>
                </a:solidFill>
                <a:latin typeface="Calibri"/>
                <a:cs typeface="Calibri"/>
              </a:rPr>
              <a:t> СЕМЬЯ </a:t>
            </a:r>
            <a:r>
              <a:rPr sz="12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20" dirty="0">
                <a:solidFill>
                  <a:srgbClr val="FFFFFF"/>
                </a:solidFill>
                <a:latin typeface="Calibri"/>
                <a:cs typeface="Calibri"/>
              </a:rPr>
              <a:t>КОМАНДА </a:t>
            </a:r>
            <a:r>
              <a:rPr sz="1200" spc="-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20" dirty="0">
                <a:solidFill>
                  <a:srgbClr val="FFFFFF"/>
                </a:solidFill>
                <a:latin typeface="Calibri"/>
                <a:cs typeface="Calibri"/>
              </a:rPr>
              <a:t>ПРИРОДА </a:t>
            </a:r>
            <a:r>
              <a:rPr sz="12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20" dirty="0">
                <a:solidFill>
                  <a:srgbClr val="FFFFFF"/>
                </a:solidFill>
                <a:latin typeface="Calibri"/>
                <a:cs typeface="Calibri"/>
              </a:rPr>
              <a:t>П</a:t>
            </a:r>
            <a:r>
              <a:rPr sz="1200" spc="-3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200" spc="-20" dirty="0">
                <a:solidFill>
                  <a:srgbClr val="FFFFFF"/>
                </a:solidFill>
                <a:latin typeface="Calibri"/>
                <a:cs typeface="Calibri"/>
              </a:rPr>
              <a:t>ЗН</a:t>
            </a:r>
            <a:r>
              <a:rPr sz="1200" spc="-15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1200" spc="-20" dirty="0">
                <a:solidFill>
                  <a:srgbClr val="FFFFFF"/>
                </a:solidFill>
                <a:latin typeface="Calibri"/>
                <a:cs typeface="Calibri"/>
              </a:rPr>
              <a:t>НИ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Е  </a:t>
            </a:r>
            <a:r>
              <a:rPr sz="1200" spc="-20" dirty="0">
                <a:solidFill>
                  <a:srgbClr val="FFFFFF"/>
                </a:solidFill>
                <a:latin typeface="Calibri"/>
                <a:cs typeface="Calibri"/>
              </a:rPr>
              <a:t>ЗДОРОВЬЕ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57200" y="3712464"/>
            <a:ext cx="0" cy="1098550"/>
          </a:xfrm>
          <a:custGeom>
            <a:avLst/>
            <a:gdLst/>
            <a:ahLst/>
            <a:cxnLst/>
            <a:rect l="l" t="t" r="r" b="b"/>
            <a:pathLst>
              <a:path h="1098550">
                <a:moveTo>
                  <a:pt x="0" y="0"/>
                </a:moveTo>
                <a:lnTo>
                  <a:pt x="0" y="109827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298819" y="3454653"/>
            <a:ext cx="24898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Историческая</a:t>
            </a:r>
            <a:r>
              <a:rPr sz="1400" spc="-5" dirty="0">
                <a:latin typeface="Calibri"/>
                <a:cs typeface="Calibri"/>
              </a:rPr>
              <a:t> память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  <a:spcBef>
                <a:spcPts val="5"/>
              </a:spcBef>
            </a:pPr>
            <a:r>
              <a:rPr sz="1400" spc="-5" dirty="0">
                <a:latin typeface="Calibri"/>
                <a:cs typeface="Calibri"/>
              </a:rPr>
              <a:t>преемственность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поколений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4828032" y="957071"/>
            <a:ext cx="1280160" cy="3939540"/>
            <a:chOff x="4828032" y="957071"/>
            <a:chExt cx="1280160" cy="3939540"/>
          </a:xfrm>
        </p:grpSpPr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35652" y="957071"/>
              <a:ext cx="1272539" cy="179984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28032" y="2026919"/>
              <a:ext cx="1272539" cy="179984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35652" y="3095244"/>
              <a:ext cx="1272539" cy="1801368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2204085" y="1265936"/>
            <a:ext cx="882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Arial MT"/>
                <a:cs typeface="Arial MT"/>
              </a:rPr>
              <a:t>•</a:t>
            </a:r>
            <a:endParaRPr sz="1400">
              <a:latin typeface="Arial MT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490597" y="1276857"/>
            <a:ext cx="3891279" cy="44195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1635"/>
              </a:lnSpc>
              <a:spcBef>
                <a:spcPts val="105"/>
              </a:spcBef>
              <a:tabLst>
                <a:tab pos="3815715" algn="l"/>
              </a:tabLst>
            </a:pPr>
            <a:r>
              <a:rPr sz="2100" baseline="3968" dirty="0">
                <a:latin typeface="Calibri"/>
                <a:cs typeface="Calibri"/>
              </a:rPr>
              <a:t>Жи</a:t>
            </a:r>
            <a:r>
              <a:rPr sz="2100" spc="-15" baseline="3968" dirty="0">
                <a:latin typeface="Calibri"/>
                <a:cs typeface="Calibri"/>
              </a:rPr>
              <a:t>з</a:t>
            </a:r>
            <a:r>
              <a:rPr sz="2100" baseline="3968" dirty="0">
                <a:latin typeface="Calibri"/>
                <a:cs typeface="Calibri"/>
              </a:rPr>
              <a:t>нь,</a:t>
            </a:r>
            <a:r>
              <a:rPr sz="2100" spc="-15" baseline="3968" dirty="0">
                <a:latin typeface="Calibri"/>
                <a:cs typeface="Calibri"/>
              </a:rPr>
              <a:t> </a:t>
            </a:r>
            <a:r>
              <a:rPr sz="2100" spc="-30" baseline="3968" dirty="0">
                <a:latin typeface="Calibri"/>
                <a:cs typeface="Calibri"/>
              </a:rPr>
              <a:t>д</a:t>
            </a:r>
            <a:r>
              <a:rPr sz="2100" spc="-7" baseline="3968" dirty="0">
                <a:latin typeface="Calibri"/>
                <a:cs typeface="Calibri"/>
              </a:rPr>
              <a:t>ос</a:t>
            </a:r>
            <a:r>
              <a:rPr sz="2100" spc="-30" baseline="3968" dirty="0">
                <a:latin typeface="Calibri"/>
                <a:cs typeface="Calibri"/>
              </a:rPr>
              <a:t>т</a:t>
            </a:r>
            <a:r>
              <a:rPr sz="2100" spc="-7" baseline="3968" dirty="0">
                <a:latin typeface="Calibri"/>
                <a:cs typeface="Calibri"/>
              </a:rPr>
              <a:t>ои</a:t>
            </a:r>
            <a:r>
              <a:rPr sz="2100" baseline="3968" dirty="0">
                <a:latin typeface="Calibri"/>
                <a:cs typeface="Calibri"/>
              </a:rPr>
              <a:t>н</a:t>
            </a:r>
            <a:r>
              <a:rPr sz="2100" spc="-15" baseline="3968" dirty="0">
                <a:latin typeface="Calibri"/>
                <a:cs typeface="Calibri"/>
              </a:rPr>
              <a:t>с</a:t>
            </a:r>
            <a:r>
              <a:rPr sz="2100" spc="-7" baseline="3968" dirty="0">
                <a:latin typeface="Calibri"/>
                <a:cs typeface="Calibri"/>
              </a:rPr>
              <a:t>тво</a:t>
            </a:r>
            <a:r>
              <a:rPr sz="2100" baseline="3968" dirty="0">
                <a:latin typeface="Calibri"/>
                <a:cs typeface="Calibri"/>
              </a:rPr>
              <a:t>,</a:t>
            </a:r>
            <a:r>
              <a:rPr sz="2100" spc="-30" baseline="3968" dirty="0">
                <a:latin typeface="Calibri"/>
                <a:cs typeface="Calibri"/>
              </a:rPr>
              <a:t> </a:t>
            </a:r>
            <a:r>
              <a:rPr sz="2100" baseline="3968" dirty="0">
                <a:latin typeface="Calibri"/>
                <a:cs typeface="Calibri"/>
              </a:rPr>
              <a:t>п</a:t>
            </a:r>
            <a:r>
              <a:rPr sz="2100" spc="-7" baseline="3968" dirty="0">
                <a:latin typeface="Calibri"/>
                <a:cs typeface="Calibri"/>
              </a:rPr>
              <a:t>р</a:t>
            </a:r>
            <a:r>
              <a:rPr sz="2100" baseline="3968" dirty="0">
                <a:latin typeface="Calibri"/>
                <a:cs typeface="Calibri"/>
              </a:rPr>
              <a:t>ава</a:t>
            </a:r>
            <a:r>
              <a:rPr sz="2100" spc="-15" baseline="3968" dirty="0">
                <a:latin typeface="Calibri"/>
                <a:cs typeface="Calibri"/>
              </a:rPr>
              <a:t> </a:t>
            </a:r>
            <a:r>
              <a:rPr sz="2100" baseline="3968" dirty="0">
                <a:latin typeface="Calibri"/>
                <a:cs typeface="Calibri"/>
              </a:rPr>
              <a:t>и	</a:t>
            </a:r>
            <a:r>
              <a:rPr sz="1400" dirty="0">
                <a:latin typeface="Arial MT"/>
                <a:cs typeface="Arial MT"/>
              </a:rPr>
              <a:t>•</a:t>
            </a:r>
          </a:p>
          <a:p>
            <a:pPr marL="12700">
              <a:lnSpc>
                <a:spcPts val="1635"/>
              </a:lnSpc>
            </a:pPr>
            <a:r>
              <a:rPr sz="1400" spc="-5" dirty="0">
                <a:latin typeface="Calibri"/>
                <a:cs typeface="Calibri"/>
              </a:rPr>
              <a:t>свободы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человека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195576" y="1904492"/>
            <a:ext cx="12198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Патриотизм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204085" y="2311654"/>
            <a:ext cx="2608580" cy="666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Гражданственность, </a:t>
            </a:r>
            <a:r>
              <a:rPr sz="1400" spc="-5" dirty="0">
                <a:latin typeface="Calibri"/>
                <a:cs typeface="Calibri"/>
              </a:rPr>
              <a:t>служение </a:t>
            </a:r>
            <a:r>
              <a:rPr sz="1400" spc="-30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Отечеству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5" dirty="0">
                <a:latin typeface="Calibri"/>
                <a:cs typeface="Calibri"/>
              </a:rPr>
              <a:t>ответственность 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за</a:t>
            </a:r>
            <a:r>
              <a:rPr sz="1400" spc="-10" dirty="0">
                <a:latin typeface="Calibri"/>
                <a:cs typeface="Calibri"/>
              </a:rPr>
              <a:t> его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судьбу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204085" y="4117644"/>
            <a:ext cx="14236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Крепкая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семья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193798" y="3733596"/>
            <a:ext cx="1869439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Созидательный</a:t>
            </a:r>
            <a:r>
              <a:rPr sz="1400" spc="-60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труд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580378" y="1276857"/>
            <a:ext cx="1970405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latin typeface="Calibri"/>
                <a:cs typeface="Calibri"/>
              </a:rPr>
              <a:t>Приоритет </a:t>
            </a:r>
            <a:r>
              <a:rPr sz="1400" spc="-10" dirty="0">
                <a:latin typeface="Calibri"/>
                <a:cs typeface="Calibri"/>
              </a:rPr>
              <a:t>духовного </a:t>
            </a:r>
            <a:r>
              <a:rPr sz="1400" dirty="0">
                <a:latin typeface="Calibri"/>
                <a:cs typeface="Calibri"/>
              </a:rPr>
              <a:t>над </a:t>
            </a:r>
            <a:r>
              <a:rPr sz="1400" spc="-30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материальным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293865" y="1860296"/>
            <a:ext cx="20701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400" spc="-15" dirty="0">
                <a:latin typeface="Calibri"/>
                <a:cs typeface="Calibri"/>
              </a:rPr>
              <a:t>Гуманизм,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милосердие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293865" y="2240356"/>
            <a:ext cx="154178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Справедливость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290309" y="2625039"/>
            <a:ext cx="162242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Коллективизм, 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взаимопомощь</a:t>
            </a:r>
            <a:r>
              <a:rPr sz="1400" spc="-6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3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взаимоуважение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298819" y="4066438"/>
            <a:ext cx="225488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Единство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народов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России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85316" y="839724"/>
            <a:ext cx="995680" cy="277495"/>
          </a:xfrm>
          <a:custGeom>
            <a:avLst/>
            <a:gdLst/>
            <a:ahLst/>
            <a:cxnLst/>
            <a:rect l="l" t="t" r="r" b="b"/>
            <a:pathLst>
              <a:path w="995680" h="277494">
                <a:moveTo>
                  <a:pt x="950341" y="0"/>
                </a:moveTo>
                <a:lnTo>
                  <a:pt x="44831" y="0"/>
                </a:lnTo>
                <a:lnTo>
                  <a:pt x="27305" y="3683"/>
                </a:lnTo>
                <a:lnTo>
                  <a:pt x="13081" y="13462"/>
                </a:lnTo>
                <a:lnTo>
                  <a:pt x="3556" y="28193"/>
                </a:lnTo>
                <a:lnTo>
                  <a:pt x="0" y="46227"/>
                </a:lnTo>
                <a:lnTo>
                  <a:pt x="0" y="231012"/>
                </a:lnTo>
                <a:lnTo>
                  <a:pt x="3556" y="248920"/>
                </a:lnTo>
                <a:lnTo>
                  <a:pt x="13081" y="263651"/>
                </a:lnTo>
                <a:lnTo>
                  <a:pt x="27305" y="273558"/>
                </a:lnTo>
                <a:lnTo>
                  <a:pt x="44831" y="277113"/>
                </a:lnTo>
                <a:lnTo>
                  <a:pt x="950341" y="277113"/>
                </a:lnTo>
                <a:lnTo>
                  <a:pt x="967866" y="273558"/>
                </a:lnTo>
                <a:lnTo>
                  <a:pt x="982091" y="263651"/>
                </a:lnTo>
                <a:lnTo>
                  <a:pt x="991616" y="248920"/>
                </a:lnTo>
                <a:lnTo>
                  <a:pt x="995172" y="231012"/>
                </a:lnTo>
                <a:lnTo>
                  <a:pt x="995172" y="46227"/>
                </a:lnTo>
                <a:lnTo>
                  <a:pt x="991616" y="28193"/>
                </a:lnTo>
                <a:lnTo>
                  <a:pt x="982091" y="13462"/>
                </a:lnTo>
                <a:lnTo>
                  <a:pt x="967866" y="3683"/>
                </a:lnTo>
                <a:lnTo>
                  <a:pt x="950341" y="0"/>
                </a:lnTo>
                <a:close/>
              </a:path>
            </a:pathLst>
          </a:custGeom>
          <a:solidFill>
            <a:srgbClr val="E409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78711" y="814233"/>
            <a:ext cx="4579620" cy="10414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218440">
              <a:lnSpc>
                <a:spcPct val="100000"/>
              </a:lnSpc>
              <a:spcBef>
                <a:spcPts val="5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РОДИНА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395"/>
              </a:spcBef>
            </a:pPr>
            <a:r>
              <a:rPr sz="1200" spc="-5" dirty="0">
                <a:latin typeface="Calibri"/>
                <a:cs typeface="Calibri"/>
              </a:rPr>
              <a:t>Любовь</a:t>
            </a:r>
            <a:r>
              <a:rPr sz="1200" spc="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к</a:t>
            </a:r>
            <a:r>
              <a:rPr sz="1200" spc="5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своему</a:t>
            </a:r>
            <a:r>
              <a:rPr sz="1200" spc="50" dirty="0">
                <a:latin typeface="Calibri"/>
                <a:cs typeface="Calibri"/>
              </a:rPr>
              <a:t> </a:t>
            </a:r>
            <a:r>
              <a:rPr sz="1200" spc="-25" dirty="0">
                <a:latin typeface="Calibri"/>
                <a:cs typeface="Calibri"/>
              </a:rPr>
              <a:t>дому,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земле,</a:t>
            </a:r>
            <a:r>
              <a:rPr sz="1200" spc="5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семье,</a:t>
            </a:r>
            <a:r>
              <a:rPr sz="1200" spc="55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людям,</a:t>
            </a:r>
            <a:r>
              <a:rPr sz="1200" spc="5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стране;</a:t>
            </a:r>
            <a:r>
              <a:rPr sz="1200" spc="5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быть</a:t>
            </a:r>
            <a:r>
              <a:rPr sz="1200" spc="4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полезным </a:t>
            </a:r>
            <a:r>
              <a:rPr sz="1200" spc="-254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своей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стране,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желание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служить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Отечеству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тем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делом,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к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которому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есть </a:t>
            </a:r>
            <a:r>
              <a:rPr sz="1200" spc="-254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призвание, уважение национальных </a:t>
            </a:r>
            <a:r>
              <a:rPr sz="1200" dirty="0">
                <a:latin typeface="Calibri"/>
                <a:cs typeface="Calibri"/>
              </a:rPr>
              <a:t>традиций, </a:t>
            </a:r>
            <a:r>
              <a:rPr sz="1200" spc="-5" dirty="0">
                <a:latin typeface="Calibri"/>
                <a:cs typeface="Calibri"/>
              </a:rPr>
              <a:t>истории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25" dirty="0">
                <a:latin typeface="Calibri"/>
                <a:cs typeface="Calibri"/>
              </a:rPr>
              <a:t>культуры 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своей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страны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36828" y="182117"/>
            <a:ext cx="601154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dirty="0">
                <a:solidFill>
                  <a:srgbClr val="E4097E"/>
                </a:solidFill>
              </a:rPr>
              <a:t>ЦЕННОСТНЫЕ</a:t>
            </a:r>
            <a:r>
              <a:rPr sz="2700" spc="-35" dirty="0">
                <a:solidFill>
                  <a:srgbClr val="E4097E"/>
                </a:solidFill>
              </a:rPr>
              <a:t> </a:t>
            </a:r>
            <a:r>
              <a:rPr sz="2700" spc="-10" dirty="0">
                <a:solidFill>
                  <a:srgbClr val="E4097E"/>
                </a:solidFill>
              </a:rPr>
              <a:t>ОСНОВАНИЯ</a:t>
            </a:r>
            <a:r>
              <a:rPr sz="2700" spc="-60" dirty="0">
                <a:solidFill>
                  <a:srgbClr val="E4097E"/>
                </a:solidFill>
              </a:rPr>
              <a:t> </a:t>
            </a:r>
            <a:r>
              <a:rPr sz="2700" spc="-40" dirty="0">
                <a:solidFill>
                  <a:srgbClr val="E4097E"/>
                </a:solidFill>
              </a:rPr>
              <a:t>ПРОГРАММЫ</a:t>
            </a:r>
            <a:endParaRPr sz="2700"/>
          </a:p>
        </p:txBody>
      </p:sp>
      <p:sp>
        <p:nvSpPr>
          <p:cNvPr id="5" name="object 5"/>
          <p:cNvSpPr txBox="1"/>
          <p:nvPr/>
        </p:nvSpPr>
        <p:spPr>
          <a:xfrm>
            <a:off x="7080884" y="1226058"/>
            <a:ext cx="14903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Calibri"/>
                <a:cs typeface="Calibri"/>
              </a:rPr>
              <a:t>Открытие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200" spc="-10" dirty="0">
                <a:latin typeface="Calibri"/>
                <a:cs typeface="Calibri"/>
              </a:rPr>
              <a:t>окружающего </a:t>
            </a:r>
            <a:r>
              <a:rPr sz="1200" dirty="0">
                <a:latin typeface="Calibri"/>
                <a:cs typeface="Calibri"/>
              </a:rPr>
              <a:t>мира и 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понимание</a:t>
            </a:r>
            <a:r>
              <a:rPr sz="1200" spc="-6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себя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нём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21964" y="3195827"/>
            <a:ext cx="707136" cy="71018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8640" y="858011"/>
            <a:ext cx="708660" cy="70713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8640" y="2130551"/>
            <a:ext cx="708660" cy="70866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8640" y="3197351"/>
            <a:ext cx="708660" cy="707136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25540" y="908303"/>
            <a:ext cx="708660" cy="708660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7098283" y="2665298"/>
            <a:ext cx="141922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Равнение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на</a:t>
            </a:r>
            <a:endParaRPr sz="1200" dirty="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200" spc="-5" dirty="0">
                <a:latin typeface="Calibri"/>
                <a:cs typeface="Calibri"/>
              </a:rPr>
              <a:t>чемпионов, </a:t>
            </a:r>
            <a:r>
              <a:rPr sz="1200" spc="-10" dirty="0">
                <a:latin typeface="Calibri"/>
                <a:cs typeface="Calibri"/>
              </a:rPr>
              <a:t>ценность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здорового образа</a:t>
            </a:r>
            <a:endParaRPr sz="12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жизни</a:t>
            </a:r>
            <a:endParaRPr sz="1200" dirty="0">
              <a:latin typeface="Calibri"/>
              <a:cs typeface="Calibri"/>
            </a:endParaRPr>
          </a:p>
        </p:txBody>
      </p:sp>
      <p:pic>
        <p:nvPicPr>
          <p:cNvPr id="12" name="object 1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182413" y="2276064"/>
            <a:ext cx="801858" cy="801858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1415796" y="2142744"/>
            <a:ext cx="996950" cy="277495"/>
          </a:xfrm>
          <a:custGeom>
            <a:avLst/>
            <a:gdLst/>
            <a:ahLst/>
            <a:cxnLst/>
            <a:rect l="l" t="t" r="r" b="b"/>
            <a:pathLst>
              <a:path w="996950" h="277494">
                <a:moveTo>
                  <a:pt x="951865" y="0"/>
                </a:moveTo>
                <a:lnTo>
                  <a:pt x="44831" y="0"/>
                </a:lnTo>
                <a:lnTo>
                  <a:pt x="27431" y="3682"/>
                </a:lnTo>
                <a:lnTo>
                  <a:pt x="13081" y="13462"/>
                </a:lnTo>
                <a:lnTo>
                  <a:pt x="3556" y="28193"/>
                </a:lnTo>
                <a:lnTo>
                  <a:pt x="0" y="46228"/>
                </a:lnTo>
                <a:lnTo>
                  <a:pt x="0" y="231012"/>
                </a:lnTo>
                <a:lnTo>
                  <a:pt x="3556" y="248919"/>
                </a:lnTo>
                <a:lnTo>
                  <a:pt x="13081" y="263651"/>
                </a:lnTo>
                <a:lnTo>
                  <a:pt x="27431" y="273557"/>
                </a:lnTo>
                <a:lnTo>
                  <a:pt x="44831" y="277113"/>
                </a:lnTo>
                <a:lnTo>
                  <a:pt x="951865" y="277113"/>
                </a:lnTo>
                <a:lnTo>
                  <a:pt x="969264" y="273557"/>
                </a:lnTo>
                <a:lnTo>
                  <a:pt x="983615" y="263651"/>
                </a:lnTo>
                <a:lnTo>
                  <a:pt x="993140" y="248919"/>
                </a:lnTo>
                <a:lnTo>
                  <a:pt x="996696" y="231012"/>
                </a:lnTo>
                <a:lnTo>
                  <a:pt x="996696" y="46228"/>
                </a:lnTo>
                <a:lnTo>
                  <a:pt x="993140" y="28193"/>
                </a:lnTo>
                <a:lnTo>
                  <a:pt x="983615" y="13462"/>
                </a:lnTo>
                <a:lnTo>
                  <a:pt x="969264" y="3682"/>
                </a:lnTo>
                <a:lnTo>
                  <a:pt x="951865" y="0"/>
                </a:lnTo>
                <a:close/>
              </a:path>
            </a:pathLst>
          </a:custGeom>
          <a:solidFill>
            <a:srgbClr val="E409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410969" y="2125471"/>
            <a:ext cx="4160520" cy="844550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273685">
              <a:lnSpc>
                <a:spcPct val="100000"/>
              </a:lnSpc>
              <a:spcBef>
                <a:spcPts val="44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СЕМЬЯ</a:t>
            </a:r>
            <a:endParaRPr sz="12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345"/>
              </a:spcBef>
            </a:pPr>
            <a:r>
              <a:rPr sz="1200" spc="-5" dirty="0">
                <a:latin typeface="Calibri"/>
                <a:cs typeface="Calibri"/>
              </a:rPr>
              <a:t>Основа </a:t>
            </a:r>
            <a:r>
              <a:rPr sz="1200" dirty="0">
                <a:latin typeface="Calibri"/>
                <a:cs typeface="Calibri"/>
              </a:rPr>
              <a:t>развития </a:t>
            </a:r>
            <a:r>
              <a:rPr sz="1200" spc="-5" dirty="0">
                <a:latin typeface="Calibri"/>
                <a:cs typeface="Calibri"/>
              </a:rPr>
              <a:t>страны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20" dirty="0">
                <a:latin typeface="Calibri"/>
                <a:cs typeface="Calibri"/>
              </a:rPr>
              <a:t>благосостояния народа, </a:t>
            </a:r>
            <a:r>
              <a:rPr sz="1200" spc="-5" dirty="0">
                <a:latin typeface="Calibri"/>
                <a:cs typeface="Calibri"/>
              </a:rPr>
              <a:t>исток добра,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любви, верности, поддержки, сочувствия, </a:t>
            </a:r>
            <a:r>
              <a:rPr sz="1200" dirty="0">
                <a:latin typeface="Calibri"/>
                <a:cs typeface="Calibri"/>
              </a:rPr>
              <a:t>взаимное </a:t>
            </a:r>
            <a:r>
              <a:rPr sz="1200" spc="-5" dirty="0">
                <a:latin typeface="Calibri"/>
                <a:cs typeface="Calibri"/>
              </a:rPr>
              <a:t>уважение, 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сохранение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добрых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семейных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традиций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415796" y="3241548"/>
            <a:ext cx="996950" cy="277495"/>
          </a:xfrm>
          <a:custGeom>
            <a:avLst/>
            <a:gdLst/>
            <a:ahLst/>
            <a:cxnLst/>
            <a:rect l="l" t="t" r="r" b="b"/>
            <a:pathLst>
              <a:path w="996950" h="277495">
                <a:moveTo>
                  <a:pt x="951865" y="0"/>
                </a:moveTo>
                <a:lnTo>
                  <a:pt x="44831" y="0"/>
                </a:lnTo>
                <a:lnTo>
                  <a:pt x="27431" y="3682"/>
                </a:lnTo>
                <a:lnTo>
                  <a:pt x="13081" y="13462"/>
                </a:lnTo>
                <a:lnTo>
                  <a:pt x="3556" y="28193"/>
                </a:lnTo>
                <a:lnTo>
                  <a:pt x="0" y="46227"/>
                </a:lnTo>
                <a:lnTo>
                  <a:pt x="0" y="231012"/>
                </a:lnTo>
                <a:lnTo>
                  <a:pt x="3556" y="248919"/>
                </a:lnTo>
                <a:lnTo>
                  <a:pt x="13081" y="263651"/>
                </a:lnTo>
                <a:lnTo>
                  <a:pt x="27431" y="273557"/>
                </a:lnTo>
                <a:lnTo>
                  <a:pt x="44831" y="277113"/>
                </a:lnTo>
                <a:lnTo>
                  <a:pt x="951865" y="277113"/>
                </a:lnTo>
                <a:lnTo>
                  <a:pt x="969264" y="273557"/>
                </a:lnTo>
                <a:lnTo>
                  <a:pt x="983615" y="263651"/>
                </a:lnTo>
                <a:lnTo>
                  <a:pt x="993140" y="248919"/>
                </a:lnTo>
                <a:lnTo>
                  <a:pt x="996696" y="231012"/>
                </a:lnTo>
                <a:lnTo>
                  <a:pt x="996696" y="46227"/>
                </a:lnTo>
                <a:lnTo>
                  <a:pt x="993140" y="28193"/>
                </a:lnTo>
                <a:lnTo>
                  <a:pt x="983615" y="13462"/>
                </a:lnTo>
                <a:lnTo>
                  <a:pt x="969264" y="3682"/>
                </a:lnTo>
                <a:lnTo>
                  <a:pt x="951865" y="0"/>
                </a:lnTo>
                <a:close/>
              </a:path>
            </a:pathLst>
          </a:custGeom>
          <a:solidFill>
            <a:srgbClr val="E409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410969" y="3228212"/>
            <a:ext cx="1538605" cy="147256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151765">
              <a:lnSpc>
                <a:spcPct val="100000"/>
              </a:lnSpc>
              <a:spcBef>
                <a:spcPts val="409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КОМАНДА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ts val="1420"/>
              </a:lnSpc>
              <a:spcBef>
                <a:spcPts val="315"/>
              </a:spcBef>
            </a:pPr>
            <a:r>
              <a:rPr sz="1200" spc="-20" dirty="0">
                <a:latin typeface="Calibri"/>
                <a:cs typeface="Calibri"/>
              </a:rPr>
              <a:t>Содружество,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90000"/>
              </a:lnSpc>
              <a:spcBef>
                <a:spcPts val="125"/>
              </a:spcBef>
            </a:pPr>
            <a:r>
              <a:rPr sz="1200" spc="-5" dirty="0">
                <a:latin typeface="Calibri"/>
                <a:cs typeface="Calibri"/>
              </a:rPr>
              <a:t>искренность,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умение 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отдавать </a:t>
            </a:r>
            <a:r>
              <a:rPr sz="1200" spc="-5" dirty="0">
                <a:latin typeface="Calibri"/>
                <a:cs typeface="Calibri"/>
              </a:rPr>
              <a:t>своё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время 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др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5" dirty="0">
                <a:latin typeface="Calibri"/>
                <a:cs typeface="Calibri"/>
              </a:rPr>
              <a:t>г</a:t>
            </a:r>
            <a:r>
              <a:rPr sz="1200" spc="-5" dirty="0">
                <a:latin typeface="Calibri"/>
                <a:cs typeface="Calibri"/>
              </a:rPr>
              <a:t>о</a:t>
            </a:r>
            <a:r>
              <a:rPr sz="1200" spc="-2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б</a:t>
            </a:r>
            <a:r>
              <a:rPr sz="1200" dirty="0">
                <a:latin typeface="Calibri"/>
                <a:cs typeface="Calibri"/>
              </a:rPr>
              <a:t>ес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spc="-5" dirty="0">
                <a:latin typeface="Calibri"/>
                <a:cs typeface="Calibri"/>
              </a:rPr>
              <a:t>о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ы</a:t>
            </a:r>
            <a:r>
              <a:rPr sz="1200" spc="-5" dirty="0">
                <a:latin typeface="Calibri"/>
                <a:cs typeface="Calibri"/>
              </a:rPr>
              <a:t>стно  </a:t>
            </a:r>
            <a:r>
              <a:rPr sz="1200" spc="-20" dirty="0">
                <a:latin typeface="Calibri"/>
                <a:cs typeface="Calibri"/>
              </a:rPr>
              <a:t>приходить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на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помощь, 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желание </a:t>
            </a:r>
            <a:r>
              <a:rPr sz="1200" spc="-5" dirty="0">
                <a:latin typeface="Calibri"/>
                <a:cs typeface="Calibri"/>
              </a:rPr>
              <a:t>добра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20" dirty="0">
                <a:latin typeface="Calibri"/>
                <a:cs typeface="Calibri"/>
              </a:rPr>
              <a:t>блага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другому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383023" y="3229355"/>
            <a:ext cx="995680" cy="277495"/>
          </a:xfrm>
          <a:custGeom>
            <a:avLst/>
            <a:gdLst/>
            <a:ahLst/>
            <a:cxnLst/>
            <a:rect l="l" t="t" r="r" b="b"/>
            <a:pathLst>
              <a:path w="995679" h="277495">
                <a:moveTo>
                  <a:pt x="950340" y="0"/>
                </a:moveTo>
                <a:lnTo>
                  <a:pt x="44830" y="0"/>
                </a:lnTo>
                <a:lnTo>
                  <a:pt x="27304" y="3682"/>
                </a:lnTo>
                <a:lnTo>
                  <a:pt x="13080" y="13462"/>
                </a:lnTo>
                <a:lnTo>
                  <a:pt x="3555" y="28193"/>
                </a:lnTo>
                <a:lnTo>
                  <a:pt x="0" y="46227"/>
                </a:lnTo>
                <a:lnTo>
                  <a:pt x="0" y="231012"/>
                </a:lnTo>
                <a:lnTo>
                  <a:pt x="3555" y="248919"/>
                </a:lnTo>
                <a:lnTo>
                  <a:pt x="13080" y="263651"/>
                </a:lnTo>
                <a:lnTo>
                  <a:pt x="27304" y="273557"/>
                </a:lnTo>
                <a:lnTo>
                  <a:pt x="44830" y="277113"/>
                </a:lnTo>
                <a:lnTo>
                  <a:pt x="950340" y="277113"/>
                </a:lnTo>
                <a:lnTo>
                  <a:pt x="967866" y="273557"/>
                </a:lnTo>
                <a:lnTo>
                  <a:pt x="982090" y="263651"/>
                </a:lnTo>
                <a:lnTo>
                  <a:pt x="991615" y="248919"/>
                </a:lnTo>
                <a:lnTo>
                  <a:pt x="995172" y="231012"/>
                </a:lnTo>
                <a:lnTo>
                  <a:pt x="995172" y="46227"/>
                </a:lnTo>
                <a:lnTo>
                  <a:pt x="991615" y="28193"/>
                </a:lnTo>
                <a:lnTo>
                  <a:pt x="982090" y="13462"/>
                </a:lnTo>
                <a:lnTo>
                  <a:pt x="967866" y="3682"/>
                </a:lnTo>
                <a:lnTo>
                  <a:pt x="950340" y="0"/>
                </a:lnTo>
                <a:close/>
              </a:path>
            </a:pathLst>
          </a:custGeom>
          <a:solidFill>
            <a:srgbClr val="E409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377309" y="3179445"/>
            <a:ext cx="1322705" cy="164147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79070">
              <a:lnSpc>
                <a:spcPct val="100000"/>
              </a:lnSpc>
              <a:spcBef>
                <a:spcPts val="7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ПРИРОДА</a:t>
            </a:r>
            <a:endParaRPr sz="1200">
              <a:latin typeface="Calibri"/>
              <a:cs typeface="Calibri"/>
            </a:endParaRPr>
          </a:p>
          <a:p>
            <a:pPr marL="12700" marR="370205">
              <a:lnSpc>
                <a:spcPct val="100000"/>
              </a:lnSpc>
              <a:spcBef>
                <a:spcPts val="600"/>
              </a:spcBef>
            </a:pPr>
            <a:r>
              <a:rPr sz="1200" spc="-5" dirty="0">
                <a:latin typeface="Calibri"/>
                <a:cs typeface="Calibri"/>
              </a:rPr>
              <a:t>Бережное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тв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spc="-25" dirty="0">
                <a:latin typeface="Calibri"/>
                <a:cs typeface="Calibri"/>
              </a:rPr>
              <a:t>т</a:t>
            </a:r>
            <a:r>
              <a:rPr sz="1200" spc="-5" dirty="0">
                <a:latin typeface="Calibri"/>
                <a:cs typeface="Calibri"/>
              </a:rPr>
              <a:t>ст</a:t>
            </a:r>
            <a:r>
              <a:rPr sz="1200" dirty="0">
                <a:latin typeface="Calibri"/>
                <a:cs typeface="Calibri"/>
              </a:rPr>
              <a:t>ве</a:t>
            </a:r>
            <a:r>
              <a:rPr sz="1200" spc="-10" dirty="0">
                <a:latin typeface="Calibri"/>
                <a:cs typeface="Calibri"/>
              </a:rPr>
              <a:t>нн</a:t>
            </a:r>
            <a:r>
              <a:rPr sz="1200" spc="-5" dirty="0">
                <a:latin typeface="Calibri"/>
                <a:cs typeface="Calibri"/>
              </a:rPr>
              <a:t>ое  отношение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к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ок</a:t>
            </a:r>
            <a:r>
              <a:rPr sz="1200" spc="-10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15" dirty="0">
                <a:latin typeface="Calibri"/>
                <a:cs typeface="Calibri"/>
              </a:rPr>
              <a:t>ющ</a:t>
            </a:r>
            <a:r>
              <a:rPr sz="1200" dirty="0">
                <a:latin typeface="Calibri"/>
                <a:cs typeface="Calibri"/>
              </a:rPr>
              <a:t>ей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dirty="0">
                <a:latin typeface="Calibri"/>
                <a:cs typeface="Calibri"/>
              </a:rPr>
              <a:t>е,  </a:t>
            </a:r>
            <a:r>
              <a:rPr sz="1200" spc="-20" dirty="0">
                <a:latin typeface="Calibri"/>
                <a:cs typeface="Calibri"/>
              </a:rPr>
              <a:t>природному 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асл</a:t>
            </a:r>
            <a:r>
              <a:rPr sz="1200" spc="-15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ди</a:t>
            </a:r>
            <a:r>
              <a:rPr sz="1200" dirty="0">
                <a:latin typeface="Calibri"/>
                <a:cs typeface="Calibri"/>
              </a:rPr>
              <a:t>ю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воей  </a:t>
            </a:r>
            <a:r>
              <a:rPr sz="1200" spc="-5" dirty="0">
                <a:latin typeface="Calibri"/>
                <a:cs typeface="Calibri"/>
              </a:rPr>
              <a:t>страны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086600" y="838200"/>
            <a:ext cx="995680" cy="277495"/>
          </a:xfrm>
          <a:custGeom>
            <a:avLst/>
            <a:gdLst/>
            <a:ahLst/>
            <a:cxnLst/>
            <a:rect l="l" t="t" r="r" b="b"/>
            <a:pathLst>
              <a:path w="995679" h="277494">
                <a:moveTo>
                  <a:pt x="950341" y="0"/>
                </a:moveTo>
                <a:lnTo>
                  <a:pt x="44830" y="0"/>
                </a:lnTo>
                <a:lnTo>
                  <a:pt x="27304" y="3683"/>
                </a:lnTo>
                <a:lnTo>
                  <a:pt x="13080" y="13462"/>
                </a:lnTo>
                <a:lnTo>
                  <a:pt x="3555" y="28194"/>
                </a:lnTo>
                <a:lnTo>
                  <a:pt x="0" y="46227"/>
                </a:lnTo>
                <a:lnTo>
                  <a:pt x="0" y="231012"/>
                </a:lnTo>
                <a:lnTo>
                  <a:pt x="3555" y="248920"/>
                </a:lnTo>
                <a:lnTo>
                  <a:pt x="13080" y="263651"/>
                </a:lnTo>
                <a:lnTo>
                  <a:pt x="27304" y="273558"/>
                </a:lnTo>
                <a:lnTo>
                  <a:pt x="44830" y="277113"/>
                </a:lnTo>
                <a:lnTo>
                  <a:pt x="950341" y="277113"/>
                </a:lnTo>
                <a:lnTo>
                  <a:pt x="967867" y="273558"/>
                </a:lnTo>
                <a:lnTo>
                  <a:pt x="982091" y="263651"/>
                </a:lnTo>
                <a:lnTo>
                  <a:pt x="991616" y="248920"/>
                </a:lnTo>
                <a:lnTo>
                  <a:pt x="995172" y="231012"/>
                </a:lnTo>
                <a:lnTo>
                  <a:pt x="995172" y="46227"/>
                </a:lnTo>
                <a:lnTo>
                  <a:pt x="991616" y="28194"/>
                </a:lnTo>
                <a:lnTo>
                  <a:pt x="982091" y="13462"/>
                </a:lnTo>
                <a:lnTo>
                  <a:pt x="967867" y="3683"/>
                </a:lnTo>
                <a:lnTo>
                  <a:pt x="950341" y="0"/>
                </a:lnTo>
                <a:close/>
              </a:path>
            </a:pathLst>
          </a:custGeom>
          <a:solidFill>
            <a:srgbClr val="E409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7207757" y="863346"/>
            <a:ext cx="7556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FFFFFF"/>
                </a:solidFill>
                <a:latin typeface="Calibri"/>
                <a:cs typeface="Calibri"/>
              </a:rPr>
              <a:t>ПОЗНАНИЕ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086600" y="2218944"/>
            <a:ext cx="995680" cy="336550"/>
          </a:xfrm>
          <a:custGeom>
            <a:avLst/>
            <a:gdLst/>
            <a:ahLst/>
            <a:cxnLst/>
            <a:rect l="l" t="t" r="r" b="b"/>
            <a:pathLst>
              <a:path w="995679" h="336550">
                <a:moveTo>
                  <a:pt x="950341" y="0"/>
                </a:moveTo>
                <a:lnTo>
                  <a:pt x="44830" y="0"/>
                </a:lnTo>
                <a:lnTo>
                  <a:pt x="27304" y="4444"/>
                </a:lnTo>
                <a:lnTo>
                  <a:pt x="13080" y="16382"/>
                </a:lnTo>
                <a:lnTo>
                  <a:pt x="3555" y="34289"/>
                </a:lnTo>
                <a:lnTo>
                  <a:pt x="0" y="56133"/>
                </a:lnTo>
                <a:lnTo>
                  <a:pt x="0" y="280543"/>
                </a:lnTo>
                <a:lnTo>
                  <a:pt x="3555" y="302260"/>
                </a:lnTo>
                <a:lnTo>
                  <a:pt x="13080" y="320167"/>
                </a:lnTo>
                <a:lnTo>
                  <a:pt x="27304" y="332105"/>
                </a:lnTo>
                <a:lnTo>
                  <a:pt x="44830" y="336550"/>
                </a:lnTo>
                <a:lnTo>
                  <a:pt x="950341" y="336550"/>
                </a:lnTo>
                <a:lnTo>
                  <a:pt x="967867" y="332105"/>
                </a:lnTo>
                <a:lnTo>
                  <a:pt x="982091" y="320167"/>
                </a:lnTo>
                <a:lnTo>
                  <a:pt x="991616" y="302260"/>
                </a:lnTo>
                <a:lnTo>
                  <a:pt x="995172" y="280543"/>
                </a:lnTo>
                <a:lnTo>
                  <a:pt x="995172" y="56133"/>
                </a:lnTo>
                <a:lnTo>
                  <a:pt x="991616" y="34289"/>
                </a:lnTo>
                <a:lnTo>
                  <a:pt x="982091" y="16382"/>
                </a:lnTo>
                <a:lnTo>
                  <a:pt x="967867" y="4444"/>
                </a:lnTo>
                <a:lnTo>
                  <a:pt x="950341" y="0"/>
                </a:lnTo>
                <a:close/>
              </a:path>
            </a:pathLst>
          </a:custGeom>
          <a:solidFill>
            <a:srgbClr val="E409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7219950" y="2183383"/>
            <a:ext cx="7296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6675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FFFFFF"/>
                </a:solidFill>
                <a:latin typeface="Calibri"/>
                <a:cs typeface="Calibri"/>
              </a:rPr>
              <a:t>СПОРТ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И </a:t>
            </a:r>
            <a:r>
              <a:rPr sz="12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З</a:t>
            </a:r>
            <a:r>
              <a:rPr sz="1200" b="1" spc="-30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200" b="1" spc="-5" dirty="0">
                <a:solidFill>
                  <a:srgbClr val="FFFFFF"/>
                </a:solidFill>
                <a:latin typeface="Calibri"/>
                <a:cs typeface="Calibri"/>
              </a:rPr>
              <a:t>РОВЬЕ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6537396" y="3449383"/>
            <a:ext cx="2309495" cy="1507490"/>
            <a:chOff x="6537396" y="3449383"/>
            <a:chExt cx="2309495" cy="1507490"/>
          </a:xfrm>
        </p:grpSpPr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537396" y="3449383"/>
              <a:ext cx="2309085" cy="150696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002780" y="3863340"/>
              <a:ext cx="1411224" cy="6477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49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80491" y="581406"/>
            <a:ext cx="3134995" cy="5314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>
              <a:lnSpc>
                <a:spcPct val="124400"/>
              </a:lnSpc>
              <a:spcBef>
                <a:spcPts val="50"/>
              </a:spcBef>
            </a:pP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Рек</a:t>
            </a:r>
            <a:r>
              <a:rPr sz="900" i="1" spc="-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м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ендо</a:t>
            </a:r>
            <a:r>
              <a:rPr sz="900" i="1" spc="-15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но</a:t>
            </a:r>
            <a:r>
              <a:rPr sz="900" i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Минис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тер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900" i="1" spc="-15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м</a:t>
            </a:r>
            <a:r>
              <a:rPr sz="900" i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пр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св</a:t>
            </a:r>
            <a:r>
              <a:rPr sz="900" i="1" spc="-1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ще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я </a:t>
            </a:r>
            <a:r>
              <a:rPr sz="900" i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i="1" spc="-5" dirty="0">
                <a:solidFill>
                  <a:srgbClr val="FFFFFF"/>
                </a:solidFill>
                <a:latin typeface="Calibri"/>
                <a:cs typeface="Calibri"/>
              </a:rPr>
              <a:t>дл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я</a:t>
            </a:r>
            <a:r>
              <a:rPr sz="900" i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900" i="1" spc="5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900" i="1" spc="-5" dirty="0">
                <a:solidFill>
                  <a:srgbClr val="FFFFFF"/>
                </a:solidFill>
                <a:latin typeface="Calibri"/>
                <a:cs typeface="Calibri"/>
              </a:rPr>
              <a:t>у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ро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ч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но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й  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900" i="1" spc="5" dirty="0">
                <a:solidFill>
                  <a:srgbClr val="FFFFFF"/>
                </a:solidFill>
                <a:latin typeface="Calibri"/>
                <a:cs typeface="Calibri"/>
              </a:rPr>
              <a:t>я</a:t>
            </a:r>
            <a:r>
              <a:rPr sz="900" i="1" spc="-5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ель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но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900" i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900" i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рамк</a:t>
            </a:r>
            <a:r>
              <a:rPr sz="900" i="1" spc="-5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х</a:t>
            </a:r>
            <a:r>
              <a:rPr sz="900" i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б</a:t>
            </a:r>
            <a:r>
              <a:rPr sz="900" i="1" spc="5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влё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нн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ых</a:t>
            </a:r>
            <a:r>
              <a:rPr sz="900" i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i="1" spc="-5" dirty="0">
                <a:solidFill>
                  <a:srgbClr val="FFFFFF"/>
                </a:solidFill>
                <a:latin typeface="Calibri"/>
                <a:cs typeface="Calibri"/>
              </a:rPr>
              <a:t>ФГО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900" i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900" i="1" spc="-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900" i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900" i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i="1" spc="-5" dirty="0">
                <a:solidFill>
                  <a:srgbClr val="FFFFFF"/>
                </a:solidFill>
                <a:latin typeface="Calibri"/>
                <a:cs typeface="Calibri"/>
              </a:rPr>
              <a:t>ФГО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900" i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i="1" spc="-5" dirty="0">
                <a:solidFill>
                  <a:srgbClr val="FFFFFF"/>
                </a:solidFill>
                <a:latin typeface="Calibri"/>
                <a:cs typeface="Calibri"/>
              </a:rPr>
              <a:t>ООО.  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Пи</a:t>
            </a:r>
            <a:r>
              <a:rPr sz="900" i="1" spc="-5" dirty="0">
                <a:solidFill>
                  <a:srgbClr val="FFFFFF"/>
                </a:solidFill>
                <a:latin typeface="Calibri"/>
                <a:cs typeface="Calibri"/>
              </a:rPr>
              <a:t>сьм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900" i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900" i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900" i="1" spc="-5" dirty="0">
                <a:solidFill>
                  <a:srgbClr val="FFFFFF"/>
                </a:solidFill>
                <a:latin typeface="Calibri"/>
                <a:cs typeface="Calibri"/>
              </a:rPr>
              <a:t>5.</a:t>
            </a:r>
            <a:r>
              <a:rPr sz="900" i="1" spc="-15" dirty="0">
                <a:solidFill>
                  <a:srgbClr val="FFFFFF"/>
                </a:solidFill>
                <a:latin typeface="Calibri"/>
                <a:cs typeface="Calibri"/>
              </a:rPr>
              <a:t>07</a:t>
            </a:r>
            <a:r>
              <a:rPr sz="900" i="1" spc="-5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z="900" i="1" spc="-15" dirty="0">
                <a:solidFill>
                  <a:srgbClr val="FFFFFF"/>
                </a:solidFill>
                <a:latin typeface="Calibri"/>
                <a:cs typeface="Calibri"/>
              </a:rPr>
              <a:t>202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900" i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№</a:t>
            </a:r>
            <a:r>
              <a:rPr sz="900" i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900" i="1" spc="5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900" i="1" spc="-5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900" i="1" spc="-2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900" i="1" spc="-15" dirty="0">
                <a:solidFill>
                  <a:srgbClr val="FFFFFF"/>
                </a:solidFill>
                <a:latin typeface="Calibri"/>
                <a:cs typeface="Calibri"/>
              </a:rPr>
              <a:t>90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/</a:t>
            </a:r>
            <a:r>
              <a:rPr sz="900" i="1" spc="-2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900" i="1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92251" y="1218438"/>
            <a:ext cx="18707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FFFFFF"/>
                </a:solidFill>
                <a:latin typeface="Calibri"/>
                <a:cs typeface="Calibri"/>
              </a:rPr>
              <a:t>Ц</a:t>
            </a:r>
            <a:r>
              <a:rPr sz="1800" b="1" spc="-50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1800" b="1" spc="-30" dirty="0">
                <a:solidFill>
                  <a:srgbClr val="FFFFFF"/>
                </a:solidFill>
                <a:latin typeface="Calibri"/>
                <a:cs typeface="Calibri"/>
              </a:rPr>
              <a:t>Л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Ь</a:t>
            </a:r>
            <a:r>
              <a:rPr sz="1800" b="1" spc="-1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70" dirty="0">
                <a:solidFill>
                  <a:srgbClr val="FFFFFF"/>
                </a:solidFill>
                <a:latin typeface="Calibri"/>
                <a:cs typeface="Calibri"/>
              </a:rPr>
              <a:t>П</a:t>
            </a:r>
            <a:r>
              <a:rPr sz="1800" b="1" spc="-60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1800" b="1" spc="-7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800" b="1" spc="-60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1800" b="1" spc="-155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1800" b="1" spc="-60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1800" b="1" spc="-65" dirty="0">
                <a:solidFill>
                  <a:srgbClr val="FFFFFF"/>
                </a:solidFill>
                <a:latin typeface="Calibri"/>
                <a:cs typeface="Calibri"/>
              </a:rPr>
              <a:t>ММ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Ы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486400" y="0"/>
            <a:ext cx="3276600" cy="5143500"/>
            <a:chOff x="5486400" y="0"/>
            <a:chExt cx="3276600" cy="514350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49796" y="0"/>
              <a:ext cx="2013203" cy="271272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86400" y="3361944"/>
              <a:ext cx="1452372" cy="178155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64096" y="2179320"/>
              <a:ext cx="1776983" cy="2513076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1299463" y="1645666"/>
            <a:ext cx="5348605" cy="28340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Формирование </a:t>
            </a: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у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ребёнка младшего </a:t>
            </a:r>
            <a:r>
              <a:rPr sz="1400" spc="-20" dirty="0">
                <a:solidFill>
                  <a:srgbClr val="FFFFFF"/>
                </a:solidFill>
                <a:latin typeface="Calibri"/>
                <a:cs typeface="Calibri"/>
              </a:rPr>
              <a:t>школьного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возраста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социально- </a:t>
            </a:r>
            <a:r>
              <a:rPr sz="14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ценностных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знаний,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отношений </a:t>
            </a: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и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опыта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позитивного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преобразования </a:t>
            </a:r>
            <a:r>
              <a:rPr sz="14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социального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 мира</a:t>
            </a:r>
            <a:r>
              <a:rPr sz="1400" spc="-5" dirty="0">
                <a:solidFill>
                  <a:srgbClr val="FFFFFF"/>
                </a:solidFill>
                <a:latin typeface="Calibri"/>
                <a:cs typeface="Calibri"/>
              </a:rPr>
              <a:t> на</a:t>
            </a: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основе</a:t>
            </a:r>
            <a:r>
              <a:rPr sz="14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российских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 базовых</a:t>
            </a:r>
            <a:r>
              <a:rPr sz="14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национальных </a:t>
            </a:r>
            <a:r>
              <a:rPr sz="1400" spc="-3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ценностей,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накопленных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предыдущими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поколениями,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 воспитание </a:t>
            </a:r>
            <a:r>
              <a:rPr sz="1400" spc="-3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25" dirty="0">
                <a:solidFill>
                  <a:srgbClr val="FFFFFF"/>
                </a:solidFill>
                <a:latin typeface="Calibri"/>
                <a:cs typeface="Calibri"/>
              </a:rPr>
              <a:t>культуры</a:t>
            </a:r>
            <a:r>
              <a:rPr sz="14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общения,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 развитие</a:t>
            </a:r>
            <a:r>
              <a:rPr sz="14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самостоятельности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4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ответственности,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воспитание</a:t>
            </a:r>
            <a:r>
              <a:rPr sz="14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любви</a:t>
            </a:r>
            <a:r>
              <a:rPr sz="14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Calibri"/>
                <a:cs typeface="Calibri"/>
              </a:rPr>
              <a:t>своему</a:t>
            </a: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Calibri"/>
                <a:cs typeface="Calibri"/>
              </a:rPr>
              <a:t>Отечеству,</a:t>
            </a: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его истории,</a:t>
            </a:r>
            <a:r>
              <a:rPr sz="14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25" dirty="0">
                <a:solidFill>
                  <a:srgbClr val="FFFFFF"/>
                </a:solidFill>
                <a:latin typeface="Calibri"/>
                <a:cs typeface="Calibri"/>
              </a:rPr>
              <a:t>культуре,</a:t>
            </a:r>
            <a:r>
              <a:rPr sz="14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Calibri"/>
                <a:cs typeface="Calibri"/>
              </a:rPr>
              <a:t>природе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700">
              <a:latin typeface="Calibri"/>
              <a:cs typeface="Calibri"/>
            </a:endParaRPr>
          </a:p>
          <a:p>
            <a:pPr marL="520065">
              <a:lnSpc>
                <a:spcPct val="100000"/>
              </a:lnSpc>
            </a:pPr>
            <a:r>
              <a:rPr sz="1800" b="1" spc="-25" dirty="0">
                <a:solidFill>
                  <a:srgbClr val="FFFFFF"/>
                </a:solidFill>
                <a:latin typeface="Calibri"/>
                <a:cs typeface="Calibri"/>
              </a:rPr>
              <a:t>У</a:t>
            </a:r>
            <a:r>
              <a:rPr sz="1800" b="1" spc="-30" dirty="0">
                <a:solidFill>
                  <a:srgbClr val="FFFFFF"/>
                </a:solidFill>
                <a:latin typeface="Calibri"/>
                <a:cs typeface="Calibri"/>
              </a:rPr>
              <a:t>Ч</a:t>
            </a:r>
            <a:r>
              <a:rPr sz="1800" b="1" spc="-75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1800" b="1" spc="-30" dirty="0">
                <a:solidFill>
                  <a:srgbClr val="FFFFFF"/>
                </a:solidFill>
                <a:latin typeface="Calibri"/>
                <a:cs typeface="Calibri"/>
              </a:rPr>
              <a:t>СТ</a:t>
            </a:r>
            <a:r>
              <a:rPr sz="1800" b="1" spc="-20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1800" b="1" spc="-25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800" b="1" spc="-30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800" b="1" spc="-1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70" dirty="0">
                <a:solidFill>
                  <a:srgbClr val="FFFFFF"/>
                </a:solidFill>
                <a:latin typeface="Calibri"/>
                <a:cs typeface="Calibri"/>
              </a:rPr>
              <a:t>П</a:t>
            </a:r>
            <a:r>
              <a:rPr sz="1800" b="1" spc="-60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1800" b="1" spc="-7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800" b="1" spc="-60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1800" b="1" spc="-160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1800" b="1" spc="-60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1800" b="1" spc="-65" dirty="0">
                <a:solidFill>
                  <a:srgbClr val="FFFFFF"/>
                </a:solidFill>
                <a:latin typeface="Calibri"/>
                <a:cs typeface="Calibri"/>
              </a:rPr>
              <a:t>ММ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Ы</a:t>
            </a:r>
            <a:endParaRPr sz="1800">
              <a:latin typeface="Calibri"/>
              <a:cs typeface="Calibri"/>
            </a:endParaRPr>
          </a:p>
          <a:p>
            <a:pPr marL="881380" indent="-363220">
              <a:lnSpc>
                <a:spcPct val="100000"/>
              </a:lnSpc>
              <a:spcBef>
                <a:spcPts val="965"/>
              </a:spcBef>
              <a:buFont typeface="Arial MT"/>
              <a:buChar char="•"/>
              <a:tabLst>
                <a:tab pos="881380" algn="l"/>
                <a:tab pos="882015" algn="l"/>
              </a:tabLst>
            </a:pP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младшие</a:t>
            </a:r>
            <a:r>
              <a:rPr sz="14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Calibri"/>
                <a:cs typeface="Calibri"/>
              </a:rPr>
              <a:t>школьники</a:t>
            </a:r>
            <a:r>
              <a:rPr sz="14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Calibri"/>
                <a:cs typeface="Calibri"/>
              </a:rPr>
              <a:t>(1-4</a:t>
            </a:r>
            <a:r>
              <a:rPr sz="1400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Calibri"/>
                <a:cs typeface="Calibri"/>
              </a:rPr>
              <a:t>классы)</a:t>
            </a:r>
            <a:endParaRPr sz="1400">
              <a:latin typeface="Calibri"/>
              <a:cs typeface="Calibri"/>
            </a:endParaRPr>
          </a:p>
          <a:p>
            <a:pPr marL="881380" indent="-363220">
              <a:lnSpc>
                <a:spcPct val="100000"/>
              </a:lnSpc>
              <a:spcBef>
                <a:spcPts val="10"/>
              </a:spcBef>
              <a:buFont typeface="Arial MT"/>
              <a:buChar char="•"/>
              <a:tabLst>
                <a:tab pos="881380" algn="l"/>
                <a:tab pos="882015" algn="l"/>
              </a:tabLst>
            </a:pPr>
            <a:r>
              <a:rPr sz="1400" spc="-5" dirty="0">
                <a:solidFill>
                  <a:srgbClr val="FFFFFF"/>
                </a:solidFill>
                <a:latin typeface="Calibri"/>
                <a:cs typeface="Calibri"/>
              </a:rPr>
              <a:t>старшеклассники-наставники</a:t>
            </a:r>
            <a:r>
              <a:rPr sz="1400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Calibri"/>
                <a:cs typeface="Calibri"/>
              </a:rPr>
              <a:t>(7-11</a:t>
            </a:r>
            <a:r>
              <a:rPr sz="14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Calibri"/>
                <a:cs typeface="Calibri"/>
              </a:rPr>
              <a:t>классы)</a:t>
            </a:r>
            <a:endParaRPr sz="1400">
              <a:latin typeface="Calibri"/>
              <a:cs typeface="Calibri"/>
            </a:endParaRPr>
          </a:p>
          <a:p>
            <a:pPr marL="881380" indent="-363220">
              <a:lnSpc>
                <a:spcPct val="100000"/>
              </a:lnSpc>
              <a:spcBef>
                <a:spcPts val="25"/>
              </a:spcBef>
              <a:buFont typeface="Arial MT"/>
              <a:buChar char="•"/>
              <a:tabLst>
                <a:tab pos="881380" algn="l"/>
                <a:tab pos="882015" algn="l"/>
              </a:tabLst>
            </a:pPr>
            <a:r>
              <a:rPr sz="1400" spc="-30" dirty="0">
                <a:solidFill>
                  <a:srgbClr val="FFFFFF"/>
                </a:solidFill>
                <a:latin typeface="Calibri"/>
                <a:cs typeface="Calibri"/>
              </a:rPr>
              <a:t>учителя</a:t>
            </a:r>
            <a:r>
              <a:rPr sz="14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начальных</a:t>
            </a:r>
            <a:r>
              <a:rPr sz="1400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Calibri"/>
                <a:cs typeface="Calibri"/>
              </a:rPr>
              <a:t>классов</a:t>
            </a:r>
            <a:endParaRPr sz="1400">
              <a:latin typeface="Calibri"/>
              <a:cs typeface="Calibri"/>
            </a:endParaRPr>
          </a:p>
          <a:p>
            <a:pPr marL="881380" indent="-363220">
              <a:lnSpc>
                <a:spcPct val="100000"/>
              </a:lnSpc>
              <a:spcBef>
                <a:spcPts val="25"/>
              </a:spcBef>
              <a:buFont typeface="Arial MT"/>
              <a:buChar char="•"/>
              <a:tabLst>
                <a:tab pos="881380" algn="l"/>
                <a:tab pos="882015" algn="l"/>
              </a:tabLst>
            </a:pPr>
            <a:r>
              <a:rPr sz="1400" spc="-35" dirty="0">
                <a:solidFill>
                  <a:srgbClr val="FFFFFF"/>
                </a:solidFill>
                <a:latin typeface="Calibri"/>
                <a:cs typeface="Calibri"/>
              </a:rPr>
              <a:t>родители</a:t>
            </a:r>
            <a:r>
              <a:rPr sz="14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Calibri"/>
                <a:cs typeface="Calibri"/>
              </a:rPr>
              <a:t>обучающихся</a:t>
            </a:r>
            <a:r>
              <a:rPr sz="1400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начальных</a:t>
            </a:r>
            <a:r>
              <a:rPr sz="1400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Calibri"/>
                <a:cs typeface="Calibri"/>
              </a:rPr>
              <a:t>классов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49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247515" y="2597657"/>
            <a:ext cx="6413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solidFill>
                  <a:srgbClr val="888888"/>
                </a:solidFill>
                <a:latin typeface="Calibri"/>
                <a:cs typeface="Calibri"/>
              </a:rPr>
              <a:t>1</a:t>
            </a:r>
            <a:endParaRPr sz="6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54900" y="3790950"/>
            <a:ext cx="1975698" cy="125537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24547" y="-282"/>
            <a:ext cx="1019204" cy="127663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229601" y="2597657"/>
            <a:ext cx="756497" cy="92405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229601" y="74341"/>
            <a:ext cx="876792" cy="8972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547" y="1104644"/>
            <a:ext cx="1086900" cy="149301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92" y="468918"/>
            <a:ext cx="3017987" cy="2263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1" r="-1"/>
          <a:stretch/>
        </p:blipFill>
        <p:spPr bwMode="auto">
          <a:xfrm>
            <a:off x="245134" y="2891477"/>
            <a:ext cx="3031466" cy="2263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789" y="2902948"/>
            <a:ext cx="3102111" cy="224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944" y="522945"/>
            <a:ext cx="2971800" cy="2232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479644" y="31310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Narrow" pitchFamily="34" charset="0"/>
              </a:rPr>
              <a:t>Трек - Лидер</a:t>
            </a:r>
            <a:endParaRPr lang="ru-RU" sz="2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8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49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247515" y="2597657"/>
            <a:ext cx="6413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solidFill>
                  <a:srgbClr val="888888"/>
                </a:solidFill>
                <a:latin typeface="Calibri"/>
                <a:cs typeface="Calibri"/>
              </a:rPr>
              <a:t>1</a:t>
            </a:r>
            <a:endParaRPr sz="6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54900" y="3790950"/>
            <a:ext cx="1975698" cy="125537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24547" y="-282"/>
            <a:ext cx="1019204" cy="127663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229601" y="2597657"/>
            <a:ext cx="756497" cy="92405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229601" y="74341"/>
            <a:ext cx="876792" cy="8972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547" y="1104644"/>
            <a:ext cx="1086900" cy="1493013"/>
          </a:xfrm>
          <a:prstGeom prst="rect">
            <a:avLst/>
          </a:prstGeom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21" y="581858"/>
            <a:ext cx="2895600" cy="2036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479644" y="31310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Narrow" pitchFamily="34" charset="0"/>
              </a:rPr>
              <a:t>Трек - Эрудит</a:t>
            </a:r>
            <a:endParaRPr lang="ru-RU" sz="2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57"/>
          <a:stretch/>
        </p:blipFill>
        <p:spPr bwMode="auto">
          <a:xfrm>
            <a:off x="4218828" y="522945"/>
            <a:ext cx="3251200" cy="2046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221" y="2703172"/>
            <a:ext cx="3688571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793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49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247515" y="2597657"/>
            <a:ext cx="6413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solidFill>
                  <a:srgbClr val="888888"/>
                </a:solidFill>
                <a:latin typeface="Calibri"/>
                <a:cs typeface="Calibri"/>
              </a:rPr>
              <a:t>1</a:t>
            </a:r>
            <a:endParaRPr sz="6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54900" y="3790950"/>
            <a:ext cx="1975698" cy="125537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24547" y="-282"/>
            <a:ext cx="1019204" cy="127663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229601" y="2597657"/>
            <a:ext cx="756497" cy="92405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229601" y="74341"/>
            <a:ext cx="876792" cy="8972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547" y="1104644"/>
            <a:ext cx="1086900" cy="1493013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86477"/>
            <a:ext cx="2745108" cy="2279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059683"/>
            <a:ext cx="3114675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91784" y="163257"/>
            <a:ext cx="21755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Narrow" pitchFamily="34" charset="0"/>
              </a:rPr>
              <a:t>Трек - Мастер</a:t>
            </a:r>
            <a:endParaRPr lang="ru-RU" sz="2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711286"/>
            <a:ext cx="3285784" cy="2279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239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49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247515" y="2597657"/>
            <a:ext cx="6413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solidFill>
                  <a:srgbClr val="888888"/>
                </a:solidFill>
                <a:latin typeface="Calibri"/>
                <a:cs typeface="Calibri"/>
              </a:rPr>
              <a:t>1</a:t>
            </a:r>
            <a:endParaRPr sz="6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54900" y="3790950"/>
            <a:ext cx="1975698" cy="125537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24547" y="-282"/>
            <a:ext cx="1019204" cy="127663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229601" y="2597657"/>
            <a:ext cx="756497" cy="92405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229601" y="74341"/>
            <a:ext cx="876792" cy="8972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547" y="1104644"/>
            <a:ext cx="1086900" cy="1493013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46250"/>
            <a:ext cx="3132509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809471" y="163257"/>
            <a:ext cx="29402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Narrow" pitchFamily="34" charset="0"/>
              </a:rPr>
              <a:t>Трек - Доброволец</a:t>
            </a:r>
            <a:endParaRPr lang="ru-RU" sz="2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19"/>
          <a:stretch/>
        </p:blipFill>
        <p:spPr bwMode="auto">
          <a:xfrm>
            <a:off x="4311650" y="746250"/>
            <a:ext cx="3091325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77"/>
          <a:stretch/>
        </p:blipFill>
        <p:spPr bwMode="auto">
          <a:xfrm>
            <a:off x="1848641" y="2962101"/>
            <a:ext cx="4164492" cy="2262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088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</TotalTime>
  <Words>1183</Words>
  <Application>Microsoft Office PowerPoint</Application>
  <PresentationFormat>Экран (16:9)</PresentationFormat>
  <Paragraphs>274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Office Theme</vt:lpstr>
      <vt:lpstr>Презентация PowerPoint</vt:lpstr>
      <vt:lpstr>ПРОГРАММА РАЗВИТИЯ СОЦИАЛЬНОЙ АКТИВНОСТИ  ОБУЧАЮЩИХСЯ НАЧАЛЬНЫХ КЛАССОВ</vt:lpstr>
      <vt:lpstr>НАЦИОНАЛЬНЫЕ ПРИОРИТЕТЫ И ЦЕННОСТИ из Стратегии национальной безопасности России*</vt:lpstr>
      <vt:lpstr>ЦЕННОСТНЫЕ ОСНОВАНИЯ ПРОГРАММЫ</vt:lpstr>
      <vt:lpstr>ЦЕЛЬ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РЕАЛИЗАЦИЯ ПРОГРАММЫ В УЧЕБНОМ ГОДУ</vt:lpstr>
      <vt:lpstr>УЧАСТИЕ В ТРЕКАХ</vt:lpstr>
      <vt:lpstr>УЧАСТИЕ В ТРЕКАХ</vt:lpstr>
      <vt:lpstr>Презентация PowerPoint</vt:lpstr>
      <vt:lpstr>ДОПОЛНИТЕЛЬНАЯ ПРОФЕССИОНАЛЬНАЯ ПРОГРАММА ПОВЫШЕНИЯ КВАЛИФИКАЦИИ</vt:lpstr>
      <vt:lpstr>РЕАЛИЗАЦИЯ ПРОГРАММЫ  В ПЕРИОД ЛЕТНИХ КАНИКУЛ</vt:lpstr>
      <vt:lpstr>РОЛЬ СОВЕТНИКА В ПРОГРАММЕ «ОРЛЯТА РОССИИ»</vt:lpstr>
      <vt:lpstr>РЕГИСТРАЦИЯ КЛАССА ДЛЯ УЧАСТИЯ В ПРОГРАММЕ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Зеленая Белая и Синяя Современная Забавная Анимированная Презентация</dc:title>
  <dc:creator>Designer</dc:creator>
  <cp:lastModifiedBy>Женя</cp:lastModifiedBy>
  <cp:revision>14</cp:revision>
  <dcterms:created xsi:type="dcterms:W3CDTF">2023-08-23T10:57:36Z</dcterms:created>
  <dcterms:modified xsi:type="dcterms:W3CDTF">2023-08-23T14:21:30Z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2022-09-12T00:00:00Z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2023-08-23T00:00:00Z</vt:filetime>
  </property>
</Properties>
</file>