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72" r:id="rId3"/>
    <p:sldId id="284" r:id="rId4"/>
    <p:sldId id="273" r:id="rId5"/>
    <p:sldId id="277" r:id="rId6"/>
    <p:sldId id="285" r:id="rId7"/>
    <p:sldId id="287" r:id="rId8"/>
    <p:sldId id="286" r:id="rId9"/>
    <p:sldId id="28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izerinka" initials="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0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72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4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1183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572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568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053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31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1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5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3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7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3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886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52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6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03009-7C20-4C68-95C0-CD34EF8B6D9A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4BEB31-4786-4386-A777-00D1BFDE7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0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_________Microsoft_Word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9897" y="2131579"/>
            <a:ext cx="7766936" cy="164630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Методический анализ результатов ГИА-9 по предмету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Биология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ОГЭ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314798"/>
          </a:xfrm>
        </p:spPr>
        <p:txBody>
          <a:bodyPr>
            <a:normAutofit fontScale="325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8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01 ноября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2018г.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449" y="213946"/>
            <a:ext cx="8596668" cy="66528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Характеристика участников ОГЭ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064526"/>
            <a:ext cx="6441743" cy="4976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/>
              <a:t>Число участников ОГЭ по биологии в </a:t>
            </a:r>
            <a:r>
              <a:rPr lang="ru-RU" sz="2400" b="1" dirty="0" smtClean="0"/>
              <a:t>2017-2018 </a:t>
            </a:r>
            <a:r>
              <a:rPr lang="ru-RU" sz="2400" b="1" dirty="0"/>
              <a:t>году в </a:t>
            </a:r>
            <a:r>
              <a:rPr lang="ru-RU" sz="2400" b="1" dirty="0" err="1" smtClean="0"/>
              <a:t>Ирбитском</a:t>
            </a:r>
            <a:r>
              <a:rPr lang="ru-RU" sz="2400" b="1" dirty="0" smtClean="0"/>
              <a:t> МО </a:t>
            </a:r>
            <a:r>
              <a:rPr lang="ru-RU" sz="2400" b="1" dirty="0"/>
              <a:t>составило </a:t>
            </a:r>
            <a:r>
              <a:rPr lang="ru-RU" sz="2400" b="1" dirty="0" smtClean="0"/>
              <a:t> 132 учащихся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lvl="0" indent="0">
              <a:buClr>
                <a:srgbClr val="90C226"/>
              </a:buClr>
              <a:buNone/>
            </a:pPr>
            <a:endParaRPr lang="ru-RU" sz="2400" b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Число 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участников ОГЭ по биологии в </a:t>
            </a: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2016 -2017 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году в </a:t>
            </a:r>
            <a:r>
              <a:rPr lang="ru-RU" sz="24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Ирбитском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МО составило  </a:t>
            </a: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122 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учащихся. 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Число участников ОГЭ по биологии в 2015 -2016 году в </a:t>
            </a:r>
            <a:r>
              <a:rPr lang="ru-RU" sz="2400" b="1" dirty="0" err="1" smtClean="0"/>
              <a:t>Ирбистком</a:t>
            </a:r>
            <a:r>
              <a:rPr lang="ru-RU" sz="2400" b="1" dirty="0" smtClean="0"/>
              <a:t> МО составило 140 учащихся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542" y="134522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ÐÐ°ÑÑÐ¸Ð½ÐºÐ¸ Ð¿Ð¾ Ð·Ð°Ð¿ÑÐ¾ÑÑ Ð»Ð¸Ð´ÐµÑ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416" y="3860190"/>
            <a:ext cx="2943225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8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202538"/>
            <a:ext cx="10781730" cy="80010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Основные результаты ОГЭ по предмету «Биология»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 динамике за три года: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05957"/>
              </p:ext>
            </p:extLst>
          </p:nvPr>
        </p:nvGraphicFramePr>
        <p:xfrm>
          <a:off x="366971" y="1205678"/>
          <a:ext cx="9063632" cy="3412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633"/>
                <a:gridCol w="1438372"/>
                <a:gridCol w="1457828"/>
                <a:gridCol w="1576029"/>
                <a:gridCol w="1943770"/>
              </a:tblGrid>
              <a:tr h="36381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2016 (140)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(122)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(132)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 области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2018 году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Не преодолели минимального балла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dirty="0" smtClean="0"/>
                        <a:t>8,6%)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 (0,8%)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2,18 %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4765" marR="24765" marT="24765" marB="24765"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Получили оценку «3»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87 (62,1%)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79 (64,8 %)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80 (60,61%)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57,61 %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4765" marR="24765" marT="24765" marB="24765"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Получили оценку «4»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(28,6 %)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41 (33,6%)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50 (37,88%)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36,52 %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4765" marR="24765" marT="24765" marB="24765"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Получили оценку «5»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 (0,7 %)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 (0,8%)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2 (1,52%)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3,69%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4765" marR="24765" marT="24765" marB="24765"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Средний балл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381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Средний балл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по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3,28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3, 26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3,38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702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8269"/>
            <a:ext cx="10781730" cy="8001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результаты ОГЭ по предмету «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Биология»2018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43871"/>
            <a:ext cx="9902579" cy="2623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5838" y="3726204"/>
            <a:ext cx="4400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Максимальный первичный балл 46 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344504"/>
              </p:ext>
            </p:extLst>
          </p:nvPr>
        </p:nvGraphicFramePr>
        <p:xfrm>
          <a:off x="333008" y="4126314"/>
          <a:ext cx="11736162" cy="1776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Документ" r:id="rId4" imgW="9249915" imgH="1400212" progId="Word.Document.12">
                  <p:embed/>
                </p:oleObj>
              </mc:Choice>
              <mc:Fallback>
                <p:oleObj name="Документ" r:id="rId4" imgW="9249915" imgH="14002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3008" y="4126314"/>
                        <a:ext cx="11736162" cy="1776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3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347925" cy="53226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Результативность ОГЭ по биологии в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разрезе образовательных организаций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3" y="1703389"/>
            <a:ext cx="9790642" cy="46497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 smtClean="0"/>
          </a:p>
          <a:p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392599"/>
              </p:ext>
            </p:extLst>
          </p:nvPr>
        </p:nvGraphicFramePr>
        <p:xfrm>
          <a:off x="216722" y="532263"/>
          <a:ext cx="11779660" cy="6564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Документ" r:id="rId3" imgW="9249915" imgH="4510198" progId="Word.Document.12">
                  <p:embed/>
                </p:oleObj>
              </mc:Choice>
              <mc:Fallback>
                <p:oleObj name="Документ" r:id="rId3" imgW="9249915" imgH="451019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6722" y="532263"/>
                        <a:ext cx="11779660" cy="65645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46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167"/>
            <a:ext cx="10713493" cy="1320800"/>
          </a:xfrm>
        </p:spPr>
        <p:txBody>
          <a:bodyPr/>
          <a:lstStyle/>
          <a:p>
            <a:r>
              <a:rPr lang="ru-RU" dirty="0" smtClean="0"/>
              <a:t>Результаты выполнения отдельных заданий</a:t>
            </a:r>
            <a:br>
              <a:rPr lang="ru-RU" dirty="0" smtClean="0"/>
            </a:br>
            <a:r>
              <a:rPr lang="ru-RU" dirty="0" smtClean="0"/>
              <a:t>(решаемость заданий)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20967"/>
            <a:ext cx="11436824" cy="51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60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9224"/>
            <a:ext cx="9271884" cy="700585"/>
          </a:xfrm>
        </p:spPr>
        <p:txBody>
          <a:bodyPr/>
          <a:lstStyle/>
          <a:p>
            <a:r>
              <a:rPr lang="ru-RU" dirty="0" smtClean="0"/>
              <a:t>Задания, вызвавшие затруднения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0826" y="859809"/>
            <a:ext cx="485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«Клеточное строение организмов»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259" y="1329561"/>
            <a:ext cx="99856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задание в варианте 45896: «в ядрах клеток стенок пищевода плодовой мушки дрозофилы содержится 8 хромосом. Сколько пар хромосом будет в ядрах этих клеток после их митотического деления?».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Ответы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2; 4; 8; 16.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32 следующего содержания: «Какое биологическое значение имеют жиры в организме человека? Назовите не менее двух значений».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0825" y="4046082"/>
            <a:ext cx="9746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Примером задания 22 служит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следующее (Демоверсия 2019г.):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Верны ли следующие суждения о цепях питания?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При переходе с одного трофического уровня на другой количество энергии увеличивается.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Цепи питания могут начинаться с органических остатков»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98951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11" y="306023"/>
            <a:ext cx="1060431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Выводы: </a:t>
            </a:r>
            <a:endParaRPr lang="ru-RU" sz="2400" b="1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В </a:t>
            </a:r>
            <a:r>
              <a:rPr lang="ru-RU" sz="2000" dirty="0"/>
              <a:t>целом, результаты, показанные школьниками в </a:t>
            </a:r>
            <a:r>
              <a:rPr lang="ru-RU" sz="2000" dirty="0" err="1" smtClean="0"/>
              <a:t>Ирбитском</a:t>
            </a:r>
            <a:r>
              <a:rPr lang="ru-RU" sz="2000" dirty="0" smtClean="0"/>
              <a:t> МО в </a:t>
            </a:r>
            <a:r>
              <a:rPr lang="ru-RU" sz="2000" dirty="0"/>
              <a:t>ходе ОГЭ по биологии, подтверждают удовлетворительное качество биологического образования за курс основной школы. </a:t>
            </a:r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) В 2018 году в </a:t>
            </a:r>
            <a:r>
              <a:rPr lang="ru-RU" sz="2000" dirty="0" err="1" smtClean="0"/>
              <a:t>Ирбитском</a:t>
            </a:r>
            <a:r>
              <a:rPr lang="ru-RU" sz="2000" dirty="0" smtClean="0"/>
              <a:t> МО </a:t>
            </a:r>
            <a:r>
              <a:rPr lang="ru-RU" sz="2000" dirty="0"/>
              <a:t>снизилось по сравнению с прошлым годом количество участников, не преодолевших минимального балла </a:t>
            </a:r>
            <a:r>
              <a:rPr lang="ru-RU" sz="2000" dirty="0" smtClean="0"/>
              <a:t>(0 </a:t>
            </a:r>
            <a:r>
              <a:rPr lang="ru-RU" sz="2000" dirty="0"/>
              <a:t>%). 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3) Увеличилась доля высоких результатов ОГЭ по биологии - «4» и «5» баллов </a:t>
            </a:r>
            <a:r>
              <a:rPr lang="ru-RU" sz="2000" dirty="0" smtClean="0"/>
              <a:t>(на 5,5 %).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4) Девятиклассники школ </a:t>
            </a:r>
            <a:r>
              <a:rPr lang="ru-RU" sz="2000" dirty="0" err="1" smtClean="0"/>
              <a:t>Ирбитского</a:t>
            </a:r>
            <a:r>
              <a:rPr lang="ru-RU" sz="2000" dirty="0" smtClean="0"/>
              <a:t> МО </a:t>
            </a:r>
            <a:r>
              <a:rPr lang="ru-RU" sz="2000" dirty="0"/>
              <a:t>показали достаточно высокий уровень владения умениями: использовать биологические знания в практической деятельности; умения работать с текстом биологического содержания, с графиками и таблицами разной сложности; умения извлекать нужную информацию из текста и таблицы; умения проводить множественный выбор. 5) Необходимо работать над повышением уровня специфических предметных умений школьников включать в биологический текст пропущенные термины и понятия из числа предложенных и умением обосновывать необходимость рационального и здорового питания. </a:t>
            </a:r>
            <a:endParaRPr lang="ru-RU" sz="2000" dirty="0" smtClean="0"/>
          </a:p>
          <a:p>
            <a:r>
              <a:rPr lang="ru-RU" sz="2000" dirty="0"/>
              <a:t>6</a:t>
            </a:r>
            <a:r>
              <a:rPr lang="ru-RU" sz="2000" dirty="0" smtClean="0"/>
              <a:t>) </a:t>
            </a:r>
            <a:r>
              <a:rPr lang="ru-RU" sz="2000" dirty="0"/>
              <a:t>Нельзя считать достаточным уровень владения девятиклассниками  </a:t>
            </a:r>
            <a:r>
              <a:rPr lang="ru-RU" sz="2000" dirty="0" err="1" smtClean="0"/>
              <a:t>Ирбитского</a:t>
            </a:r>
            <a:r>
              <a:rPr lang="ru-RU" sz="2000" dirty="0" smtClean="0"/>
              <a:t> МО такими </a:t>
            </a:r>
            <a:r>
              <a:rPr lang="ru-RU" sz="2000" dirty="0"/>
              <a:t>умениями как умение оценивать правильность биологических суждений; умение устанавливать соответствие и умение определять последовательность биологических процессов, явлений, объектов. </a:t>
            </a:r>
          </a:p>
        </p:txBody>
      </p:sp>
    </p:spTree>
    <p:extLst>
      <p:ext uri="{BB962C8B-B14F-4D97-AF65-F5344CB8AC3E}">
        <p14:creationId xmlns:p14="http://schemas.microsoft.com/office/powerpoint/2010/main" val="1679397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11" y="0"/>
            <a:ext cx="121328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 </a:t>
            </a:r>
            <a:r>
              <a:rPr lang="ru-RU" sz="2000" b="1" dirty="0"/>
              <a:t>основным направлениям совершенствования методики преподавания биологии можно </a:t>
            </a:r>
            <a:r>
              <a:rPr lang="ru-RU" sz="2000" b="1" dirty="0" err="1"/>
              <a:t>отности</a:t>
            </a:r>
            <a:r>
              <a:rPr lang="ru-RU" sz="2000" b="1" dirty="0"/>
              <a:t> следующие: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Развитие </a:t>
            </a:r>
            <a:r>
              <a:rPr lang="ru-RU" sz="2000" dirty="0"/>
              <a:t>у школьников таких умений как умение оценивать правильность биологических суждений; умение устанавливать соответствие и умение определять последовательности биологических процессов, явлений, объектов. </a:t>
            </a:r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. Формирование у учащихся опыта работы с новыми тестовыми заданиями на соотнесение морфологических признаков организма или его отдельных органов с предложенными моделями по заданному алгоритму (№28). Проверяются в них не столько биологические знания (они в самом задании приводятся), сколько умение применить эти знания в определенной ситуации, новой для ученика. 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. Формирование у учащихся опыта работы в выполнении практических заданий по биологии: составление рационов питания, определение </a:t>
            </a:r>
            <a:r>
              <a:rPr lang="ru-RU" sz="2000" dirty="0" err="1"/>
              <a:t>энергозатрат</a:t>
            </a:r>
            <a:r>
              <a:rPr lang="ru-RU" sz="2000" dirty="0"/>
              <a:t> человека в ситуации с конкретными заданными условиями, решение биологических задач и т.д. </a:t>
            </a:r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/>
              <a:t>. Педагогам следует обратить существенно большее внимание на использование в образовательном процессе заданий проверяющих умения, связанные с освоением методологии научного познания. </a:t>
            </a:r>
            <a:endParaRPr lang="ru-RU" sz="2000" dirty="0" smtClean="0"/>
          </a:p>
          <a:p>
            <a:r>
              <a:rPr lang="ru-RU" sz="2000" dirty="0" smtClean="0"/>
              <a:t>5</a:t>
            </a:r>
            <a:r>
              <a:rPr lang="ru-RU" sz="2000" dirty="0"/>
              <a:t>. Приоритетное внимание следует уделить использованию заданий, обеспечивающих развитие и проверку сложных умений, относящихся к группе «рассуждения, установление причинно-следственных связей». </a:t>
            </a:r>
            <a:endParaRPr lang="ru-RU" sz="2000" dirty="0" smtClean="0"/>
          </a:p>
          <a:p>
            <a:r>
              <a:rPr lang="ru-RU" sz="2000" dirty="0" smtClean="0"/>
              <a:t>6</a:t>
            </a:r>
            <a:r>
              <a:rPr lang="ru-RU" sz="2000" dirty="0"/>
              <a:t>. Современные тенденции требуют увеличения в ОГЭ числа заданий со свободно-конструируемым ответом. На данный момент количество таких заданий ограничивает практика бланкового тестирования и числом вариантов, но скоро они появятся </a:t>
            </a:r>
            <a:r>
              <a:rPr lang="ru-RU" sz="2000" dirty="0" err="1"/>
              <a:t>КИМах</a:t>
            </a:r>
            <a:r>
              <a:rPr lang="ru-RU" sz="2000" dirty="0"/>
              <a:t> ОГЭ. </a:t>
            </a:r>
          </a:p>
        </p:txBody>
      </p:sp>
    </p:spTree>
    <p:extLst>
      <p:ext uri="{BB962C8B-B14F-4D97-AF65-F5344CB8AC3E}">
        <p14:creationId xmlns:p14="http://schemas.microsoft.com/office/powerpoint/2010/main" val="239757794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2059</TotalTime>
  <Words>718</Words>
  <Application>Microsoft Office PowerPoint</Application>
  <PresentationFormat>Широкоэкранный</PresentationFormat>
  <Paragraphs>77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Документ Microsoft Word</vt:lpstr>
      <vt:lpstr>Методический анализ результатов ГИА-9 по предмету  Биология ОГЭ </vt:lpstr>
      <vt:lpstr>Характеристика участников ОГЭ </vt:lpstr>
      <vt:lpstr>Презентация PowerPoint</vt:lpstr>
      <vt:lpstr>Основные результаты ОГЭ по предмету «Биология»2018  </vt:lpstr>
      <vt:lpstr>Результативность ОГЭ по биологии в разрезе образовательных организаций</vt:lpstr>
      <vt:lpstr>Результаты выполнения отдельных заданий (решаемость заданий)</vt:lpstr>
      <vt:lpstr>Задания, вызвавшие затруднения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SWOT анализ</dc:title>
  <dc:creator>Glizerinka</dc:creator>
  <cp:lastModifiedBy>1</cp:lastModifiedBy>
  <cp:revision>52</cp:revision>
  <dcterms:created xsi:type="dcterms:W3CDTF">2013-02-06T06:44:06Z</dcterms:created>
  <dcterms:modified xsi:type="dcterms:W3CDTF">2018-10-31T13:04:00Z</dcterms:modified>
</cp:coreProperties>
</file>