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9"/>
  </p:notesMasterIdLst>
  <p:sldIdLst>
    <p:sldId id="256" r:id="rId2"/>
    <p:sldId id="258" r:id="rId3"/>
    <p:sldId id="259" r:id="rId4"/>
    <p:sldId id="264" r:id="rId5"/>
    <p:sldId id="262" r:id="rId6"/>
    <p:sldId id="263" r:id="rId7"/>
    <p:sldId id="265" r:id="rId8"/>
    <p:sldId id="266" r:id="rId9"/>
    <p:sldId id="268" r:id="rId10"/>
    <p:sldId id="269" r:id="rId11"/>
    <p:sldId id="260" r:id="rId12"/>
    <p:sldId id="267" r:id="rId13"/>
    <p:sldId id="257" r:id="rId14"/>
    <p:sldId id="270" r:id="rId15"/>
    <p:sldId id="271" r:id="rId16"/>
    <p:sldId id="272" r:id="rId17"/>
    <p:sldId id="273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18" autoAdjust="0"/>
    <p:restoredTop sz="95521" autoAdjust="0"/>
  </p:normalViewPr>
  <p:slideViewPr>
    <p:cSldViewPr>
      <p:cViewPr>
        <p:scale>
          <a:sx n="90" d="100"/>
          <a:sy n="90" d="100"/>
        </p:scale>
        <p:origin x="-1224" y="53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C7D05C4-3D9F-4406-A165-7CD24B2C2FDB}" type="datetimeFigureOut">
              <a:rPr lang="ru-RU" smtClean="0"/>
              <a:pPr/>
              <a:t>22.03.2022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711CC4-B0BD-4A66-9C89-D794A690644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711CC4-B0BD-4A66-9C89-D794A6906440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711CC4-B0BD-4A66-9C89-D794A6906440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 smtClean="0"/>
          </a:p>
          <a:p>
            <a:r>
              <a:rPr lang="ru-RU" dirty="0" smtClean="0"/>
              <a:t> </a:t>
            </a:r>
          </a:p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711CC4-B0BD-4A66-9C89-D794A6906440}" type="slidenum">
              <a:rPr lang="ru-RU" smtClean="0"/>
              <a:pPr/>
              <a:t>14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711CC4-B0BD-4A66-9C89-D794A6906440}" type="slidenum">
              <a:rPr lang="ru-RU" smtClean="0"/>
              <a:pPr/>
              <a:t>16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F872B64-11C1-4E77-9D68-19203F6C540C}" type="datetimeFigureOut">
              <a:rPr lang="ru-RU" smtClean="0"/>
              <a:pPr/>
              <a:t>22.03.2022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A26EF6C-9BCB-413A-8A08-BA4E2CFA0A2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F872B64-11C1-4E77-9D68-19203F6C540C}" type="datetimeFigureOut">
              <a:rPr lang="ru-RU" smtClean="0"/>
              <a:pPr/>
              <a:t>22.03.2022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A26EF6C-9BCB-413A-8A08-BA4E2CFA0A2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F872B64-11C1-4E77-9D68-19203F6C540C}" type="datetimeFigureOut">
              <a:rPr lang="ru-RU" smtClean="0"/>
              <a:pPr/>
              <a:t>22.03.2022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A26EF6C-9BCB-413A-8A08-BA4E2CFA0A2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F872B64-11C1-4E77-9D68-19203F6C540C}" type="datetimeFigureOut">
              <a:rPr lang="ru-RU" smtClean="0"/>
              <a:pPr/>
              <a:t>22.03.2022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A26EF6C-9BCB-413A-8A08-BA4E2CFA0A2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F872B64-11C1-4E77-9D68-19203F6C540C}" type="datetimeFigureOut">
              <a:rPr lang="ru-RU" smtClean="0"/>
              <a:pPr/>
              <a:t>22.03.2022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A26EF6C-9BCB-413A-8A08-BA4E2CFA0A2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F872B64-11C1-4E77-9D68-19203F6C540C}" type="datetimeFigureOut">
              <a:rPr lang="ru-RU" smtClean="0"/>
              <a:pPr/>
              <a:t>22.03.2022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A26EF6C-9BCB-413A-8A08-BA4E2CFA0A2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F872B64-11C1-4E77-9D68-19203F6C540C}" type="datetimeFigureOut">
              <a:rPr lang="ru-RU" smtClean="0"/>
              <a:pPr/>
              <a:t>22.03.2022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A26EF6C-9BCB-413A-8A08-BA4E2CFA0A2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F872B64-11C1-4E77-9D68-19203F6C540C}" type="datetimeFigureOut">
              <a:rPr lang="ru-RU" smtClean="0"/>
              <a:pPr/>
              <a:t>22.03.2022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A26EF6C-9BCB-413A-8A08-BA4E2CFA0A2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F872B64-11C1-4E77-9D68-19203F6C540C}" type="datetimeFigureOut">
              <a:rPr lang="ru-RU" smtClean="0"/>
              <a:pPr/>
              <a:t>22.03.2022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A26EF6C-9BCB-413A-8A08-BA4E2CFA0A2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F872B64-11C1-4E77-9D68-19203F6C540C}" type="datetimeFigureOut">
              <a:rPr lang="ru-RU" smtClean="0"/>
              <a:pPr/>
              <a:t>22.03.2022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A26EF6C-9BCB-413A-8A08-BA4E2CFA0A2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F872B64-11C1-4E77-9D68-19203F6C540C}" type="datetimeFigureOut">
              <a:rPr lang="ru-RU" smtClean="0"/>
              <a:pPr/>
              <a:t>22.03.2022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A26EF6C-9BCB-413A-8A08-BA4E2CFA0A2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1F872B64-11C1-4E77-9D68-19203F6C540C}" type="datetimeFigureOut">
              <a:rPr lang="ru-RU" smtClean="0"/>
              <a:pPr/>
              <a:t>22.03.2022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5A26EF6C-9BCB-413A-8A08-BA4E2CFA0A2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64021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Читательская грамотность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32560" y="1000108"/>
            <a:ext cx="7406640" cy="3143272"/>
          </a:xfrm>
        </p:spPr>
        <p:txBody>
          <a:bodyPr>
            <a:normAutofit fontScale="85000" lnSpcReduction="1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Оценка читательской грамотности – одна из важнейших составляющих оценки функциональной грамотности школьника. Предметом измерения является чтение как сложноорганизованная деятельность по восприятию, пониманию и использованию текстов.</a:t>
            </a:r>
          </a:p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«Читательская грамотность − способность человека понимать, использовать, оценивать тексты, размышлять о них и заниматься чтением для того, чтобы достигать своих целей, расширять свои знания и возможности, участвовать в социальной жизни»</a:t>
            </a:r>
          </a:p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43240" y="4056521"/>
            <a:ext cx="3087670" cy="28014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6000" y="1028343"/>
            <a:ext cx="6000776" cy="43704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Оценивание выполнения заданий 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Для оценки заданий используется дихотомическая шкала для заданий с выбором ответа и с кратким ответом и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политомическая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для заданий с развёрнутым ответом (верный ответ, частично правильный ответ, неверный ответ). Такая иерархическая оценка требует разработки критериев оценки и процедуры проверки в контексте современных исследований в области  измерения навыков чтения.  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Для обеспечения сравнимости выставленных баллов за выполненные школьниками задания необходима значительная работа по подготовке экспертов.  </a:t>
            </a:r>
          </a:p>
          <a:p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4350008"/>
            <a:ext cx="2285983" cy="23651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4929198"/>
            <a:ext cx="1615246" cy="1590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1500166" y="285728"/>
            <a:ext cx="7358114" cy="71711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Уровни </a:t>
            </a:r>
            <a:endParaRPr kumimoji="0" lang="ru-RU" sz="2000" b="1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При диагностике умений выделяют 3 уровня читательской грамотности: </a:t>
            </a:r>
            <a:r>
              <a:rPr kumimoji="0" lang="ru-RU" sz="2000" b="1" i="0" u="sng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Низкий</a:t>
            </a:r>
            <a:r>
              <a:rPr kumimoji="0" lang="ru-RU" sz="2000" b="1" i="0" u="sng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Ученик не воспринимает чувства автора, изложенные письменно, </a:t>
            </a:r>
            <a:r>
              <a:rPr kumimoji="0" lang="ru-RU" sz="2000" b="0" i="0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мысли и знания. Отсутствует способность к самообразованию. </a:t>
            </a:r>
            <a:endParaRPr kumimoji="0" lang="ru-RU" sz="2000" b="0" i="0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sng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Средний</a:t>
            </a:r>
            <a:r>
              <a:rPr kumimoji="0" lang="ru-RU" sz="2000" b="0" i="0" u="sng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Для получения сообщений из текста и построения собственных суждений ученику требуется определенная помощь педагога. Особенно это касается той информации, которая противоречит предыдущему жизненному опыту. Данный уровень характерен для читателей, не до конца освоивших </a:t>
            </a:r>
            <a:r>
              <a:rPr kumimoji="0" lang="ru-RU" sz="2000" b="0" i="0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основы навыков чтения. </a:t>
            </a:r>
            <a:endParaRPr kumimoji="0" lang="ru-RU" sz="2000" b="0" i="0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sng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Высокий.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Ученик может продолжить обучение на следующей образовательной ступени. Он может оценивать текст самостоятельно, без помощи со стороны.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000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000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000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000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000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000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000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Список  заданий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615246" cy="1590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Прямоугольник 2"/>
          <p:cNvSpPr/>
          <p:nvPr/>
        </p:nvSpPr>
        <p:spPr>
          <a:xfrm>
            <a:off x="3635685" y="500042"/>
            <a:ext cx="422246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Список  заданий 5 класс 2021 </a:t>
            </a: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1714480" y="928670"/>
          <a:ext cx="6786610" cy="521364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42942"/>
                <a:gridCol w="2643206"/>
                <a:gridCol w="1839511"/>
                <a:gridCol w="1660951"/>
              </a:tblGrid>
              <a:tr h="1339890"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№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Название комплексного задания 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Число отдельных заданий/ вопросов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Примерное время выполнения  (в </a:t>
                      </a:r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мин)</a:t>
                      </a:r>
                      <a:endParaRPr lang="ru-RU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61953"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Вечный двигатель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20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30273"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Выход в открытый космос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20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61953"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Дело чести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40 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61953"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Загадочная Арктика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40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61953"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 Милосердие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20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61953"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Мороженое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40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61953"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Мост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 10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40 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61953"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Умные собаки 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20 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071670" y="285728"/>
            <a:ext cx="607221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071670" y="1500174"/>
            <a:ext cx="635796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85728"/>
            <a:ext cx="1615246" cy="1590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3635685" y="428604"/>
            <a:ext cx="365095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Список  заданий 6 класс 2021 </a:t>
            </a: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1285852" y="857232"/>
          <a:ext cx="7262842" cy="56227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42942"/>
                <a:gridCol w="2619372"/>
                <a:gridCol w="1863345"/>
                <a:gridCol w="2137183"/>
              </a:tblGrid>
              <a:tr h="117150"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№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Название комплексного задания 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Число отдельных заданий/ вопросов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Примерное время выполнения  (в </a:t>
                      </a:r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мин)</a:t>
                      </a:r>
                      <a:endParaRPr lang="ru-RU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57612"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В новой школе 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40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57612"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В переводе на человеческий 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40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57612"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Знакомьтесь: Тула 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11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40 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57612"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Континент-призрак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30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57612"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На уроке немецкого 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20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57612"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  Самое загадочное явление 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40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57612"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Три сита 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 6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20 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Цветок на земле 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30 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914334" y="357166"/>
            <a:ext cx="331533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Список  заданий 7 класс 2021 </a:t>
            </a: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1285852" y="1285860"/>
          <a:ext cx="7620000" cy="484699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21895"/>
                <a:gridCol w="2941029"/>
                <a:gridCol w="2092162"/>
                <a:gridCol w="1864914"/>
              </a:tblGrid>
              <a:tr h="770084"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№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Название комплексного задания 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Число отдельных заданий/ вопросов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Примерное время выполнения  (в </a:t>
                      </a:r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мин)</a:t>
                      </a:r>
                      <a:endParaRPr lang="ru-RU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11797"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Домик смотрителя 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40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87490"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Кино для пчёл 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30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11797"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Комикс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30 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11797"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Осознанное потребление 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30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11797"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Последняя рубашка 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20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11797"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Сгущёнка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20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11797"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Справочное бюро 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 10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40 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615246" cy="1590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142852"/>
            <a:ext cx="1615246" cy="1590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Прямоугольник 2"/>
          <p:cNvSpPr/>
          <p:nvPr/>
        </p:nvSpPr>
        <p:spPr>
          <a:xfrm>
            <a:off x="2914334" y="285728"/>
            <a:ext cx="331533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Список  заданий 8 класс 2021 </a:t>
            </a: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857356" y="928671"/>
          <a:ext cx="6858047" cy="584033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7108"/>
                <a:gridCol w="2473381"/>
                <a:gridCol w="1759491"/>
                <a:gridCol w="2018067"/>
              </a:tblGrid>
              <a:tr h="991989">
                <a:tc>
                  <a:txBody>
                    <a:bodyPr/>
                    <a:lstStyle/>
                    <a:p>
                      <a:r>
                        <a:rPr lang="ru-RU" dirty="0" smtClean="0"/>
                        <a:t>№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Название комплексного задания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Число отдельных заданий/ вопросов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Примерное время выполнения  (в </a:t>
                      </a:r>
                      <a:r>
                        <a:rPr lang="ru-RU" dirty="0" smtClean="0"/>
                        <a:t>мин)</a:t>
                      </a:r>
                      <a:endParaRPr lang="ru-RU" dirty="0" smtClean="0"/>
                    </a:p>
                  </a:txBody>
                  <a:tcPr/>
                </a:tc>
              </a:tr>
              <a:tr h="516846">
                <a:tc>
                  <a:txBody>
                    <a:bodyPr/>
                    <a:lstStyle/>
                    <a:p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Бизнесмен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20</a:t>
                      </a:r>
                      <a:endParaRPr lang="ru-RU" dirty="0"/>
                    </a:p>
                  </a:txBody>
                  <a:tcPr/>
                </a:tc>
              </a:tr>
              <a:tr h="516846">
                <a:tc>
                  <a:txBody>
                    <a:bodyPr/>
                    <a:lstStyle/>
                    <a:p>
                      <a:r>
                        <a:rPr lang="ru-RU" dirty="0" smtClean="0"/>
                        <a:t>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Битва за норму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7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20</a:t>
                      </a:r>
                      <a:endParaRPr lang="ru-RU" dirty="0"/>
                    </a:p>
                  </a:txBody>
                  <a:tcPr/>
                </a:tc>
              </a:tr>
              <a:tr h="516846">
                <a:tc>
                  <a:txBody>
                    <a:bodyPr/>
                    <a:lstStyle/>
                    <a:p>
                      <a:r>
                        <a:rPr lang="ru-RU" dirty="0" smtClean="0"/>
                        <a:t>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Взрослая еда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8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20 </a:t>
                      </a:r>
                      <a:endParaRPr lang="ru-RU" dirty="0"/>
                    </a:p>
                  </a:txBody>
                  <a:tcPr/>
                </a:tc>
              </a:tr>
              <a:tr h="516846">
                <a:tc>
                  <a:txBody>
                    <a:bodyPr/>
                    <a:lstStyle/>
                    <a:p>
                      <a:r>
                        <a:rPr lang="ru-RU" dirty="0" smtClean="0"/>
                        <a:t>4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За тенью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9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20</a:t>
                      </a:r>
                      <a:endParaRPr lang="ru-RU" dirty="0"/>
                    </a:p>
                  </a:txBody>
                  <a:tcPr/>
                </a:tc>
              </a:tr>
              <a:tr h="516846">
                <a:tc>
                  <a:txBody>
                    <a:bodyPr/>
                    <a:lstStyle/>
                    <a:p>
                      <a:r>
                        <a:rPr lang="ru-RU" dirty="0" smtClean="0"/>
                        <a:t>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 </a:t>
                      </a:r>
                      <a:r>
                        <a:rPr lang="ru-RU" dirty="0" smtClean="0"/>
                        <a:t>Книга из интернета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40</a:t>
                      </a:r>
                      <a:endParaRPr lang="ru-RU" dirty="0"/>
                    </a:p>
                  </a:txBody>
                  <a:tcPr/>
                </a:tc>
              </a:tr>
              <a:tr h="516846">
                <a:tc>
                  <a:txBody>
                    <a:bodyPr/>
                    <a:lstStyle/>
                    <a:p>
                      <a:r>
                        <a:rPr lang="ru-RU" dirty="0" smtClean="0"/>
                        <a:t>6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Новости науки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40</a:t>
                      </a:r>
                      <a:endParaRPr lang="ru-RU" dirty="0"/>
                    </a:p>
                  </a:txBody>
                  <a:tcPr/>
                </a:tc>
              </a:tr>
              <a:tr h="516846">
                <a:tc>
                  <a:txBody>
                    <a:bodyPr/>
                    <a:lstStyle/>
                    <a:p>
                      <a:r>
                        <a:rPr lang="ru-RU" dirty="0" smtClean="0"/>
                        <a:t>7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Сигналы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 </a:t>
                      </a:r>
                      <a:r>
                        <a:rPr lang="ru-RU" dirty="0" smtClean="0"/>
                        <a:t>7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20 </a:t>
                      </a:r>
                      <a:endParaRPr lang="ru-RU" dirty="0"/>
                    </a:p>
                  </a:txBody>
                  <a:tcPr/>
                </a:tc>
              </a:tr>
              <a:tr h="516846">
                <a:tc>
                  <a:txBody>
                    <a:bodyPr/>
                    <a:lstStyle/>
                    <a:p>
                      <a:r>
                        <a:rPr lang="ru-RU" dirty="0" smtClean="0"/>
                        <a:t>8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Фильм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9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20</a:t>
                      </a:r>
                      <a:endParaRPr lang="ru-RU" dirty="0"/>
                    </a:p>
                  </a:txBody>
                  <a:tcPr/>
                </a:tc>
              </a:tr>
              <a:tr h="516846">
                <a:tc>
                  <a:txBody>
                    <a:bodyPr/>
                    <a:lstStyle/>
                    <a:p>
                      <a:r>
                        <a:rPr lang="ru-RU" dirty="0" smtClean="0"/>
                        <a:t>9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Цвета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40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142852"/>
            <a:ext cx="1615246" cy="1590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Прямоугольник 2"/>
          <p:cNvSpPr/>
          <p:nvPr/>
        </p:nvSpPr>
        <p:spPr>
          <a:xfrm>
            <a:off x="2914334" y="214290"/>
            <a:ext cx="331533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Список  заданий 9 класс 2021 </a:t>
            </a: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2071670" y="1000109"/>
          <a:ext cx="6715172" cy="564961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98382"/>
                <a:gridCol w="2437831"/>
                <a:gridCol w="1734202"/>
                <a:gridCol w="1944757"/>
              </a:tblGrid>
              <a:tr h="1503295">
                <a:tc>
                  <a:txBody>
                    <a:bodyPr/>
                    <a:lstStyle/>
                    <a:p>
                      <a:r>
                        <a:rPr lang="ru-RU" dirty="0" smtClean="0"/>
                        <a:t>№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Название комплексного задания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Число отдельных заданий/ вопросов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Примерное время выполнения  (в </a:t>
                      </a:r>
                      <a:r>
                        <a:rPr lang="ru-RU" dirty="0" smtClean="0"/>
                        <a:t>мин)</a:t>
                      </a:r>
                      <a:endParaRPr lang="ru-RU" dirty="0" smtClean="0"/>
                    </a:p>
                  </a:txBody>
                  <a:tcPr/>
                </a:tc>
              </a:tr>
              <a:tr h="518290">
                <a:tc>
                  <a:txBody>
                    <a:bodyPr/>
                    <a:lstStyle/>
                    <a:p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Василий Суриков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8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40</a:t>
                      </a:r>
                      <a:endParaRPr lang="ru-RU" dirty="0"/>
                    </a:p>
                  </a:txBody>
                  <a:tcPr/>
                </a:tc>
              </a:tr>
              <a:tr h="518290">
                <a:tc>
                  <a:txBody>
                    <a:bodyPr/>
                    <a:lstStyle/>
                    <a:p>
                      <a:r>
                        <a:rPr lang="ru-RU" dirty="0" smtClean="0"/>
                        <a:t>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Возврат денег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6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20</a:t>
                      </a:r>
                      <a:endParaRPr lang="ru-RU" dirty="0"/>
                    </a:p>
                  </a:txBody>
                  <a:tcPr/>
                </a:tc>
              </a:tr>
              <a:tr h="518290">
                <a:tc>
                  <a:txBody>
                    <a:bodyPr/>
                    <a:lstStyle/>
                    <a:p>
                      <a:r>
                        <a:rPr lang="ru-RU" dirty="0" smtClean="0"/>
                        <a:t>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ВУЗы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8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30 </a:t>
                      </a:r>
                      <a:endParaRPr lang="ru-RU" dirty="0"/>
                    </a:p>
                  </a:txBody>
                  <a:tcPr/>
                </a:tc>
              </a:tr>
              <a:tr h="518290">
                <a:tc>
                  <a:txBody>
                    <a:bodyPr/>
                    <a:lstStyle/>
                    <a:p>
                      <a:r>
                        <a:rPr lang="ru-RU" dirty="0" smtClean="0"/>
                        <a:t>4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Жара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8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30</a:t>
                      </a:r>
                      <a:endParaRPr lang="ru-RU" dirty="0"/>
                    </a:p>
                  </a:txBody>
                  <a:tcPr/>
                </a:tc>
              </a:tr>
              <a:tr h="518290">
                <a:tc>
                  <a:txBody>
                    <a:bodyPr/>
                    <a:lstStyle/>
                    <a:p>
                      <a:r>
                        <a:rPr lang="ru-RU" dirty="0" smtClean="0"/>
                        <a:t>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 Зарок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4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20</a:t>
                      </a:r>
                      <a:endParaRPr lang="ru-RU" dirty="0"/>
                    </a:p>
                  </a:txBody>
                  <a:tcPr/>
                </a:tc>
              </a:tr>
              <a:tr h="518290">
                <a:tc>
                  <a:txBody>
                    <a:bodyPr/>
                    <a:lstStyle/>
                    <a:p>
                      <a:r>
                        <a:rPr lang="ru-RU" dirty="0" smtClean="0"/>
                        <a:t>6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Походы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8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40</a:t>
                      </a:r>
                      <a:endParaRPr lang="ru-RU" dirty="0"/>
                    </a:p>
                  </a:txBody>
                  <a:tcPr/>
                </a:tc>
              </a:tr>
              <a:tr h="518290">
                <a:tc>
                  <a:txBody>
                    <a:bodyPr/>
                    <a:lstStyle/>
                    <a:p>
                      <a:r>
                        <a:rPr lang="ru-RU" dirty="0" smtClean="0"/>
                        <a:t>7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Эффект бабочки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 11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40 </a:t>
                      </a:r>
                      <a:endParaRPr lang="ru-RU" dirty="0"/>
                    </a:p>
                  </a:txBody>
                  <a:tcPr/>
                </a:tc>
              </a:tr>
              <a:tr h="518290">
                <a:tc>
                  <a:txBody>
                    <a:bodyPr/>
                    <a:lstStyle/>
                    <a:p>
                      <a:r>
                        <a:rPr lang="ru-RU" dirty="0" smtClean="0"/>
                        <a:t>8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Язык и культура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8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40 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71604" y="428604"/>
            <a:ext cx="6929486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Слово </a:t>
            </a:r>
            <a:r>
              <a:rPr lang="ru-RU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«грамотность»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подразумевает успешность в овладении учащимися чтением как средством осуществления своих дальнейших планов: продолжения образования, подготовки к трудовой деятельности, участия в жизни общества.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Содержание понятия </a:t>
            </a: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«читательская грамотность»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включает: понимание прочитанного, рефлексию (раздумья о содержании или структуре текста, перенос их на себя, в сферу личного сознания) и использование информации прочитанного (использование человеком содержания текста в разных ситуациях деятельности и общения, для участия в жизни общества, экономической, политической, социальной и культурной).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1190" y="5143512"/>
            <a:ext cx="2002810" cy="1714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00166" y="142852"/>
            <a:ext cx="7072362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Трёхмерность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измерения читательской грамотности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Чтение – многогранная способность человека, и результаты овладения им должны быть представлены несколькими характеристиками, основанными на: 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1) содержании (типах текстов), </a:t>
            </a:r>
          </a:p>
          <a:p>
            <a:r>
              <a:rPr lang="ru-RU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2) проверяемых видах деятельности и</a:t>
            </a:r>
          </a:p>
          <a:p>
            <a:r>
              <a:rPr lang="ru-RU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3) ситуациях, в которых читаются письменные тексты за пределами школы. 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Слово 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«текст»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подразумевает печатные или изображенные на дисплее тексты, в которых использован естественный язык.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571604" y="3286124"/>
            <a:ext cx="71438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Для целей исследования важнейшими признаны следующие общие особенности текстов: их связность и последовательность; их реалистичность,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фактографичность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(научные, публицистические, деловые и др. тексты) и вымышленность, художественность (художественные и др. тексты); их сплошной и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несплошной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характер. </a:t>
            </a:r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929322" y="5010150"/>
            <a:ext cx="2466975" cy="184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1928802"/>
            <a:ext cx="6400800" cy="2957523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Читательские действия, связанные с нахождением и извлечением информации из текста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  Читательские действия, связанные с интеграцией и интерпретацией текста 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 Читательские действия, связанные с осмыслением и оценкой текста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 Читательские действия, связанные с использованием информации из текста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790564"/>
          </a:xfrm>
        </p:spPr>
        <p:txBody>
          <a:bodyPr>
            <a:normAutofit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Проверяемые виды деятельности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3429000"/>
            <a:ext cx="2428891" cy="3286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428728" y="428605"/>
            <a:ext cx="7572428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AutoNum type="arabicPeriod"/>
            </a:pPr>
            <a:r>
              <a:rPr lang="ru-RU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Находить и извлекать информацию </a:t>
            </a:r>
          </a:p>
          <a:p>
            <a:pPr marL="342900" indent="-342900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1.1 Определять место, где содержится искомая информация (фрагмент текста, гиперссылка, ссылка на сайт и т.д.) </a:t>
            </a:r>
          </a:p>
          <a:p>
            <a:pPr marL="342900" indent="-342900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1.2  Находить и извлекать одну или несколько единиц информации</a:t>
            </a:r>
          </a:p>
          <a:p>
            <a:pPr marL="342900" indent="-342900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1.2.1 Находить и извлекать одну или несколько единиц информации, расположенных в одном фрагменте текста</a:t>
            </a:r>
          </a:p>
          <a:p>
            <a:pPr marL="342900" indent="-342900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1.2.2 Находить и извлекать несколько единиц информации, расположенных в разных фрагментах текста </a:t>
            </a:r>
          </a:p>
          <a:p>
            <a:pPr marL="342900" indent="-342900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1.3. Определять наличие/отсутствие информации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5333990"/>
            <a:ext cx="2286016" cy="15240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6000" y="214291"/>
            <a:ext cx="621509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2. Интегрировать и интерпретировать информацию</a:t>
            </a:r>
          </a:p>
          <a:p>
            <a:r>
              <a:rPr lang="ru-RU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286000" y="751344"/>
            <a:ext cx="6072214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2.1. Понимать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фактологическую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информацию (сюжет, последовательность событий и т.п.) 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2.2  Понимать смысловую структуру текста (определять тему, главную мысль/идею, назначение текста)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2.3 Понимать значение неизвестного слова или выражения на основе контекста 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2.4 Устанавливать скрытые связи между событиями или утверждениями (причинно-следственные отношения, отношения аргумент –  контраргумент, тезис – пример, сходство – различие и др.)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2.5  Соотносить визуальное изображение с вербальным текстом 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2.6. Формулировать выводы на основе обобщения отдельных частей текста 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2.7 Понимать чувства, мотивы, характеры героев 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2.8 Понимать концептуальную информацию (авторскую позицию, коммуникативное намерение)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072074"/>
            <a:ext cx="2286016" cy="15240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85918" y="214290"/>
            <a:ext cx="6572296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3. Осмысливать и оценивать содержание и форму текста 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3.1 Оценивать содержание текста или его элементов (примеров, аргументов, иллюстраций и т.п.) относительно целей автора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3.2 Оценивать форму текста (структуру, стиль и т.д.), целесообразность использованных автором приемов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3.3 Понимать назначение структурной единицы текста 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3.4 Оценивать полноту, достоверность информации 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3.5 Обнаруживать противоречия, содержащиеся в одном или нескольких текстах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3.6 Высказывать и обосновывать собственную точку зрения по вопросу, обсуждаемому в тексте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072074"/>
            <a:ext cx="1821670" cy="1500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00166" y="571480"/>
            <a:ext cx="7072362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4. Использовать информацию из текста </a:t>
            </a:r>
          </a:p>
          <a:p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4.1 Использовать информацию из текста для решения практической задачи (планирование поездки, выбор телефона и т.п.)  без привлечения фоновых знаний 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4.2 Использовать информацию из текста для решения практической задачи с привлечением фоновых знаний 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4.3 Формулировать на основе полученной из текста информации собственную гипотезу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4.4 Прогнозировать события, течение процесса, результаты эксперимента на основе информации текста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4.5 Предлагать интерпретацию нового явления, принадлежащего к тому же классу явлений, который обсуждается в тексте (в том числе с переносом из одной предметной области в другую)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4.6 Выявлять связь между прочитанным и современной реальностью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388" y="5214950"/>
            <a:ext cx="2286016" cy="15240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14480" y="428604"/>
            <a:ext cx="6572296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Для исследования учащихся 5-х и 7-х классов в предлагаемых для чтения текстах определены следующие тематические области: </a:t>
            </a: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межличностные отношения, человек и природа, человек и технический прогресс, экологические проблемы, здоровый образ жизни, безопасность, путешествия по родной земле, научные открытия, выбор товаров и услуг, образование, великие люди нашей страны, будущее и др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При описании разработанных заданий ситуация функционирования текста, определяющая цель чтения, и тематика текста зафиксированы в такой характеристике задания, как «Содержательная область оценки» (сначала указывается ситуация, потом тематика)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714480" y="4286256"/>
            <a:ext cx="671517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Исследование читательской грамотности проводится на основе заданий с выбором ответа, с кратким и с развёрнутым ответом</a:t>
            </a:r>
            <a:endParaRPr lang="ru-RU" sz="2000" b="1" i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29256" y="5143512"/>
            <a:ext cx="2286016" cy="15240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378</TotalTime>
  <Words>1259</Words>
  <Application>Microsoft Office PowerPoint</Application>
  <PresentationFormat>Экран (4:3)</PresentationFormat>
  <Paragraphs>262</Paragraphs>
  <Slides>17</Slides>
  <Notes>4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Солнцестояние</vt:lpstr>
      <vt:lpstr>Читательская грамотность</vt:lpstr>
      <vt:lpstr>Слайд 2</vt:lpstr>
      <vt:lpstr>Слайд 3</vt:lpstr>
      <vt:lpstr>- Читательские действия, связанные с нахождением и извлечением информации из текста -  Читательские действия, связанные с интеграцией и интерпретацией текста  - Читательские действия, связанные с осмыслением и оценкой текста - Читательские действия, связанные с использованием информации из текста 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Читательская грамотность</dc:title>
  <dc:creator>Пользователь Windows</dc:creator>
  <cp:lastModifiedBy>Пользователь Windows</cp:lastModifiedBy>
  <cp:revision>24</cp:revision>
  <dcterms:created xsi:type="dcterms:W3CDTF">2022-03-20T05:49:38Z</dcterms:created>
  <dcterms:modified xsi:type="dcterms:W3CDTF">2022-03-22T08:31:32Z</dcterms:modified>
</cp:coreProperties>
</file>