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85" r:id="rId3"/>
    <p:sldId id="286" r:id="rId4"/>
    <p:sldId id="259" r:id="rId5"/>
    <p:sldId id="267" r:id="rId6"/>
    <p:sldId id="276" r:id="rId7"/>
    <p:sldId id="277" r:id="rId8"/>
    <p:sldId id="270" r:id="rId9"/>
    <p:sldId id="271" r:id="rId10"/>
    <p:sldId id="261" r:id="rId11"/>
    <p:sldId id="274" r:id="rId12"/>
    <p:sldId id="262" r:id="rId13"/>
    <p:sldId id="263" r:id="rId14"/>
    <p:sldId id="265" r:id="rId15"/>
    <p:sldId id="266" r:id="rId16"/>
    <p:sldId id="268" r:id="rId17"/>
    <p:sldId id="269" r:id="rId18"/>
    <p:sldId id="273" r:id="rId19"/>
    <p:sldId id="284" r:id="rId20"/>
    <p:sldId id="278" r:id="rId21"/>
    <p:sldId id="279" r:id="rId22"/>
    <p:sldId id="280" r:id="rId23"/>
    <p:sldId id="281" r:id="rId24"/>
    <p:sldId id="282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3B872-8F48-4B09-BB41-04FB47A6D541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10318F-DB67-4031-90D9-1839756877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41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34148" name="Номер слайда 3"/>
          <p:cNvSpPr txBox="1">
            <a:spLocks noGrp="1"/>
          </p:cNvSpPr>
          <p:nvPr/>
        </p:nvSpPr>
        <p:spPr bwMode="auto">
          <a:xfrm>
            <a:off x="3884364" y="8686507"/>
            <a:ext cx="2972016" cy="456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8F9BB84-E90E-45E0-93DF-56A642F8F046}" type="slidenum">
              <a:rPr lang="ru-RU" sz="1200"/>
              <a:pPr algn="r"/>
              <a:t>3</a:t>
            </a:fld>
            <a:endParaRPr lang="ru-RU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07B0506-EEA2-4CD1-BA15-9FEEDD84DABB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4BE2063-CBE2-4F89-A7CC-5FF60E55B3F8}" type="slidenum">
              <a:rPr lang="ru-RU" smtClean="0"/>
              <a:pPr/>
              <a:t>12</a:t>
            </a:fld>
            <a:endParaRPr lang="ru-RU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791D73-92E9-4590-BDFA-D19F5CBA8168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68611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2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AEEEB-7A28-4CB7-A371-50BCC9C284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DeSeCo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PISA2006_Report_new.pdf" TargetMode="External"/><Relationship Id="rId4" Type="http://schemas.openxmlformats.org/officeDocument/2006/relationships/hyperlink" Target="DeSeCo.doc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tandart.edu.ru/" TargetMode="Externa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tandart.edu.ru/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tandart.edu.ru/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tandart.edu.ru/" TargetMode="Externa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tandart.edu.ru/" TargetMode="Externa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tandart.edu.ru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071688"/>
            <a:ext cx="8459787" cy="215106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800" b="0" dirty="0" smtClean="0">
                <a:effectLst/>
              </a:rPr>
              <a:t/>
            </a:r>
            <a:br>
              <a:rPr lang="ru-RU" sz="800" b="0" dirty="0" smtClean="0">
                <a:effectLst/>
              </a:rPr>
            </a:br>
            <a:r>
              <a:rPr lang="ru-RU" sz="800" b="0" dirty="0" smtClean="0">
                <a:effectLst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Федеральный государственный образовательный стандарт –</a:t>
            </a:r>
            <a:b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новая </a:t>
            </a:r>
            <a:r>
              <a:rPr lang="ru-RU" sz="3600" dirty="0" smtClean="0">
                <a:solidFill>
                  <a:srgbClr val="9933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идеология образования 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71550" y="500063"/>
            <a:ext cx="7958138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defRPr/>
            </a:pPr>
            <a:r>
              <a:rPr 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800" b="0" dirty="0"/>
              <a:t/>
            </a:r>
            <a:br>
              <a:rPr lang="ru-RU" sz="800" b="0" dirty="0"/>
            </a:br>
            <a:r>
              <a:rPr lang="ru-RU" b="0" i="1" dirty="0" smtClean="0">
                <a:solidFill>
                  <a:srgbClr val="993300"/>
                </a:solidFill>
              </a:rPr>
              <a:t>НОУ СОШ «Индра»</a:t>
            </a:r>
            <a:endParaRPr lang="ru-RU" b="0" i="1" dirty="0">
              <a:solidFill>
                <a:srgbClr val="9933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187450" y="5445125"/>
            <a:ext cx="7705725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6"/>
          <p:cNvCxnSpPr/>
          <p:nvPr/>
        </p:nvCxnSpPr>
        <p:spPr>
          <a:xfrm>
            <a:off x="1187624" y="1412776"/>
            <a:ext cx="7705725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5"/>
          <p:cNvSpPr txBox="1">
            <a:spLocks noChangeArrowheads="1"/>
          </p:cNvSpPr>
          <p:nvPr/>
        </p:nvSpPr>
        <p:spPr bwMode="auto">
          <a:xfrm>
            <a:off x="973138" y="1876425"/>
            <a:ext cx="8170862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>
                <a:solidFill>
                  <a:srgbClr val="800000"/>
                </a:solidFill>
                <a:latin typeface="Times New Roman" charset="0"/>
                <a:cs typeface="Times New Roman" charset="0"/>
              </a:rPr>
              <a:t>Личностные -</a:t>
            </a:r>
            <a:r>
              <a:rPr lang="ru-RU" sz="2000"/>
              <a:t>  </a:t>
            </a:r>
            <a:r>
              <a:rPr lang="ru-RU" sz="2000" b="0" u="sng"/>
              <a:t>включающие</a:t>
            </a:r>
            <a:r>
              <a:rPr lang="ru-RU" sz="2000" b="0"/>
              <a:t> готовность и способность обучающихся к саморазвитию, сформированность мотивации к обучению  и познанию, ценностно-смысловые установки обучающихся, отражающие их индивидуально-личностные позиции, </a:t>
            </a:r>
            <a:r>
              <a:rPr lang="ru-RU" sz="2000" b="0" u="sng"/>
              <a:t>социальные компетенции</a:t>
            </a:r>
            <a:r>
              <a:rPr lang="ru-RU" sz="2000" b="0"/>
              <a:t>, личностные качества, сформированность основ гражданской идентичности</a:t>
            </a:r>
          </a:p>
          <a:p>
            <a:pPr>
              <a:lnSpc>
                <a:spcPct val="80000"/>
              </a:lnSpc>
            </a:pPr>
            <a:endParaRPr lang="ru-RU" sz="2000" b="0">
              <a:solidFill>
                <a:srgbClr val="12141B"/>
              </a:solidFill>
            </a:endParaRPr>
          </a:p>
          <a:p>
            <a:pPr>
              <a:lnSpc>
                <a:spcPct val="80000"/>
              </a:lnSpc>
            </a:pPr>
            <a:r>
              <a:rPr lang="ru-RU">
                <a:solidFill>
                  <a:srgbClr val="800000"/>
                </a:solidFill>
                <a:latin typeface="Times New Roman" charset="0"/>
                <a:cs typeface="Times New Roman" charset="0"/>
              </a:rPr>
              <a:t>Метапредметные -  </a:t>
            </a:r>
            <a:r>
              <a:rPr lang="ru-RU" sz="2000" b="0">
                <a:solidFill>
                  <a:srgbClr val="12141B"/>
                </a:solidFill>
                <a:cs typeface="Times New Roman" charset="0"/>
              </a:rPr>
              <a:t>включающие освоенные</a:t>
            </a:r>
            <a:r>
              <a:rPr lang="ru-RU" sz="2000" b="0">
                <a:solidFill>
                  <a:srgbClr val="12141B"/>
                </a:solidFill>
              </a:rPr>
              <a:t> обучающимися универсальные учебные действия (познавательные, регулятивные и коммуникативные), обеспечивающие </a:t>
            </a:r>
            <a:r>
              <a:rPr lang="ru-RU" sz="2000" b="0" u="sng">
                <a:solidFill>
                  <a:srgbClr val="12141B"/>
                </a:solidFill>
              </a:rPr>
              <a:t>овладение ключевыми компетенциями</a:t>
            </a:r>
            <a:r>
              <a:rPr lang="ru-RU" sz="2000" b="0">
                <a:solidFill>
                  <a:srgbClr val="12141B"/>
                </a:solidFill>
              </a:rPr>
              <a:t>, составляющими основу умения учиться, и межпредметными понятиями</a:t>
            </a:r>
          </a:p>
          <a:p>
            <a:pPr>
              <a:lnSpc>
                <a:spcPct val="80000"/>
              </a:lnSpc>
            </a:pPr>
            <a:endParaRPr lang="ru-RU" sz="2000" b="0">
              <a:solidFill>
                <a:srgbClr val="12141B"/>
              </a:solidFill>
            </a:endParaRPr>
          </a:p>
          <a:p>
            <a:pPr>
              <a:lnSpc>
                <a:spcPct val="80000"/>
              </a:lnSpc>
            </a:pPr>
            <a:r>
              <a:rPr lang="ru-RU">
                <a:solidFill>
                  <a:srgbClr val="800000"/>
                </a:solidFill>
                <a:latin typeface="Times New Roman" charset="0"/>
                <a:cs typeface="Times New Roman" charset="0"/>
              </a:rPr>
              <a:t>Предметные -</a:t>
            </a:r>
            <a:r>
              <a:rPr lang="ru-RU" sz="2000"/>
              <a:t>  </a:t>
            </a:r>
            <a:r>
              <a:rPr lang="ru-RU" sz="2000" b="0">
                <a:solidFill>
                  <a:srgbClr val="12141B"/>
                </a:solidFill>
              </a:rPr>
              <a:t>включающие освоенный … </a:t>
            </a:r>
            <a:r>
              <a:rPr lang="ru-RU" sz="2000" b="0" u="sng">
                <a:solidFill>
                  <a:srgbClr val="12141B"/>
                </a:solidFill>
              </a:rPr>
              <a:t>опыт </a:t>
            </a:r>
            <a:r>
              <a:rPr lang="ru-RU" sz="2000" b="0">
                <a:solidFill>
                  <a:srgbClr val="12141B"/>
                </a:solidFill>
              </a:rPr>
              <a:t>специфический для данной предметной области </a:t>
            </a:r>
            <a:r>
              <a:rPr lang="ru-RU" sz="2000" b="0" u="sng">
                <a:solidFill>
                  <a:srgbClr val="12141B"/>
                </a:solidFill>
              </a:rPr>
              <a:t>деятельности по получению нового знания</a:t>
            </a:r>
            <a:r>
              <a:rPr lang="ru-RU" sz="2000" b="0">
                <a:solidFill>
                  <a:srgbClr val="12141B"/>
                </a:solidFill>
              </a:rPr>
              <a:t>, </a:t>
            </a:r>
            <a:r>
              <a:rPr lang="ru-RU" sz="2000" b="0" u="sng">
                <a:solidFill>
                  <a:srgbClr val="12141B"/>
                </a:solidFill>
              </a:rPr>
              <a:t>его преобразованию и применению</a:t>
            </a:r>
            <a:r>
              <a:rPr lang="ru-RU" sz="2000" b="0">
                <a:solidFill>
                  <a:srgbClr val="12141B"/>
                </a:solidFill>
              </a:rPr>
              <a:t>, а также систему основополагающих элементов научного знания, лежащих в основе современной картины мира.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84213" y="188913"/>
            <a:ext cx="8170862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Требования </a:t>
            </a:r>
            <a:r>
              <a:rPr lang="ru-RU" sz="32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 результатам освоения основной образовательной программы начального общего образования</a:t>
            </a:r>
            <a:r>
              <a:rPr lang="ru-RU" b="0" dirty="0">
                <a:solidFill>
                  <a:srgbClr val="12141B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000" b="0" dirty="0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(Из приказа </a:t>
            </a:r>
            <a:r>
              <a:rPr lang="ru-RU" sz="2000" b="0" dirty="0" err="1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МинОбра</a:t>
            </a:r>
            <a:r>
              <a:rPr lang="ru-RU" sz="2000" b="0" dirty="0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№ 373 )</a:t>
            </a:r>
            <a:endParaRPr lang="ru-RU" sz="2000" b="0" dirty="0">
              <a:solidFill>
                <a:srgbClr val="2929FF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323850" y="1989138"/>
            <a:ext cx="8820150" cy="1727200"/>
          </a:xfrm>
          <a:noFill/>
        </p:spPr>
        <p:txBody>
          <a:bodyPr>
            <a:normAutofit fontScale="90000"/>
          </a:bodyPr>
          <a:lstStyle/>
          <a:p>
            <a:r>
              <a:rPr lang="ru-RU" b="0" i="1" smtClean="0">
                <a:effectLst/>
              </a:rPr>
              <a:t/>
            </a:r>
            <a:br>
              <a:rPr lang="ru-RU" b="0" i="1" smtClean="0">
                <a:effectLst/>
              </a:rPr>
            </a:br>
            <a:r>
              <a:rPr lang="ru-RU" b="0" i="1" smtClean="0">
                <a:effectLst/>
              </a:rPr>
              <a:t> </a:t>
            </a:r>
            <a:br>
              <a:rPr lang="ru-RU" b="0" i="1" smtClean="0">
                <a:effectLst/>
              </a:rPr>
            </a:br>
            <a:r>
              <a:rPr lang="ru-RU" b="0" i="1" smtClean="0">
                <a:effectLst/>
              </a:rPr>
              <a:t/>
            </a:r>
            <a:br>
              <a:rPr lang="ru-RU" b="0" i="1" smtClean="0">
                <a:effectLst/>
              </a:rPr>
            </a:br>
            <a:endParaRPr lang="ru-RU" b="0" i="1" smtClean="0">
              <a:effectLst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500563" y="3886200"/>
            <a:ext cx="4643437" cy="1752600"/>
          </a:xfrm>
          <a:noFill/>
        </p:spPr>
        <p:txBody>
          <a:bodyPr/>
          <a:lstStyle/>
          <a:p>
            <a:pPr marL="0" indent="0"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400" smtClean="0">
                <a:effectLst/>
              </a:rPr>
              <a:t>	</a:t>
            </a:r>
            <a:r>
              <a:rPr lang="ru-RU" sz="2500" smtClean="0">
                <a:effectLst/>
              </a:rPr>
              <a:t>	</a:t>
            </a:r>
            <a:r>
              <a:rPr lang="ru-RU" sz="2200" smtClean="0">
                <a:effectLst/>
              </a:rPr>
              <a:t>	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3492500" y="5084763"/>
            <a:ext cx="4967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 b="0" i="1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468313" y="55563"/>
            <a:ext cx="8675687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Стандарт как инновационный проект</a:t>
            </a:r>
          </a:p>
          <a:p>
            <a:pPr algn="ctr">
              <a:defRPr/>
            </a:pPr>
            <a:r>
              <a:rPr lang="ru-RU"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Описание  характеристик образовательной услуги</a:t>
            </a:r>
          </a:p>
          <a:p>
            <a:pPr algn="ctr">
              <a:defRPr/>
            </a:pPr>
            <a:r>
              <a:rPr lang="ru-RU" b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(адаптированное понимание задач в приказе № 373)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5651500" y="6092825"/>
            <a:ext cx="2233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0">
                <a:solidFill>
                  <a:schemeClr val="tx1"/>
                </a:solidFill>
                <a:latin typeface="Arial" charset="0"/>
              </a:rPr>
              <a:t> </a:t>
            </a:r>
            <a:endParaRPr lang="ru-RU" sz="1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8388350" y="60213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0">
              <a:latin typeface="Arial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042988" y="2060575"/>
            <a:ext cx="6643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ru-RU">
                <a:solidFill>
                  <a:srgbClr val="800000"/>
                </a:solidFill>
                <a:latin typeface="Times New Roman" charset="0"/>
                <a:cs typeface="Times New Roman" charset="0"/>
              </a:rPr>
              <a:t>Воспитание и развитие </a:t>
            </a:r>
            <a: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  <a:t>качеств личности</a:t>
            </a:r>
          </a:p>
        </p:txBody>
      </p:sp>
      <p:sp>
        <p:nvSpPr>
          <p:cNvPr id="2" name="Прямоугольник 7"/>
          <p:cNvSpPr>
            <a:spLocks noChangeArrowheads="1"/>
          </p:cNvSpPr>
          <p:nvPr/>
        </p:nvSpPr>
        <p:spPr bwMode="auto">
          <a:xfrm>
            <a:off x="971550" y="2636838"/>
            <a:ext cx="792162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  <a:t>Стратегия</a:t>
            </a:r>
            <a:r>
              <a:rPr lang="ru-RU">
                <a:solidFill>
                  <a:srgbClr val="800000"/>
                </a:solidFill>
                <a:latin typeface="Times New Roman" charset="0"/>
                <a:cs typeface="Times New Roman" charset="0"/>
              </a:rPr>
              <a:t> социального проектирования и конструирования </a:t>
            </a:r>
            <a: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  <a:t>в системе образования на основе</a:t>
            </a:r>
            <a:r>
              <a:rPr lang="ru-RU">
                <a:solidFill>
                  <a:srgbClr val="800000"/>
                </a:solidFill>
                <a:latin typeface="Times New Roman" charset="0"/>
                <a:cs typeface="Times New Roman" charset="0"/>
              </a:rPr>
              <a:t> разработки содержания и технологий </a:t>
            </a:r>
            <a: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  <a:t>образования, определяющих пути и способы достижения социально желаемого уровня (результата) личностного и познавательного развития обучающихся;</a:t>
            </a:r>
          </a:p>
        </p:txBody>
      </p:sp>
      <p:sp>
        <p:nvSpPr>
          <p:cNvPr id="12" name="Выгнутая влево стрелка 11"/>
          <p:cNvSpPr/>
          <p:nvPr/>
        </p:nvSpPr>
        <p:spPr>
          <a:xfrm>
            <a:off x="250825" y="1196975"/>
            <a:ext cx="647700" cy="1223963"/>
          </a:xfrm>
          <a:prstGeom prst="curv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>
              <a:solidFill>
                <a:schemeClr val="tx1"/>
              </a:solidFill>
            </a:endParaRPr>
          </a:p>
        </p:txBody>
      </p:sp>
      <p:sp>
        <p:nvSpPr>
          <p:cNvPr id="3" name="Выгнутая влево стрелка 11"/>
          <p:cNvSpPr/>
          <p:nvPr/>
        </p:nvSpPr>
        <p:spPr>
          <a:xfrm>
            <a:off x="250825" y="1196975"/>
            <a:ext cx="649288" cy="1871663"/>
          </a:xfrm>
          <a:prstGeom prst="curv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>
              <a:solidFill>
                <a:schemeClr val="tx1"/>
              </a:solidFill>
            </a:endParaRPr>
          </a:p>
        </p:txBody>
      </p:sp>
      <p:sp>
        <p:nvSpPr>
          <p:cNvPr id="4" name="Прямоугольник 7"/>
          <p:cNvSpPr>
            <a:spLocks noChangeArrowheads="1"/>
          </p:cNvSpPr>
          <p:nvPr/>
        </p:nvSpPr>
        <p:spPr bwMode="auto">
          <a:xfrm>
            <a:off x="1042988" y="5084763"/>
            <a:ext cx="81010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Ориентация на </a:t>
            </a:r>
            <a:r>
              <a:rPr lang="ru-RU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образования. </a:t>
            </a: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«Цель и основной результат образования:      развитие личности обучающегося на основе усвоения универсальных учебных действий, познания и освоения мира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042988" y="1484313"/>
            <a:ext cx="7921625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" name="Выгнутая влево стрелка 11"/>
          <p:cNvSpPr/>
          <p:nvPr/>
        </p:nvSpPr>
        <p:spPr>
          <a:xfrm>
            <a:off x="250825" y="1196975"/>
            <a:ext cx="649288" cy="4319588"/>
          </a:xfrm>
          <a:prstGeom prst="curved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12" grpId="0" animBg="1"/>
      <p:bldP spid="3" grpId="0" animBg="1"/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60649"/>
            <a:ext cx="8353425" cy="115212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3200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Ключевые </a:t>
            </a:r>
            <a:r>
              <a:rPr lang="ru-RU" sz="3200" kern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компетентности для успешной жизни </a:t>
            </a:r>
            <a:r>
              <a:rPr lang="ru-RU" sz="3200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 </a:t>
            </a:r>
            <a:r>
              <a:rPr lang="ru-RU" sz="3200" kern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эффективно функционирующего общества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rgbClr val="660033"/>
                </a:solidFill>
                <a:effectLst/>
              </a:rPr>
              <a:t>(</a:t>
            </a:r>
            <a:r>
              <a:rPr lang="ru-RU" sz="2400" dirty="0">
                <a:solidFill>
                  <a:srgbClr val="660033"/>
                </a:solidFill>
                <a:effectLst/>
                <a:hlinkClick r:id="rId3" action="ppaction://hlinkfile"/>
              </a:rPr>
              <a:t>проект</a:t>
            </a:r>
            <a:r>
              <a:rPr lang="ru-RU" sz="2400" dirty="0">
                <a:solidFill>
                  <a:srgbClr val="660033"/>
                </a:solidFill>
                <a:effectLst/>
              </a:rPr>
              <a:t> </a:t>
            </a:r>
            <a:r>
              <a:rPr lang="en-US" sz="2400" dirty="0" err="1">
                <a:solidFill>
                  <a:srgbClr val="660033"/>
                </a:solidFill>
                <a:effectLst/>
                <a:hlinkClick r:id="rId4" action="ppaction://hlinkfile"/>
              </a:rPr>
              <a:t>DeSeCo</a:t>
            </a:r>
            <a:r>
              <a:rPr lang="en-US" sz="2400" dirty="0">
                <a:solidFill>
                  <a:srgbClr val="660033"/>
                </a:solidFill>
                <a:effectLst/>
              </a:rPr>
              <a:t> </a:t>
            </a:r>
            <a:r>
              <a:rPr lang="ru-RU" sz="2400" i="1" dirty="0">
                <a:solidFill>
                  <a:srgbClr val="660033"/>
                </a:solidFill>
                <a:effectLst/>
              </a:rPr>
              <a:t>«Определение и отбор ключевых компетентностей», </a:t>
            </a:r>
            <a:r>
              <a:rPr lang="en-US" sz="2400" i="1" dirty="0">
                <a:solidFill>
                  <a:srgbClr val="660033"/>
                </a:solidFill>
                <a:effectLst/>
              </a:rPr>
              <a:t>OECD-</a:t>
            </a:r>
            <a:r>
              <a:rPr lang="ru-RU" sz="2400" i="1" dirty="0">
                <a:solidFill>
                  <a:srgbClr val="660033"/>
                </a:solidFill>
                <a:effectLst/>
              </a:rPr>
              <a:t>2003)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47700" y="2500313"/>
            <a:ext cx="8496300" cy="410368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2000" b="1" dirty="0"/>
              <a:t>Интерактивно использовать инструменты взаимодействия со средой: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000" dirty="0"/>
              <a:t>    </a:t>
            </a:r>
            <a:r>
              <a:rPr lang="ru-RU" sz="1800" i="1" dirty="0"/>
              <a:t>Способность интерактивно использовать язык, символы и тексты (</a:t>
            </a:r>
            <a:r>
              <a:rPr lang="en-US" sz="1800" i="1" dirty="0">
                <a:hlinkClick r:id="rId5" action="ppaction://hlinkfile"/>
              </a:rPr>
              <a:t>PISA</a:t>
            </a:r>
            <a:r>
              <a:rPr lang="ru-RU" sz="1800" i="1" dirty="0"/>
              <a:t>)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800" i="1" dirty="0"/>
              <a:t>    Способность интерактивно использовать знания и информацию (</a:t>
            </a:r>
            <a:r>
              <a:rPr lang="en-US" sz="1800" i="1" dirty="0"/>
              <a:t>PISA</a:t>
            </a:r>
            <a:r>
              <a:rPr lang="ru-RU" sz="1800" i="1" dirty="0"/>
              <a:t>)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800" i="1" dirty="0"/>
              <a:t>    Способность интерактивно использовать технологии</a:t>
            </a:r>
            <a:r>
              <a:rPr lang="ru-RU" sz="2000" dirty="0"/>
              <a:t>  </a:t>
            </a:r>
          </a:p>
          <a:p>
            <a:pPr>
              <a:lnSpc>
                <a:spcPct val="80000"/>
              </a:lnSpc>
              <a:defRPr/>
            </a:pPr>
            <a:r>
              <a:rPr lang="ru-RU" sz="2000" b="1" dirty="0"/>
              <a:t>Функционировать в социально неоднородных группах: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000" dirty="0"/>
              <a:t>    </a:t>
            </a:r>
            <a:r>
              <a:rPr lang="ru-RU" sz="1800" i="1" dirty="0"/>
              <a:t>Способность строить отношения с другими людьми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800" i="1" dirty="0"/>
              <a:t>    Способность к сотрудничеству, работе в команде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800" i="1" dirty="0"/>
              <a:t>    Способность разрешать конфликты</a:t>
            </a:r>
            <a:r>
              <a:rPr lang="ru-RU" sz="2000" dirty="0"/>
              <a:t> </a:t>
            </a:r>
          </a:p>
          <a:p>
            <a:pPr>
              <a:lnSpc>
                <a:spcPct val="80000"/>
              </a:lnSpc>
              <a:defRPr/>
            </a:pPr>
            <a:r>
              <a:rPr lang="ru-RU" sz="2000" b="1" dirty="0"/>
              <a:t>Действовать автономно: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2000" dirty="0"/>
              <a:t>    </a:t>
            </a:r>
            <a:r>
              <a:rPr lang="ru-RU" sz="1800" i="1" dirty="0"/>
              <a:t>Способность действовать, учитывая широкий контекст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800" i="1" dirty="0"/>
              <a:t>    Способность строить и осуществлять жизненные планы и проекты 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r>
              <a:rPr lang="ru-RU" sz="1800" i="1" dirty="0"/>
              <a:t>    Способность сознавать и отстаивать свои права, интересы, обязанности и потребности</a:t>
            </a:r>
            <a:r>
              <a:rPr lang="ru-RU" sz="2000" dirty="0"/>
              <a:t>  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785813" y="1571625"/>
            <a:ext cx="7705725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785813" y="2428875"/>
            <a:ext cx="7705725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357188"/>
            <a:ext cx="8534400" cy="9144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kern="1200" dirty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Способы формирования и оценивания ключевых компетентностей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" y="1785938"/>
            <a:ext cx="8382000" cy="44958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defRPr/>
            </a:pPr>
            <a:r>
              <a:rPr lang="ru-RU" sz="2400" b="1" dirty="0">
                <a:solidFill>
                  <a:srgbClr val="6600CC"/>
                </a:solidFill>
                <a:effectLst/>
              </a:rPr>
              <a:t>Интерактивно использовать инструменты взаимодействия со средой: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800" dirty="0"/>
              <a:t>   </a:t>
            </a:r>
            <a:r>
              <a:rPr lang="ru-RU" sz="2400" dirty="0"/>
              <a:t>проблемное, исследовательское обучение, учебные проекты;  </a:t>
            </a:r>
            <a:r>
              <a:rPr lang="ru-RU" sz="2400" dirty="0" err="1" smtClean="0"/>
              <a:t>компетентностно</a:t>
            </a:r>
            <a:r>
              <a:rPr lang="ru-RU" sz="2400" dirty="0" smtClean="0"/>
              <a:t>- </a:t>
            </a:r>
            <a:r>
              <a:rPr lang="ru-RU" sz="2400" dirty="0"/>
              <a:t>ориентированные задания (типа </a:t>
            </a:r>
            <a:r>
              <a:rPr lang="en-US" sz="2400" dirty="0"/>
              <a:t>PISA</a:t>
            </a:r>
            <a:r>
              <a:rPr lang="ru-RU" sz="2400" dirty="0"/>
              <a:t>).</a:t>
            </a: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6600CC"/>
                </a:solidFill>
                <a:effectLst/>
              </a:rPr>
              <a:t>Функционировать в социально неоднородных группах: </a:t>
            </a:r>
            <a:r>
              <a:rPr lang="ru-RU" sz="2400" dirty="0"/>
              <a:t>учебные проекты; тренинги; школьный уклад, ученическое самоуправление.</a:t>
            </a:r>
          </a:p>
          <a:p>
            <a:pPr>
              <a:lnSpc>
                <a:spcPct val="90000"/>
              </a:lnSpc>
              <a:defRPr/>
            </a:pPr>
            <a:endParaRPr lang="ru-RU" sz="1800" b="1" dirty="0">
              <a:solidFill>
                <a:srgbClr val="6600CC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ru-RU" sz="2400" b="1" dirty="0">
                <a:solidFill>
                  <a:srgbClr val="6600CC"/>
                </a:solidFill>
                <a:effectLst/>
              </a:rPr>
              <a:t>Действовать автономно: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800" dirty="0"/>
              <a:t>   </a:t>
            </a:r>
            <a:r>
              <a:rPr lang="ru-RU" sz="2400" dirty="0" err="1"/>
              <a:t>портфолио</a:t>
            </a:r>
            <a:r>
              <a:rPr lang="ru-RU" sz="2400" dirty="0"/>
              <a:t>; учебные проекты и исследовательские задачи; кейс-технология; индивидуальная образовательная программа.</a:t>
            </a:r>
          </a:p>
          <a:p>
            <a:pPr>
              <a:lnSpc>
                <a:spcPct val="90000"/>
              </a:lnSpc>
              <a:defRPr/>
            </a:pPr>
            <a:endParaRPr lang="ru-RU" sz="2400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857250" y="1285875"/>
            <a:ext cx="7705725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285750"/>
            <a:ext cx="8929687" cy="12192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600" kern="12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Отказ от обязательного минимума содержания образования</a:t>
            </a:r>
            <a:br>
              <a:rPr lang="ru-RU" sz="3600" kern="12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i="1" kern="1200" dirty="0" smtClean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 </a:t>
            </a:r>
            <a:r>
              <a:rPr lang="ru-RU" sz="2400" i="1" kern="1200" dirty="0">
                <a:solidFill>
                  <a:schemeClr val="tx2">
                    <a:lumMod val="50000"/>
                  </a:schemeClr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чем разница между действующим и новым стандартами? </a:t>
            </a:r>
          </a:p>
        </p:txBody>
      </p:sp>
      <p:sp>
        <p:nvSpPr>
          <p:cNvPr id="30723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sz="half" idx="1"/>
          </p:nvPr>
        </p:nvSpPr>
        <p:spPr>
          <a:xfrm>
            <a:off x="642938" y="1785938"/>
            <a:ext cx="4071937" cy="4857750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kern="12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Действующий стандарт (федеральный компонент):</a:t>
            </a:r>
          </a:p>
          <a:p>
            <a:pPr>
              <a:lnSpc>
                <a:spcPct val="90000"/>
              </a:lnSpc>
              <a:defRPr/>
            </a:pPr>
            <a:r>
              <a:rPr lang="ru-RU" sz="2200" dirty="0" smtClean="0"/>
              <a:t>обязательный </a:t>
            </a:r>
            <a:r>
              <a:rPr lang="ru-RU" sz="2200" dirty="0"/>
              <a:t>минимум содержания основных образовательных программ общего образования (по предметам);</a:t>
            </a:r>
          </a:p>
          <a:p>
            <a:pPr>
              <a:lnSpc>
                <a:spcPct val="90000"/>
              </a:lnSpc>
              <a:defRPr/>
            </a:pPr>
            <a:r>
              <a:rPr lang="ru-RU" sz="2200" dirty="0"/>
              <a:t>требования к уровню подготовки выпускников;</a:t>
            </a:r>
          </a:p>
          <a:p>
            <a:pPr>
              <a:lnSpc>
                <a:spcPct val="90000"/>
              </a:lnSpc>
              <a:defRPr/>
            </a:pPr>
            <a:r>
              <a:rPr lang="ru-RU" sz="2200" dirty="0"/>
              <a:t>максимальный объем учебной нагрузки обучающихся.</a:t>
            </a:r>
          </a:p>
          <a:p>
            <a:pPr>
              <a:lnSpc>
                <a:spcPct val="90000"/>
              </a:lnSpc>
              <a:defRPr/>
            </a:pPr>
            <a:endParaRPr lang="ru-RU" sz="2400" dirty="0"/>
          </a:p>
          <a:p>
            <a:pPr>
              <a:lnSpc>
                <a:spcPct val="90000"/>
              </a:lnSpc>
              <a:defRPr/>
            </a:pPr>
            <a:endParaRPr lang="ru-RU" sz="2000" dirty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4786313" y="1785938"/>
            <a:ext cx="4071937" cy="48577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Новый стандарт (ФГОС):</a:t>
            </a:r>
          </a:p>
          <a:p>
            <a:pPr>
              <a:lnSpc>
                <a:spcPct val="90000"/>
              </a:lnSpc>
              <a:defRPr/>
            </a:pPr>
            <a:endParaRPr lang="ru-RU" sz="2800" dirty="0">
              <a:solidFill>
                <a:srgbClr val="990000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требования </a:t>
            </a:r>
            <a:r>
              <a:rPr lang="ru-RU" sz="2200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к результатам </a:t>
            </a:r>
            <a:r>
              <a:rPr lang="ru-RU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освоения основных образовательных программ; 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требования </a:t>
            </a:r>
            <a:r>
              <a:rPr lang="ru-RU" sz="2200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к структуре </a:t>
            </a:r>
            <a:r>
              <a:rPr lang="ru-RU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основных образовательных программ (начального, основного и среднего (полного) общего образования);</a:t>
            </a:r>
          </a:p>
          <a:p>
            <a:pPr>
              <a:lnSpc>
                <a:spcPct val="90000"/>
              </a:lnSpc>
              <a:buFont typeface="Wingdings" pitchFamily="2" charset="2"/>
              <a:buChar char="§"/>
              <a:defRPr/>
            </a:pPr>
            <a:r>
              <a:rPr lang="ru-RU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требования </a:t>
            </a:r>
            <a:r>
              <a:rPr lang="ru-RU" sz="2200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к условиям </a:t>
            </a:r>
            <a:r>
              <a:rPr lang="ru-RU" sz="2200" b="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реализации основных образовательных программ</a:t>
            </a: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endParaRPr lang="ru-RU" sz="22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  <a:p>
            <a:pPr marL="342900" indent="-342900" eaLnBrk="0" hangingPunct="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ru-RU" sz="22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000125" y="1785938"/>
            <a:ext cx="7705725" cy="1587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83568" y="1268760"/>
            <a:ext cx="8137773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5"/>
          <p:cNvSpPr txBox="1">
            <a:spLocks noChangeArrowheads="1"/>
          </p:cNvSpPr>
          <p:nvPr/>
        </p:nvSpPr>
        <p:spPr bwMode="auto">
          <a:xfrm>
            <a:off x="973138" y="1876425"/>
            <a:ext cx="8170862" cy="463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>
                <a:solidFill>
                  <a:srgbClr val="800000"/>
                </a:solidFill>
                <a:latin typeface="Times New Roman" charset="0"/>
                <a:cs typeface="Times New Roman" charset="0"/>
              </a:rPr>
              <a:t>Личностные -</a:t>
            </a:r>
            <a:r>
              <a:rPr lang="ru-RU" sz="2000"/>
              <a:t>  </a:t>
            </a:r>
            <a:r>
              <a:rPr lang="ru-RU" sz="2000" b="0" u="sng"/>
              <a:t>включающие</a:t>
            </a:r>
            <a:r>
              <a:rPr lang="ru-RU" sz="2000" b="0"/>
              <a:t> готовность и способность обучающихся к саморазвитию, сформированность мотивации к обучению  и познанию, ценностно-смысловые установки обучающихся, отражающие их индивидуально-личностные позиции, </a:t>
            </a:r>
            <a:r>
              <a:rPr lang="ru-RU" sz="2000" b="0" u="sng"/>
              <a:t>социальные компетенции</a:t>
            </a:r>
            <a:r>
              <a:rPr lang="ru-RU" sz="2000" b="0"/>
              <a:t>, личностные качества, сформированность основ гражданской идентичности</a:t>
            </a:r>
          </a:p>
          <a:p>
            <a:pPr>
              <a:lnSpc>
                <a:spcPct val="80000"/>
              </a:lnSpc>
            </a:pPr>
            <a:endParaRPr lang="ru-RU" sz="2000" b="0">
              <a:solidFill>
                <a:srgbClr val="12141B"/>
              </a:solidFill>
            </a:endParaRPr>
          </a:p>
          <a:p>
            <a:pPr>
              <a:lnSpc>
                <a:spcPct val="80000"/>
              </a:lnSpc>
            </a:pPr>
            <a:r>
              <a:rPr lang="ru-RU">
                <a:solidFill>
                  <a:srgbClr val="800000"/>
                </a:solidFill>
                <a:latin typeface="Times New Roman" charset="0"/>
                <a:cs typeface="Times New Roman" charset="0"/>
              </a:rPr>
              <a:t>Метапредметные -  </a:t>
            </a:r>
            <a:r>
              <a:rPr lang="ru-RU" sz="2000" b="0">
                <a:solidFill>
                  <a:srgbClr val="12141B"/>
                </a:solidFill>
                <a:cs typeface="Times New Roman" charset="0"/>
              </a:rPr>
              <a:t>включающие освоенные</a:t>
            </a:r>
            <a:r>
              <a:rPr lang="ru-RU" sz="2000" b="0">
                <a:solidFill>
                  <a:srgbClr val="12141B"/>
                </a:solidFill>
              </a:rPr>
              <a:t> обучающимися универсальные учебные действия (познавательные, регулятивные и коммуникативные), обеспечивающие </a:t>
            </a:r>
            <a:r>
              <a:rPr lang="ru-RU" sz="2000" b="0" u="sng">
                <a:solidFill>
                  <a:srgbClr val="12141B"/>
                </a:solidFill>
              </a:rPr>
              <a:t>овладение ключевыми компетенциями</a:t>
            </a:r>
            <a:r>
              <a:rPr lang="ru-RU" sz="2000" b="0">
                <a:solidFill>
                  <a:srgbClr val="12141B"/>
                </a:solidFill>
              </a:rPr>
              <a:t>, составляющими основу умения учиться, и межпредметными понятиями</a:t>
            </a:r>
          </a:p>
          <a:p>
            <a:pPr>
              <a:lnSpc>
                <a:spcPct val="80000"/>
              </a:lnSpc>
            </a:pPr>
            <a:endParaRPr lang="ru-RU" sz="2000" b="0">
              <a:solidFill>
                <a:srgbClr val="12141B"/>
              </a:solidFill>
            </a:endParaRPr>
          </a:p>
          <a:p>
            <a:pPr>
              <a:lnSpc>
                <a:spcPct val="80000"/>
              </a:lnSpc>
            </a:pPr>
            <a:r>
              <a:rPr lang="ru-RU">
                <a:solidFill>
                  <a:srgbClr val="800000"/>
                </a:solidFill>
                <a:latin typeface="Times New Roman" charset="0"/>
                <a:cs typeface="Times New Roman" charset="0"/>
              </a:rPr>
              <a:t>Предметные -</a:t>
            </a:r>
            <a:r>
              <a:rPr lang="ru-RU" sz="2000"/>
              <a:t>  </a:t>
            </a:r>
            <a:r>
              <a:rPr lang="ru-RU" sz="2000" b="0">
                <a:solidFill>
                  <a:srgbClr val="12141B"/>
                </a:solidFill>
              </a:rPr>
              <a:t>включающие освоенный … </a:t>
            </a:r>
            <a:r>
              <a:rPr lang="ru-RU" sz="2000" b="0" u="sng">
                <a:solidFill>
                  <a:srgbClr val="12141B"/>
                </a:solidFill>
              </a:rPr>
              <a:t>опыт </a:t>
            </a:r>
            <a:r>
              <a:rPr lang="ru-RU" sz="2000" b="0">
                <a:solidFill>
                  <a:srgbClr val="12141B"/>
                </a:solidFill>
              </a:rPr>
              <a:t>специфический для данной предметной области </a:t>
            </a:r>
            <a:r>
              <a:rPr lang="ru-RU" sz="2000" b="0" u="sng">
                <a:solidFill>
                  <a:srgbClr val="12141B"/>
                </a:solidFill>
              </a:rPr>
              <a:t>деятельности по получению нового знания</a:t>
            </a:r>
            <a:r>
              <a:rPr lang="ru-RU" sz="2000" b="0">
                <a:solidFill>
                  <a:srgbClr val="12141B"/>
                </a:solidFill>
              </a:rPr>
              <a:t>, </a:t>
            </a:r>
            <a:r>
              <a:rPr lang="ru-RU" sz="2000" b="0" u="sng">
                <a:solidFill>
                  <a:srgbClr val="12141B"/>
                </a:solidFill>
              </a:rPr>
              <a:t>его преобразованию и применению</a:t>
            </a:r>
            <a:r>
              <a:rPr lang="ru-RU" sz="2000" b="0">
                <a:solidFill>
                  <a:srgbClr val="12141B"/>
                </a:solidFill>
              </a:rPr>
              <a:t>, а также систему основополагающих элементов научного знания, лежащих в основе современной картины мира.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84213" y="188913"/>
            <a:ext cx="8170862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200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Требования </a:t>
            </a:r>
            <a:r>
              <a:rPr lang="ru-RU" sz="3200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 результатам освоения основной образовательной программы начального общего образования</a:t>
            </a:r>
            <a:r>
              <a:rPr lang="ru-RU" b="0" dirty="0">
                <a:solidFill>
                  <a:srgbClr val="12141B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000" b="0" dirty="0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(Из приказа </a:t>
            </a:r>
            <a:r>
              <a:rPr lang="ru-RU" sz="2000" b="0" dirty="0" err="1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МинОбра</a:t>
            </a:r>
            <a:r>
              <a:rPr lang="ru-RU" sz="2000" b="0" dirty="0">
                <a:solidFill>
                  <a:srgbClr val="292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№ 373 )</a:t>
            </a:r>
            <a:endParaRPr lang="ru-RU" sz="2000" b="0" dirty="0">
              <a:solidFill>
                <a:srgbClr val="2929FF"/>
              </a:solidFill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692150"/>
            <a:ext cx="8820150" cy="649288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sz="3600" smtClean="0">
                <a:solidFill>
                  <a:srgbClr val="800000"/>
                </a:solidFill>
                <a:effectLst/>
                <a:latin typeface="Times New Roman" charset="0"/>
                <a:cs typeface="Times New Roman" charset="0"/>
              </a:rPr>
              <a:t>Результат накопленной оценки в начальной школе:</a:t>
            </a:r>
            <a:br>
              <a:rPr lang="ru-RU" sz="3600" smtClean="0">
                <a:solidFill>
                  <a:srgbClr val="800000"/>
                </a:solidFill>
                <a:effectLst/>
                <a:latin typeface="Times New Roman" charset="0"/>
                <a:cs typeface="Times New Roman" charset="0"/>
              </a:rPr>
            </a:br>
            <a:endParaRPr lang="ru-RU" sz="3600" smtClean="0">
              <a:solidFill>
                <a:srgbClr val="800000"/>
              </a:solidFill>
              <a:effectLst/>
              <a:latin typeface="Times New Roman" charset="0"/>
              <a:cs typeface="Times New Roman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981075"/>
            <a:ext cx="9144000" cy="4208463"/>
          </a:xfrm>
          <a:noFill/>
        </p:spPr>
        <p:txBody>
          <a:bodyPr>
            <a:normAutofit fontScale="92500" lnSpcReduction="20000"/>
          </a:bodyPr>
          <a:lstStyle/>
          <a:p>
            <a:pPr marL="533400" indent="-533400">
              <a:buFont typeface="Wingdings" pitchFamily="2" charset="2"/>
              <a:buNone/>
            </a:pPr>
            <a:r>
              <a:rPr lang="ru-RU" sz="2400" b="1" i="1" dirty="0" smtClean="0">
                <a:effectLst/>
              </a:rPr>
              <a:t> </a:t>
            </a:r>
            <a:r>
              <a:rPr lang="ru-RU" sz="2400" b="1" u="sng" dirty="0" smtClean="0">
                <a:effectLst/>
                <a:latin typeface="Times New Roman" charset="0"/>
                <a:cs typeface="Times New Roman" charset="0"/>
              </a:rPr>
              <a:t>Выводы о: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600" b="1" dirty="0" smtClean="0">
                <a:effectLst/>
                <a:latin typeface="Times New Roman" charset="0"/>
                <a:cs typeface="Times New Roman" charset="0"/>
              </a:rPr>
              <a:t>сформированности </a:t>
            </a:r>
            <a:r>
              <a:rPr lang="ru-RU" sz="2600" b="1" dirty="0" smtClean="0">
                <a:solidFill>
                  <a:srgbClr val="993300"/>
                </a:solidFill>
                <a:effectLst/>
                <a:latin typeface="Times New Roman" charset="0"/>
                <a:cs typeface="Times New Roman" charset="0"/>
              </a:rPr>
              <a:t>универсальных и предметных</a:t>
            </a:r>
            <a:r>
              <a:rPr lang="ru-RU" sz="2600" b="1" dirty="0" smtClean="0">
                <a:effectLst/>
                <a:latin typeface="Times New Roman" charset="0"/>
                <a:cs typeface="Times New Roman" charset="0"/>
              </a:rPr>
              <a:t> </a:t>
            </a:r>
            <a:r>
              <a:rPr lang="ru-RU" sz="2600" b="1" dirty="0" smtClean="0">
                <a:solidFill>
                  <a:srgbClr val="993300"/>
                </a:solidFill>
                <a:effectLst/>
                <a:latin typeface="Times New Roman" charset="0"/>
                <a:cs typeface="Times New Roman" charset="0"/>
              </a:rPr>
              <a:t>способов действий</a:t>
            </a:r>
            <a:r>
              <a:rPr lang="ru-RU" sz="2600" b="1" dirty="0" smtClean="0">
                <a:effectLst/>
                <a:latin typeface="Times New Roman" charset="0"/>
                <a:cs typeface="Times New Roman" charset="0"/>
              </a:rPr>
              <a:t>, а также </a:t>
            </a:r>
            <a:r>
              <a:rPr lang="ru-RU" sz="2600" b="1" dirty="0" smtClean="0">
                <a:solidFill>
                  <a:srgbClr val="993300"/>
                </a:solidFill>
                <a:effectLst/>
                <a:latin typeface="Times New Roman" charset="0"/>
                <a:cs typeface="Times New Roman" charset="0"/>
              </a:rPr>
              <a:t>опорной системы знаний</a:t>
            </a:r>
            <a:r>
              <a:rPr lang="ru-RU" sz="2600" b="1" dirty="0" smtClean="0">
                <a:effectLst/>
                <a:latin typeface="Times New Roman" charset="0"/>
                <a:cs typeface="Times New Roman" charset="0"/>
              </a:rPr>
              <a:t>, обеспечивающей возможность  продолжения  образования  в основной школе;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600" b="1" dirty="0" smtClean="0">
                <a:effectLst/>
                <a:latin typeface="Times New Roman" charset="0"/>
                <a:cs typeface="Times New Roman" charset="0"/>
              </a:rPr>
              <a:t>сформированности основ умения учиться, то есть </a:t>
            </a:r>
            <a:r>
              <a:rPr lang="ru-RU" sz="2600" b="1" dirty="0" smtClean="0">
                <a:solidFill>
                  <a:srgbClr val="993300"/>
                </a:solidFill>
                <a:effectLst/>
                <a:latin typeface="Times New Roman" charset="0"/>
                <a:cs typeface="Times New Roman" charset="0"/>
              </a:rPr>
              <a:t>способности к самоорганизации</a:t>
            </a:r>
            <a:r>
              <a:rPr lang="ru-RU" sz="2600" b="1" dirty="0" smtClean="0">
                <a:effectLst/>
                <a:latin typeface="Times New Roman" charset="0"/>
                <a:cs typeface="Times New Roman" charset="0"/>
              </a:rPr>
              <a:t> с целью постановки и решения учебно-познавательных и учебно-практических задач;</a:t>
            </a:r>
          </a:p>
          <a:p>
            <a:pPr marL="533400" indent="-533400">
              <a:buFont typeface="Wingdings" pitchFamily="2" charset="2"/>
              <a:buAutoNum type="arabicPeriod"/>
            </a:pPr>
            <a:r>
              <a:rPr lang="ru-RU" sz="2600" b="1" dirty="0" smtClean="0">
                <a:solidFill>
                  <a:srgbClr val="993300"/>
                </a:solidFill>
                <a:effectLst/>
                <a:latin typeface="Times New Roman" charset="0"/>
                <a:cs typeface="Times New Roman" charset="0"/>
              </a:rPr>
              <a:t>индивидуальном прогрессе</a:t>
            </a:r>
            <a:r>
              <a:rPr lang="ru-RU" sz="2600" b="1" dirty="0" smtClean="0">
                <a:effectLst/>
                <a:latin typeface="Times New Roman" charset="0"/>
                <a:cs typeface="Times New Roman" charset="0"/>
              </a:rPr>
              <a:t> в основных сферах развития личности – </a:t>
            </a:r>
            <a:r>
              <a:rPr lang="ru-RU" sz="2600" b="1" dirty="0" err="1" smtClean="0">
                <a:effectLst/>
                <a:latin typeface="Times New Roman" charset="0"/>
                <a:cs typeface="Times New Roman" charset="0"/>
              </a:rPr>
              <a:t>мотивационно-смысловой</a:t>
            </a:r>
            <a:r>
              <a:rPr lang="ru-RU" sz="2600" b="1" dirty="0" smtClean="0">
                <a:effectLst/>
                <a:latin typeface="Times New Roman" charset="0"/>
                <a:cs typeface="Times New Roman" charset="0"/>
              </a:rPr>
              <a:t>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600" b="1" dirty="0" smtClean="0">
                <a:effectLst/>
                <a:latin typeface="Times New Roman" charset="0"/>
                <a:cs typeface="Times New Roman" charset="0"/>
              </a:rPr>
              <a:t>      познавательной, эмоциональной, волевой и </a:t>
            </a:r>
            <a:r>
              <a:rPr lang="ru-RU" sz="2600" b="1" dirty="0" err="1" smtClean="0">
                <a:effectLst/>
                <a:latin typeface="Times New Roman" charset="0"/>
                <a:cs typeface="Times New Roman" charset="0"/>
              </a:rPr>
              <a:t>саморегуляции</a:t>
            </a:r>
            <a:r>
              <a:rPr lang="ru-RU" sz="2600" b="1" dirty="0" smtClean="0">
                <a:effectLst/>
                <a:latin typeface="Times New Roman" charset="0"/>
                <a:cs typeface="Times New Roman" charset="0"/>
              </a:rPr>
              <a:t>.</a:t>
            </a:r>
          </a:p>
          <a:p>
            <a:pPr marL="533400" indent="-533400">
              <a:buFont typeface="Wingdings" pitchFamily="2" charset="2"/>
              <a:buAutoNum type="arabicPeriod"/>
            </a:pPr>
            <a:endParaRPr lang="ru-RU" sz="2600" b="1" dirty="0" smtClean="0">
              <a:effectLst/>
              <a:latin typeface="Times New Roman" charset="0"/>
              <a:cs typeface="Times New Roman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0"/>
            <a:ext cx="7543800" cy="1431925"/>
          </a:xfrm>
        </p:spPr>
        <p:txBody>
          <a:bodyPr/>
          <a:lstStyle/>
          <a:p>
            <a:pPr algn="ctr">
              <a:defRPr/>
            </a:pPr>
            <a:r>
              <a:rPr lang="ru-RU" sz="3600" kern="1200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Как </a:t>
            </a:r>
            <a:r>
              <a:rPr lang="ru-RU" sz="3600" kern="12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оценивать </a:t>
            </a:r>
            <a:r>
              <a:rPr lang="ru-RU" sz="3600" kern="1200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метапредметные</a:t>
            </a:r>
            <a:r>
              <a:rPr lang="ru-RU" sz="3600" kern="12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результаты?</a:t>
            </a:r>
          </a:p>
        </p:txBody>
      </p:sp>
      <p:sp>
        <p:nvSpPr>
          <p:cNvPr id="62467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sz="half" idx="1"/>
          </p:nvPr>
        </p:nvSpPr>
        <p:spPr>
          <a:xfrm>
            <a:off x="857250" y="1285875"/>
            <a:ext cx="5072063" cy="5029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kern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Некоторые из </a:t>
            </a:r>
            <a:r>
              <a:rPr lang="ru-RU" b="1" kern="1200" dirty="0" err="1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b="1" kern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результатов (ООО):</a:t>
            </a:r>
          </a:p>
          <a:p>
            <a:pPr>
              <a:lnSpc>
                <a:spcPct val="90000"/>
              </a:lnSpc>
              <a:defRPr/>
            </a:pPr>
            <a:r>
              <a:rPr lang="ru-RU" sz="1600" dirty="0">
                <a:solidFill>
                  <a:srgbClr val="800080"/>
                </a:solidFill>
              </a:rPr>
              <a:t>умение самостоятельно ставить новые учебные и познавательные цели и задачи…;</a:t>
            </a:r>
          </a:p>
          <a:p>
            <a:pPr>
              <a:lnSpc>
                <a:spcPct val="90000"/>
              </a:lnSpc>
              <a:defRPr/>
            </a:pPr>
            <a:r>
              <a:rPr lang="ru-RU" sz="1600" dirty="0">
                <a:solidFill>
                  <a:srgbClr val="800080"/>
                </a:solidFill>
              </a:rPr>
              <a:t>умение планировать пути достижения целей на основе самостоятельного анализа условий и средств их достижения, выделять альтернативные способы достижения цели и выбирать наиболее эффективный способ, осуществлять познавательную рефлексию в отношении действий по решению учебных и познавательных задач;</a:t>
            </a:r>
          </a:p>
          <a:p>
            <a:pPr>
              <a:lnSpc>
                <a:spcPct val="90000"/>
              </a:lnSpc>
              <a:defRPr/>
            </a:pPr>
            <a:r>
              <a:rPr lang="ru-RU" sz="1600" dirty="0"/>
              <a:t>умение создавать, применять и преобразовывать знаково-символические средства, модели и схемы для решения учебных и познавательных задач;</a:t>
            </a:r>
          </a:p>
          <a:p>
            <a:pPr>
              <a:lnSpc>
                <a:spcPct val="90000"/>
              </a:lnSpc>
              <a:defRPr/>
            </a:pPr>
            <a:r>
              <a:rPr lang="ru-RU" sz="1600" dirty="0"/>
              <a:t>овладение системой операций, обеспечивающих понимание текста…;</a:t>
            </a:r>
          </a:p>
          <a:p>
            <a:pPr>
              <a:lnSpc>
                <a:spcPct val="90000"/>
              </a:lnSpc>
              <a:defRPr/>
            </a:pPr>
            <a:r>
              <a:rPr lang="ru-RU" sz="1600" dirty="0">
                <a:solidFill>
                  <a:srgbClr val="996600"/>
                </a:solidFill>
              </a:rPr>
              <a:t>умение организовывать и планировать учебное сотрудничество и совместную деятельность…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dirty="0"/>
              <a:t> </a:t>
            </a:r>
          </a:p>
          <a:p>
            <a:pPr>
              <a:lnSpc>
                <a:spcPct val="90000"/>
              </a:lnSpc>
              <a:defRPr/>
            </a:pPr>
            <a:endParaRPr lang="ru-RU" sz="1800" dirty="0"/>
          </a:p>
        </p:txBody>
      </p:sp>
      <p:sp>
        <p:nvSpPr>
          <p:cNvPr id="62468" name="Rectangle 4" descr="Rectangle: Click to edit Master text styles&#10;Second level&#10;Third level&#10;Fourth level&#10;Fifth level"/>
          <p:cNvSpPr>
            <a:spLocks noGrp="1" noChangeArrowheads="1"/>
          </p:cNvSpPr>
          <p:nvPr>
            <p:ph type="body" sz="half" idx="2"/>
          </p:nvPr>
        </p:nvSpPr>
        <p:spPr>
          <a:xfrm>
            <a:off x="5715000" y="1428750"/>
            <a:ext cx="3124200" cy="44958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b="1" kern="1200" dirty="0"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Способы оценивания:</a:t>
            </a:r>
          </a:p>
          <a:p>
            <a:pPr>
              <a:defRPr/>
            </a:pPr>
            <a:r>
              <a:rPr lang="ru-RU" sz="2000" dirty="0"/>
              <a:t>обязательная защита индивидуального проекта (предусматривается ФГОС ООО и СОО);</a:t>
            </a:r>
          </a:p>
          <a:p>
            <a:pPr>
              <a:defRPr/>
            </a:pPr>
            <a:r>
              <a:rPr lang="ru-RU" sz="2000" dirty="0" err="1"/>
              <a:t>метапредметные</a:t>
            </a:r>
            <a:r>
              <a:rPr lang="ru-RU" sz="2000" dirty="0"/>
              <a:t> </a:t>
            </a:r>
            <a:r>
              <a:rPr lang="ru-RU" sz="2000" dirty="0" err="1"/>
              <a:t>КИМы</a:t>
            </a:r>
            <a:r>
              <a:rPr lang="ru-RU" sz="2000" dirty="0"/>
              <a:t> в рамках предметной аттестации;</a:t>
            </a:r>
          </a:p>
          <a:p>
            <a:pPr>
              <a:defRPr/>
            </a:pPr>
            <a:r>
              <a:rPr lang="ru-RU" sz="2000" dirty="0"/>
              <a:t>накопительная оценка, </a:t>
            </a:r>
            <a:r>
              <a:rPr lang="ru-RU" sz="2000" dirty="0" err="1"/>
              <a:t>портфолио</a:t>
            </a:r>
            <a:r>
              <a:rPr lang="ru-RU" sz="2000" dirty="0"/>
              <a:t>. 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57250" y="1285875"/>
            <a:ext cx="7705725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900113" y="2205038"/>
            <a:ext cx="8243887" cy="158273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smtClean="0"/>
              <a:t/>
            </a:r>
            <a:br>
              <a:rPr lang="ru-RU" sz="2800" smtClean="0"/>
            </a:br>
            <a:r>
              <a:rPr lang="ru-RU" sz="360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Из приказа Минобра № 373:</a:t>
            </a:r>
            <a:br>
              <a:rPr lang="ru-RU" sz="360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C00000"/>
                </a:solidFill>
              </a:rPr>
              <a:t>ориентация на результаты образования</a:t>
            </a:r>
            <a:r>
              <a:rPr lang="ru-RU" sz="2800" b="0" smtClean="0">
                <a:solidFill>
                  <a:srgbClr val="993300"/>
                </a:solidFill>
                <a:effectLst/>
              </a:rPr>
              <a:t>: </a:t>
            </a:r>
            <a:br>
              <a:rPr lang="ru-RU" sz="2800" b="0" smtClean="0">
                <a:solidFill>
                  <a:srgbClr val="993300"/>
                </a:solidFill>
                <a:effectLst/>
              </a:rPr>
            </a:br>
            <a:r>
              <a:rPr lang="ru-RU" sz="2800" b="0" smtClean="0">
                <a:solidFill>
                  <a:srgbClr val="993300"/>
                </a:solidFill>
                <a:effectLst/>
              </a:rPr>
              <a:t>       Цель и основной результат образования: </a:t>
            </a:r>
            <a:r>
              <a:rPr lang="ru-RU" sz="2800" b="0" smtClean="0">
                <a:effectLst/>
              </a:rPr>
              <a:t> развитие личности обучающегося </a:t>
            </a:r>
            <a:r>
              <a:rPr lang="ru-RU" sz="2800" b="0" smtClean="0">
                <a:solidFill>
                  <a:srgbClr val="993300"/>
                </a:solidFill>
                <a:effectLst/>
              </a:rPr>
              <a:t>на основе усвоения универсальных учебных действий</a:t>
            </a:r>
            <a:r>
              <a:rPr lang="ru-RU" sz="2800" b="0" smtClean="0">
                <a:effectLst/>
              </a:rPr>
              <a:t>, познания и освоения мира.</a:t>
            </a:r>
            <a:br>
              <a:rPr lang="ru-RU" sz="2800" b="0" smtClean="0">
                <a:effectLst/>
              </a:rPr>
            </a:br>
            <a:r>
              <a:rPr lang="ru-RU" sz="2800" b="0" smtClean="0">
                <a:effectLst/>
              </a:rPr>
              <a:t> </a:t>
            </a:r>
            <a:br>
              <a:rPr lang="ru-RU" sz="2800" b="0" smtClean="0">
                <a:effectLst/>
              </a:rPr>
            </a:br>
            <a:r>
              <a:rPr lang="ru-RU" sz="360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Примерный вариант цели ООП ОУ:</a:t>
            </a:r>
            <a:br>
              <a:rPr lang="ru-RU" sz="360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360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3492500" y="5084763"/>
            <a:ext cx="49672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 b="0" i="1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468313" y="55563"/>
            <a:ext cx="8675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solidFill>
                  <a:srgbClr val="800000"/>
                </a:solidFill>
                <a:latin typeface="Times New Roman" charset="0"/>
                <a:cs typeface="Times New Roman" charset="0"/>
              </a:rPr>
              <a:t>Пояснительная записка ООП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5651500" y="6092825"/>
            <a:ext cx="2233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0">
                <a:solidFill>
                  <a:schemeClr val="tx1"/>
                </a:solidFill>
                <a:latin typeface="Arial" charset="0"/>
              </a:rPr>
              <a:t> </a:t>
            </a:r>
            <a:endParaRPr lang="ru-RU" sz="160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 Narrow" pitchFamily="34" charset="0"/>
            </a:endParaRPr>
          </a:p>
        </p:txBody>
      </p:sp>
      <p:sp>
        <p:nvSpPr>
          <p:cNvPr id="35846" name="Rectangle 7"/>
          <p:cNvSpPr>
            <a:spLocks noChangeArrowheads="1"/>
          </p:cNvSpPr>
          <p:nvPr/>
        </p:nvSpPr>
        <p:spPr bwMode="auto">
          <a:xfrm>
            <a:off x="8388350" y="60213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b="0">
              <a:latin typeface="Arial" charset="0"/>
            </a:endParaRPr>
          </a:p>
        </p:txBody>
      </p:sp>
      <p:sp>
        <p:nvSpPr>
          <p:cNvPr id="35847" name="Text Box 5"/>
          <p:cNvSpPr txBox="1">
            <a:spLocks noChangeArrowheads="1"/>
          </p:cNvSpPr>
          <p:nvPr/>
        </p:nvSpPr>
        <p:spPr bwMode="auto">
          <a:xfrm>
            <a:off x="827088" y="4652963"/>
            <a:ext cx="809942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u="sng"/>
              <a:t>Цель ОП </a:t>
            </a:r>
            <a:r>
              <a:rPr lang="ru-RU" sz="1800" b="0" u="sng"/>
              <a:t>(</a:t>
            </a:r>
            <a:r>
              <a:rPr lang="ru-RU" sz="1800" b="0" u="sng">
                <a:solidFill>
                  <a:srgbClr val="660033"/>
                </a:solidFill>
              </a:rPr>
              <a:t>школа Михайловой-Монтессори</a:t>
            </a:r>
            <a:r>
              <a:rPr lang="ru-RU" sz="1800" b="0" u="sng"/>
              <a:t>):</a:t>
            </a:r>
            <a:r>
              <a:rPr lang="ru-RU" sz="1800" u="sng"/>
              <a:t> </a:t>
            </a:r>
            <a:r>
              <a:rPr lang="ru-RU" sz="2000" b="0" i="1"/>
              <a:t>создание условий для  </a:t>
            </a:r>
            <a:r>
              <a:rPr lang="ru-RU" sz="2000" b="0" i="1">
                <a:solidFill>
                  <a:srgbClr val="C00000"/>
                </a:solidFill>
              </a:rPr>
              <a:t>развития</a:t>
            </a:r>
            <a:r>
              <a:rPr lang="ru-RU" sz="2000" b="0" i="1"/>
              <a:t> </a:t>
            </a:r>
            <a:r>
              <a:rPr lang="ru-RU" sz="2000" b="0" i="1">
                <a:solidFill>
                  <a:srgbClr val="993300"/>
                </a:solidFill>
              </a:rPr>
              <a:t>мотивационных, когнитивных и  инструментальных</a:t>
            </a:r>
            <a:r>
              <a:rPr lang="ru-RU" sz="2000" b="0" i="1"/>
              <a:t> ресурсов личности ребенка  как основы его учебных компетенций, реализации  интеллектуальных способностей, творческих возможностей и личностных качеств  на основе удовлетворения познавательных  и духовных запросов, интересов и склонностей.</a:t>
            </a:r>
            <a:endParaRPr lang="ru-RU" sz="2000" b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827088" y="692150"/>
            <a:ext cx="7705725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" name="Прямая соединительная линия 6"/>
          <p:cNvCxnSpPr/>
          <p:nvPr/>
        </p:nvCxnSpPr>
        <p:spPr>
          <a:xfrm>
            <a:off x="900113" y="3716338"/>
            <a:ext cx="7705725" cy="1587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304925"/>
            <a:ext cx="9144000" cy="5113338"/>
          </a:xfrm>
          <a:noFill/>
        </p:spPr>
        <p:txBody>
          <a:bodyPr/>
          <a:lstStyle/>
          <a:p>
            <a:r>
              <a:rPr lang="ru-RU" sz="3600" b="0" i="1" smtClean="0">
                <a:effectLst/>
              </a:rPr>
              <a:t/>
            </a:r>
            <a:br>
              <a:rPr lang="ru-RU" sz="3600" b="0" i="1" smtClean="0">
                <a:effectLst/>
              </a:rPr>
            </a:br>
            <a:endParaRPr lang="ru-RU" sz="5400" smtClean="0">
              <a:effectLst/>
            </a:endParaRPr>
          </a:p>
        </p:txBody>
      </p:sp>
      <p:sp>
        <p:nvSpPr>
          <p:cNvPr id="262153" name="Rectangle 9"/>
          <p:cNvSpPr>
            <a:spLocks noChangeArrowheads="1"/>
          </p:cNvSpPr>
          <p:nvPr/>
        </p:nvSpPr>
        <p:spPr bwMode="auto">
          <a:xfrm>
            <a:off x="142875" y="0"/>
            <a:ext cx="9001125" cy="1570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Не станет ли программа железным</a:t>
            </a:r>
          </a:p>
          <a:p>
            <a:pPr algn="ctr">
              <a:defRPr/>
            </a:pPr>
            <a:r>
              <a:rPr lang="ru-RU" sz="3200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обручем для творчески работающего</a:t>
            </a:r>
            <a:r>
              <a:rPr lang="ru-RU" sz="3200" b="0" dirty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педагога?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898525" y="1841500"/>
            <a:ext cx="8245475" cy="446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0" dirty="0">
                <a:solidFill>
                  <a:schemeClr val="tx2">
                    <a:lumMod val="75000"/>
                  </a:schemeClr>
                </a:solidFill>
              </a:rPr>
              <a:t>« В Законе «Об образовании» до сих пор нет положения о том, что ООП является документом, обязательным для исполнения всегда и везде. Она остается в этом смысле </a:t>
            </a:r>
            <a:r>
              <a:rPr lang="ru-RU" sz="3200" b="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сугубо методическим документом</a:t>
            </a:r>
            <a:r>
              <a:rPr lang="ru-RU" sz="3200" b="0" dirty="0">
                <a:solidFill>
                  <a:schemeClr val="tx2">
                    <a:lumMod val="75000"/>
                  </a:schemeClr>
                </a:solidFill>
              </a:rPr>
              <a:t>, а потому рекомендательным, не более.» </a:t>
            </a:r>
          </a:p>
          <a:p>
            <a:pPr>
              <a:defRPr/>
            </a:pPr>
            <a:r>
              <a:rPr lang="ru-RU" sz="2800" b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(«Просвещение», выпуск № 26, октябрь 2009)</a:t>
            </a:r>
          </a:p>
          <a:p>
            <a:pPr algn="r">
              <a:defRPr/>
            </a:pPr>
            <a:r>
              <a:rPr lang="ru-RU" sz="3200" b="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Проф., </a:t>
            </a:r>
            <a:r>
              <a:rPr lang="ru-RU" sz="3200" b="0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д.пед.н</a:t>
            </a:r>
            <a:r>
              <a:rPr lang="ru-RU" sz="3200" b="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М.Рыжаков</a:t>
            </a:r>
          </a:p>
        </p:txBody>
      </p:sp>
      <p:cxnSp>
        <p:nvCxnSpPr>
          <p:cNvPr id="5" name="Прямая соединительная линия 6"/>
          <p:cNvCxnSpPr/>
          <p:nvPr/>
        </p:nvCxnSpPr>
        <p:spPr>
          <a:xfrm>
            <a:off x="928688" y="1571625"/>
            <a:ext cx="7705725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188640"/>
            <a:ext cx="8258204" cy="15622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Стандарты - социальная конвенциональная норма, общественный договор между семьей, обществом и государством</a:t>
            </a:r>
            <a:r>
              <a:rPr lang="ru-RU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dirty="0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dirty="0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C629D72A-2FB4-4164-BA12-56BBD211C026}" type="slidenum">
              <a:rPr lang="ru-RU" sz="1000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pPr algn="r">
                <a:defRPr/>
              </a:pPr>
              <a:t>2</a:t>
            </a:fld>
            <a:endParaRPr lang="ru-RU" sz="100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6148" name="_s1030"/>
          <p:cNvSpPr>
            <a:spLocks noChangeArrowheads="1" noTextEdit="1"/>
          </p:cNvSpPr>
          <p:nvPr/>
        </p:nvSpPr>
        <p:spPr bwMode="auto">
          <a:xfrm>
            <a:off x="2555875" y="4652963"/>
            <a:ext cx="4318000" cy="1908175"/>
          </a:xfrm>
          <a:prstGeom prst="ellipse">
            <a:avLst/>
          </a:prstGeom>
          <a:solidFill>
            <a:srgbClr val="CCFFFF"/>
          </a:solidFill>
          <a:ln w="4699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6149" name="_s1032"/>
          <p:cNvSpPr>
            <a:spLocks noChangeArrowheads="1" noTextEdit="1"/>
          </p:cNvSpPr>
          <p:nvPr/>
        </p:nvSpPr>
        <p:spPr bwMode="auto">
          <a:xfrm>
            <a:off x="4933950" y="1916113"/>
            <a:ext cx="4210050" cy="1908175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endParaRPr lang="ru-RU"/>
          </a:p>
        </p:txBody>
      </p:sp>
      <p:sp>
        <p:nvSpPr>
          <p:cNvPr id="6150" name="_s1028"/>
          <p:cNvSpPr>
            <a:spLocks noChangeArrowheads="1" noTextEdit="1"/>
          </p:cNvSpPr>
          <p:nvPr/>
        </p:nvSpPr>
        <p:spPr bwMode="auto">
          <a:xfrm>
            <a:off x="0" y="1916113"/>
            <a:ext cx="4284663" cy="19431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endParaRPr lang="ru-RU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0" y="2060575"/>
            <a:ext cx="3960813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ru-RU" sz="2000" b="1"/>
              <a:t>СЕМЬЯ</a:t>
            </a:r>
          </a:p>
          <a:p>
            <a:pPr algn="ctr" eaLnBrk="0" hangingPunct="0">
              <a:buFontTx/>
              <a:buChar char="•"/>
            </a:pPr>
            <a:r>
              <a:rPr lang="ru-RU" b="1"/>
              <a:t>Личностная успешность</a:t>
            </a:r>
          </a:p>
          <a:p>
            <a:pPr algn="ctr" eaLnBrk="0" hangingPunct="0">
              <a:buFontTx/>
              <a:buChar char="•"/>
            </a:pPr>
            <a:r>
              <a:rPr lang="ru-RU" b="1"/>
              <a:t>Социальная успешность</a:t>
            </a:r>
          </a:p>
          <a:p>
            <a:pPr algn="ctr" eaLnBrk="0" hangingPunct="0">
              <a:buFontTx/>
              <a:buChar char="•"/>
            </a:pPr>
            <a:r>
              <a:rPr lang="ru-RU" b="1"/>
              <a:t>Профессиональная </a:t>
            </a:r>
            <a:endParaRPr lang="en-US" b="1"/>
          </a:p>
          <a:p>
            <a:pPr algn="ctr" eaLnBrk="0" hangingPunct="0"/>
            <a:r>
              <a:rPr lang="ru-RU" b="1"/>
              <a:t>успешность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5003800" y="2060575"/>
            <a:ext cx="4140200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ru-RU" sz="2000" b="1"/>
              <a:t>ОБЩЕСТВО</a:t>
            </a:r>
          </a:p>
          <a:p>
            <a:pPr lvl="1" algn="ctr" eaLnBrk="0" hangingPunct="0">
              <a:buFontTx/>
              <a:buChar char="•"/>
            </a:pPr>
            <a:r>
              <a:rPr lang="ru-RU" b="1"/>
              <a:t>Безопасность и здоровье</a:t>
            </a:r>
          </a:p>
          <a:p>
            <a:pPr lvl="1" algn="ctr" eaLnBrk="0" hangingPunct="0">
              <a:buFontTx/>
              <a:buChar char="•"/>
            </a:pPr>
            <a:r>
              <a:rPr lang="ru-RU" b="1"/>
              <a:t>Свобода и ответственность</a:t>
            </a:r>
          </a:p>
          <a:p>
            <a:pPr lvl="1" algn="ctr" eaLnBrk="0" hangingPunct="0">
              <a:buFontTx/>
              <a:buChar char="•"/>
            </a:pPr>
            <a:r>
              <a:rPr lang="ru-RU" b="1"/>
              <a:t>Социальная справедливость</a:t>
            </a:r>
          </a:p>
          <a:p>
            <a:pPr lvl="1" algn="ctr" eaLnBrk="0" hangingPunct="0">
              <a:buFontTx/>
              <a:buChar char="•"/>
            </a:pPr>
            <a:r>
              <a:rPr lang="ru-RU" b="1"/>
              <a:t>Благосостояние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2627313" y="4365625"/>
            <a:ext cx="4284662" cy="2074863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0000" tIns="46800" rIns="90000" bIns="46800">
            <a:spAutoFit/>
          </a:bodyPr>
          <a:lstStyle/>
          <a:p>
            <a:pPr eaLnBrk="0" hangingPunct="0"/>
            <a:endParaRPr lang="en-US" sz="2000" b="1" dirty="0"/>
          </a:p>
          <a:p>
            <a:pPr algn="ctr" eaLnBrk="0" hangingPunct="0"/>
            <a:r>
              <a:rPr lang="ru-RU" sz="2000" b="1" dirty="0"/>
              <a:t>ГОСУДАРСТВО</a:t>
            </a:r>
          </a:p>
          <a:p>
            <a:pPr algn="ctr" eaLnBrk="0" hangingPunct="0">
              <a:buFontTx/>
              <a:buChar char="•"/>
            </a:pPr>
            <a:r>
              <a:rPr lang="ru-RU" b="1" dirty="0"/>
              <a:t>Национальное единство</a:t>
            </a:r>
          </a:p>
          <a:p>
            <a:pPr algn="ctr" eaLnBrk="0" hangingPunct="0">
              <a:buFontTx/>
              <a:buChar char="•"/>
            </a:pPr>
            <a:r>
              <a:rPr lang="ru-RU" b="1" dirty="0"/>
              <a:t>Безопасность </a:t>
            </a:r>
          </a:p>
          <a:p>
            <a:pPr algn="ctr" eaLnBrk="0" hangingPunct="0">
              <a:buFontTx/>
              <a:buChar char="•"/>
            </a:pPr>
            <a:r>
              <a:rPr lang="ru-RU" b="1" dirty="0"/>
              <a:t>Развитие человеческого потенциала</a:t>
            </a:r>
          </a:p>
          <a:p>
            <a:pPr algn="ctr" eaLnBrk="0" hangingPunct="0">
              <a:buFontTx/>
              <a:buChar char="•"/>
            </a:pPr>
            <a:r>
              <a:rPr lang="ru-RU" b="1" dirty="0"/>
              <a:t>Конкурентоспособность</a:t>
            </a:r>
          </a:p>
        </p:txBody>
      </p:sp>
      <p:sp>
        <p:nvSpPr>
          <p:cNvPr id="11" name="5-конечная звезда 10"/>
          <p:cNvSpPr/>
          <p:nvPr/>
        </p:nvSpPr>
        <p:spPr>
          <a:xfrm>
            <a:off x="3923928" y="3068960"/>
            <a:ext cx="1368152" cy="1224136"/>
          </a:xfrm>
          <a:prstGeom prst="star5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12" name="Rectangle 28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573088"/>
            <a:ext cx="7543800" cy="72866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000" b="0" dirty="0" smtClean="0">
                <a:effectLst/>
                <a:latin typeface="Times New Roman" pitchFamily="18" charset="0"/>
              </a:rPr>
              <a:t/>
            </a:r>
            <a:br>
              <a:rPr lang="ru-RU" sz="2000" b="0" dirty="0" smtClean="0">
                <a:effectLst/>
                <a:latin typeface="Times New Roman" pitchFamily="18" charset="0"/>
              </a:rPr>
            </a:br>
            <a:r>
              <a:rPr lang="ru-RU" sz="2800" kern="1200" dirty="0" smtClean="0">
                <a:solidFill>
                  <a:srgbClr val="800000"/>
                </a:solidFill>
                <a:latin typeface="Times New Roman" pitchFamily="18" charset="0"/>
                <a:ea typeface="+mn-ea"/>
                <a:cs typeface="+mn-cs"/>
              </a:rPr>
              <a:t>ВНЕУРОЧНАЯ ДЕЯТЕЛЬНОСТЬ</a:t>
            </a:r>
            <a:br>
              <a:rPr lang="ru-RU" sz="2800" kern="1200" dirty="0" smtClean="0">
                <a:solidFill>
                  <a:srgbClr val="800000"/>
                </a:solidFill>
                <a:latin typeface="Times New Roman" pitchFamily="18" charset="0"/>
                <a:ea typeface="+mn-ea"/>
                <a:cs typeface="+mn-cs"/>
              </a:rPr>
            </a:br>
            <a:endParaRPr lang="ru-RU" sz="2800" kern="1200" dirty="0" smtClean="0">
              <a:solidFill>
                <a:srgbClr val="800000"/>
              </a:solidFill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49155" name="Picture 4" descr="stand_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8063" y="0"/>
            <a:ext cx="3055937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625" y="1428750"/>
          <a:ext cx="8229600" cy="5267643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512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НАПРАВЛЕНИЯ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ВИДЫ ДЕЯТЕЛЬНОСТИ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702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Спортивно-оздоровительное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Художественно-эстетическое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Научно-познавательное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Военно-патриотическое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Общественно-полезная   деятельность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Проектная деятельность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</a:rPr>
                        <a:t> Игровая;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</a:rPr>
                        <a:t> Познавательная;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</a:rPr>
                        <a:t> Проблемно-ценностное общение;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</a:rPr>
                        <a:t> Досугово-развлекательная деятельность (досуговое общение);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</a:rPr>
                        <a:t> Художественное творчество;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</a:rPr>
                        <a:t> Социальное творчество (социально преобразующая добровольческая деятельность);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</a:rPr>
                        <a:t> Техническое творчество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</a:rPr>
                        <a:t> Трудовая (производственная) деятельность;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</a:rPr>
                        <a:t> Спортивно-оздоровительная деятельность;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</a:rPr>
                        <a:t> Туристско-краеведческая деятельность.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DE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8"/>
          <p:cNvSpPr>
            <a:spLocks noGrp="1" noChangeArrowheads="1"/>
          </p:cNvSpPr>
          <p:nvPr>
            <p:ph type="title" idx="4294967295"/>
          </p:nvPr>
        </p:nvSpPr>
        <p:spPr>
          <a:xfrm>
            <a:off x="3005138" y="796925"/>
            <a:ext cx="5580062" cy="827088"/>
          </a:xfrm>
          <a:noFill/>
        </p:spPr>
        <p:txBody>
          <a:bodyPr>
            <a:normAutofit fontScale="90000"/>
          </a:bodyPr>
          <a:lstStyle/>
          <a:p>
            <a:pPr algn="r" eaLnBrk="1" hangingPunct="1"/>
            <a:r>
              <a:rPr lang="ru-RU" sz="1800" b="0" smtClean="0">
                <a:solidFill>
                  <a:srgbClr val="1818FF"/>
                </a:solidFill>
                <a:effectLst/>
                <a:latin typeface="Times New Roman" charset="0"/>
              </a:rPr>
              <a:t>МЕТОДИЧЕСКИЙ КОНСТРУКТОР ВНЕУРОЧНОЙ ОБРАЗОВАТЕЛЬНОЙ ПРОГРАММЫ </a:t>
            </a:r>
            <a:br>
              <a:rPr lang="ru-RU" sz="1800" b="0" smtClean="0">
                <a:solidFill>
                  <a:srgbClr val="1818FF"/>
                </a:solidFill>
                <a:effectLst/>
                <a:latin typeface="Times New Roman" charset="0"/>
              </a:rPr>
            </a:br>
            <a:r>
              <a:rPr lang="ru-RU" sz="1800" b="0" smtClean="0">
                <a:solidFill>
                  <a:srgbClr val="7030A0"/>
                </a:solidFill>
                <a:effectLst/>
                <a:latin typeface="Times New Roman" charset="0"/>
              </a:rPr>
              <a:t>ХУДОЖЕСТВЕННОГО ТВОРЧЕСТВА</a:t>
            </a:r>
          </a:p>
        </p:txBody>
      </p:sp>
      <p:pic>
        <p:nvPicPr>
          <p:cNvPr id="50179" name="Picture 4" descr="stand_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8063" y="0"/>
            <a:ext cx="305593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7621" name="Group 37"/>
          <p:cNvGraphicFramePr>
            <a:graphicFrameLocks noGrp="1"/>
          </p:cNvGraphicFramePr>
          <p:nvPr>
            <p:ph idx="4294967295"/>
          </p:nvPr>
        </p:nvGraphicFramePr>
        <p:xfrm>
          <a:off x="428625" y="2000250"/>
          <a:ext cx="8229600" cy="4480560"/>
        </p:xfrm>
        <a:graphic>
          <a:graphicData uri="http://schemas.openxmlformats.org/drawingml/2006/table">
            <a:tbl>
              <a:tblPr/>
              <a:tblGrid>
                <a:gridCol w="2057400"/>
                <a:gridCol w="2054225"/>
                <a:gridCol w="2058988"/>
                <a:gridCol w="2058987"/>
              </a:tblGrid>
              <a:tr h="17272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Воспитательные результаты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школьником  социальных знаний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 уровень)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ценностного отношения к социальной реальности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(2 уровень)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опыта самостоятельного общественного действия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(3 уровень)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35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Формы внеурочной деятельности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Занятия детских объединений художественного творчества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69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6351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Художественные выставки, фестивали искусств, спектакли в классе, школе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70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Художественные акции и проекты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школьников в окружающем школу социуме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9" name="Пятно 2 28"/>
          <p:cNvSpPr/>
          <p:nvPr/>
        </p:nvSpPr>
        <p:spPr>
          <a:xfrm>
            <a:off x="0" y="571500"/>
            <a:ext cx="2357438" cy="11430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0" dirty="0">
                <a:solidFill>
                  <a:schemeClr val="bg1"/>
                </a:solidFill>
              </a:rPr>
              <a:t>Фрагмент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stand_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8063" y="0"/>
            <a:ext cx="3055937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5582" name="Group 46"/>
          <p:cNvGraphicFramePr>
            <a:graphicFrameLocks noGrp="1"/>
          </p:cNvGraphicFramePr>
          <p:nvPr>
            <p:ph idx="4294967295"/>
          </p:nvPr>
        </p:nvGraphicFramePr>
        <p:xfrm>
          <a:off x="571500" y="2071688"/>
          <a:ext cx="8229600" cy="4480560"/>
        </p:xfrm>
        <a:graphic>
          <a:graphicData uri="http://schemas.openxmlformats.org/drawingml/2006/table">
            <a:tbl>
              <a:tblPr/>
              <a:tblGrid>
                <a:gridCol w="2055813"/>
                <a:gridCol w="2057400"/>
                <a:gridCol w="2058987"/>
                <a:gridCol w="2057400"/>
              </a:tblGrid>
              <a:tr h="16922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Воспитательные результаты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Приобретение школьником  социальных знаний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(1 уровень)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ценностного отношения к реальности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(2 уровень)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Получение опыта самостоятельного общественного действия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(3 уровень)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818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Формы внеурочной деятельности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1818FF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проба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КТД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(коллективное творческое дело)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Социально-образовательный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проект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Tahoma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1225" name="Rectangle 45"/>
          <p:cNvSpPr>
            <a:spLocks noGrp="1" noChangeArrowheads="1"/>
          </p:cNvSpPr>
          <p:nvPr>
            <p:ph type="title" idx="4294967295"/>
          </p:nvPr>
        </p:nvSpPr>
        <p:spPr>
          <a:xfrm>
            <a:off x="2500313" y="928688"/>
            <a:ext cx="6443662" cy="1143000"/>
          </a:xfrm>
          <a:noFill/>
        </p:spPr>
        <p:txBody>
          <a:bodyPr>
            <a:normAutofit fontScale="90000"/>
          </a:bodyPr>
          <a:lstStyle/>
          <a:p>
            <a:pPr algn="r" eaLnBrk="1" hangingPunct="1"/>
            <a:r>
              <a:rPr lang="ru-RU" sz="2000" b="0" smtClean="0">
                <a:solidFill>
                  <a:srgbClr val="1818FF"/>
                </a:solidFill>
                <a:effectLst/>
                <a:latin typeface="Times New Roman" charset="0"/>
              </a:rPr>
              <a:t>МЕТОДИЧЕСКИЙ КОНСТРУКТОР ВНЕУРОЧНОЙ ОБРАЗОВАТЕЛЬНОЙ ПРОГРАММЫ </a:t>
            </a:r>
            <a:br>
              <a:rPr lang="ru-RU" sz="2000" b="0" smtClean="0">
                <a:solidFill>
                  <a:srgbClr val="1818FF"/>
                </a:solidFill>
                <a:effectLst/>
                <a:latin typeface="Times New Roman" charset="0"/>
              </a:rPr>
            </a:br>
            <a:r>
              <a:rPr lang="ru-RU" sz="2000" b="0" smtClean="0">
                <a:solidFill>
                  <a:srgbClr val="7030A0"/>
                </a:solidFill>
                <a:effectLst/>
                <a:latin typeface="Times New Roman" charset="0"/>
              </a:rPr>
              <a:t>СОЦИАЛЬНОГО ТВОРЧЕСТВА</a:t>
            </a:r>
            <a:r>
              <a:rPr lang="ru-RU" sz="2000" b="0" smtClean="0">
                <a:solidFill>
                  <a:srgbClr val="1818FF"/>
                </a:solidFill>
                <a:effectLst/>
                <a:latin typeface="Times New Roman" charset="0"/>
              </a:rPr>
              <a:t/>
            </a:r>
            <a:br>
              <a:rPr lang="ru-RU" sz="2000" b="0" smtClean="0">
                <a:solidFill>
                  <a:srgbClr val="1818FF"/>
                </a:solidFill>
                <a:effectLst/>
                <a:latin typeface="Times New Roman" charset="0"/>
              </a:rPr>
            </a:br>
            <a:endParaRPr lang="ru-RU" sz="2000" b="0" smtClean="0">
              <a:effectLst/>
              <a:latin typeface="Times New Roman" charset="0"/>
            </a:endParaRPr>
          </a:p>
        </p:txBody>
      </p:sp>
      <p:sp>
        <p:nvSpPr>
          <p:cNvPr id="29" name="Пятно 2 28"/>
          <p:cNvSpPr/>
          <p:nvPr/>
        </p:nvSpPr>
        <p:spPr>
          <a:xfrm>
            <a:off x="0" y="571500"/>
            <a:ext cx="2286000" cy="11430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0" dirty="0">
                <a:solidFill>
                  <a:schemeClr val="bg1"/>
                </a:solidFill>
              </a:rPr>
              <a:t>Фрагмент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827088" y="692150"/>
            <a:ext cx="8077200" cy="969963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800" kern="1200" dirty="0" smtClean="0">
                <a:solidFill>
                  <a:srgbClr val="800000"/>
                </a:solidFill>
                <a:latin typeface="Times New Roman" pitchFamily="18" charset="0"/>
                <a:ea typeface="+mn-ea"/>
                <a:cs typeface="+mn-cs"/>
              </a:rPr>
              <a:t>Интеграция возможностей общего и дополнительного образования при организации внеурочной деятельности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428875"/>
            <a:ext cx="8229600" cy="3886200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b="1" i="1" smtClean="0">
                <a:solidFill>
                  <a:srgbClr val="1818FF"/>
                </a:solidFill>
                <a:effectLst/>
                <a:latin typeface="Times New Roman" charset="0"/>
              </a:rPr>
              <a:t>комплексные образовательные программы</a:t>
            </a:r>
            <a:r>
              <a:rPr lang="ru-RU" sz="2400" b="1" smtClean="0">
                <a:solidFill>
                  <a:srgbClr val="1818FF"/>
                </a:solidFill>
                <a:effectLst/>
                <a:latin typeface="Times New Roman" charset="0"/>
              </a:rPr>
              <a:t>, </a:t>
            </a:r>
            <a:r>
              <a:rPr lang="ru-RU" sz="2400" smtClean="0">
                <a:solidFill>
                  <a:srgbClr val="1818FF"/>
                </a:solidFill>
                <a:effectLst/>
                <a:latin typeface="Times New Roman" charset="0"/>
              </a:rPr>
              <a:t>предполагающие последовательный переход от воспитательных результатов первого к результатам третьего уровня в различных видах внеурочной деятельности;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b="1" i="1" smtClean="0">
                <a:solidFill>
                  <a:srgbClr val="1818FF"/>
                </a:solidFill>
                <a:effectLst/>
                <a:latin typeface="Times New Roman" charset="0"/>
              </a:rPr>
              <a:t>тематические образовательные программы</a:t>
            </a:r>
            <a:r>
              <a:rPr lang="ru-RU" sz="2400" b="1" smtClean="0">
                <a:solidFill>
                  <a:srgbClr val="1818FF"/>
                </a:solidFill>
                <a:effectLst/>
                <a:latin typeface="Times New Roman" charset="0"/>
              </a:rPr>
              <a:t>, </a:t>
            </a:r>
            <a:r>
              <a:rPr lang="ru-RU" sz="2400" smtClean="0">
                <a:solidFill>
                  <a:srgbClr val="1818FF"/>
                </a:solidFill>
                <a:effectLst/>
                <a:latin typeface="Times New Roman" charset="0"/>
              </a:rPr>
              <a:t>направленные на получение воспитательных результатов в определенном проблемном поле и использующие при этом возможности различных видов внеурочной деятельности (например, образовательная программа патриотического воспитания, образовательная программа воспитания толерантности и т.п.);</a:t>
            </a: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 bwMode="auto">
          <a:xfrm>
            <a:off x="428625" y="1571625"/>
            <a:ext cx="82296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kern="0" dirty="0">
                <a:solidFill>
                  <a:srgbClr val="993300"/>
                </a:solidFill>
                <a:latin typeface="Times New Roman" pitchFamily="18" charset="0"/>
                <a:ea typeface="+mj-ea"/>
                <a:cs typeface="+mj-cs"/>
              </a:rPr>
              <a:t>Типы образовательных программ:</a:t>
            </a:r>
          </a:p>
        </p:txBody>
      </p:sp>
      <p:pic>
        <p:nvPicPr>
          <p:cNvPr id="52229" name="Picture 4" descr="stand_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8063" y="0"/>
            <a:ext cx="3055937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827088" y="692150"/>
            <a:ext cx="8077200" cy="969963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800" kern="1200" dirty="0" smtClean="0">
                <a:solidFill>
                  <a:srgbClr val="800000"/>
                </a:solidFill>
                <a:latin typeface="Times New Roman" pitchFamily="18" charset="0"/>
                <a:ea typeface="+mn-ea"/>
                <a:cs typeface="+mn-cs"/>
              </a:rPr>
              <a:t>Интеграция возможностей общего и дополнительного образования при организации внеурочной деятельности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625" y="2428875"/>
            <a:ext cx="8229600" cy="3886200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1818FF"/>
                </a:solidFill>
                <a:effectLst/>
                <a:latin typeface="Times New Roman" charset="0"/>
              </a:rPr>
              <a:t>комплексные образовательные программы</a:t>
            </a:r>
            <a:r>
              <a:rPr lang="ru-RU" sz="2400" b="1" dirty="0" smtClean="0">
                <a:solidFill>
                  <a:srgbClr val="1818FF"/>
                </a:solidFill>
                <a:effectLst/>
                <a:latin typeface="Times New Roman" charset="0"/>
              </a:rPr>
              <a:t>, </a:t>
            </a:r>
            <a:r>
              <a:rPr lang="ru-RU" sz="2400" dirty="0" smtClean="0">
                <a:solidFill>
                  <a:srgbClr val="1818FF"/>
                </a:solidFill>
                <a:effectLst/>
                <a:latin typeface="Times New Roman" charset="0"/>
              </a:rPr>
              <a:t>предполагающие последовательный переход от воспитательных результатов первого к результатам третьего уровня в различных видах внеурочной деятельности;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ru-RU" sz="2400" b="1" i="1" dirty="0" smtClean="0">
                <a:solidFill>
                  <a:srgbClr val="1818FF"/>
                </a:solidFill>
                <a:effectLst/>
                <a:latin typeface="Times New Roman" charset="0"/>
              </a:rPr>
              <a:t>тематические образовательные программы</a:t>
            </a:r>
            <a:r>
              <a:rPr lang="ru-RU" sz="2400" b="1" dirty="0" smtClean="0">
                <a:solidFill>
                  <a:srgbClr val="1818FF"/>
                </a:solidFill>
                <a:effectLst/>
                <a:latin typeface="Times New Roman" charset="0"/>
              </a:rPr>
              <a:t>, </a:t>
            </a:r>
            <a:r>
              <a:rPr lang="ru-RU" sz="2400" dirty="0" smtClean="0">
                <a:solidFill>
                  <a:srgbClr val="1818FF"/>
                </a:solidFill>
                <a:effectLst/>
                <a:latin typeface="Times New Roman" charset="0"/>
              </a:rPr>
              <a:t>направленные на получение воспитательных результатов в определенном проблемном поле и использующие при этом возможности различных видов внеурочной деятельности (например, образовательная программа патриотического воспитания, образовательная программа воспитания толерантности и т.п.);</a:t>
            </a: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 bwMode="auto">
          <a:xfrm>
            <a:off x="428625" y="1571625"/>
            <a:ext cx="822960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kern="0" dirty="0">
                <a:solidFill>
                  <a:srgbClr val="993300"/>
                </a:solidFill>
                <a:latin typeface="Times New Roman" pitchFamily="18" charset="0"/>
                <a:ea typeface="+mj-ea"/>
                <a:cs typeface="+mj-cs"/>
              </a:rPr>
              <a:t>Типы образовательных программ:</a:t>
            </a:r>
          </a:p>
        </p:txBody>
      </p:sp>
      <p:pic>
        <p:nvPicPr>
          <p:cNvPr id="52229" name="Picture 4" descr="stand_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8063" y="0"/>
            <a:ext cx="3055937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304925"/>
            <a:ext cx="9144000" cy="4140200"/>
          </a:xfrm>
          <a:noFill/>
        </p:spPr>
        <p:txBody>
          <a:bodyPr/>
          <a:lstStyle/>
          <a:p>
            <a:r>
              <a:rPr lang="ru-RU" sz="3600" b="0" i="1" smtClean="0">
                <a:effectLst/>
              </a:rPr>
              <a:t/>
            </a:r>
            <a:br>
              <a:rPr lang="ru-RU" sz="3600" b="0" i="1" smtClean="0">
                <a:effectLst/>
              </a:rPr>
            </a:br>
            <a:endParaRPr lang="ru-RU" sz="5400" smtClean="0">
              <a:effectLst/>
            </a:endParaRPr>
          </a:p>
        </p:txBody>
      </p:sp>
      <p:sp>
        <p:nvSpPr>
          <p:cNvPr id="158728" name="Rectangle 8"/>
          <p:cNvSpPr>
            <a:spLocks noChangeArrowheads="1"/>
          </p:cNvSpPr>
          <p:nvPr/>
        </p:nvSpPr>
        <p:spPr bwMode="auto">
          <a:xfrm>
            <a:off x="1042988" y="0"/>
            <a:ext cx="7777162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Критериально-ориентированная</a:t>
            </a:r>
            <a:r>
              <a:rPr lang="ru-RU" sz="28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среда</a:t>
            </a:r>
            <a:r>
              <a:rPr lang="ru-RU" sz="2800" b="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84213" y="404813"/>
            <a:ext cx="87122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Tx/>
              <a:buChar char="•"/>
              <a:defRPr/>
            </a:pPr>
            <a:r>
              <a:rPr lang="ru-RU" sz="2800" b="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000" b="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Ведущая идея – развитие сфер личности</a:t>
            </a:r>
          </a:p>
          <a:p>
            <a:pPr marL="457200" indent="-457200">
              <a:defRPr/>
            </a:pPr>
            <a:r>
              <a:rPr lang="ru-RU" sz="2000" i="1" dirty="0" err="1" smtClean="0">
                <a:solidFill>
                  <a:schemeClr val="tx1"/>
                </a:solidFill>
              </a:rPr>
              <a:t>мотивационно-смысловой</a:t>
            </a:r>
            <a:r>
              <a:rPr lang="ru-RU" sz="2000" i="1" dirty="0">
                <a:solidFill>
                  <a:schemeClr val="tx1"/>
                </a:solidFill>
              </a:rPr>
              <a:t>; познавательной, эмоциональной, волевой и </a:t>
            </a:r>
            <a:r>
              <a:rPr lang="ru-RU" sz="2000" i="1" dirty="0" err="1">
                <a:solidFill>
                  <a:schemeClr val="tx1"/>
                </a:solidFill>
              </a:rPr>
              <a:t>саморегуляции</a:t>
            </a:r>
            <a:r>
              <a:rPr lang="ru-RU" i="1" dirty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FontTx/>
              <a:buChar char="•"/>
              <a:defRPr/>
            </a:pPr>
            <a:endParaRPr lang="ru-RU" sz="2800" b="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3253" name="_s1058"/>
          <p:cNvSpPr>
            <a:spLocks noChangeArrowheads="1"/>
          </p:cNvSpPr>
          <p:nvPr/>
        </p:nvSpPr>
        <p:spPr bwMode="auto">
          <a:xfrm>
            <a:off x="323850" y="1700213"/>
            <a:ext cx="3455988" cy="3097212"/>
          </a:xfrm>
          <a:prstGeom prst="bevel">
            <a:avLst>
              <a:gd name="adj" fmla="val 4778"/>
            </a:avLst>
          </a:prstGeom>
          <a:solidFill>
            <a:srgbClr val="FFCC99">
              <a:alpha val="50195"/>
            </a:srgbClr>
          </a:solidFill>
          <a:ln w="31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2000">
                <a:solidFill>
                  <a:srgbClr val="0000CC"/>
                </a:solidFill>
              </a:rPr>
              <a:t>1</a:t>
            </a:r>
            <a:r>
              <a:rPr lang="ru-RU" sz="2000">
                <a:solidFill>
                  <a:schemeClr val="tx1"/>
                </a:solidFill>
              </a:rPr>
              <a:t> </a:t>
            </a:r>
            <a:r>
              <a:rPr lang="ru-RU" sz="2000">
                <a:solidFill>
                  <a:srgbClr val="0000CC"/>
                </a:solidFill>
              </a:rPr>
              <a:t>уровень действий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chemeClr val="tx1"/>
                </a:solidFill>
              </a:rPr>
              <a:t>Различение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chemeClr val="tx1"/>
                </a:solidFill>
              </a:rPr>
              <a:t>Распознавание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chemeClr val="tx1"/>
                </a:solidFill>
              </a:rPr>
              <a:t>Выбор из предложенного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chemeClr val="tx1"/>
                </a:solidFill>
              </a:rPr>
              <a:t>Применение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chemeClr val="tx1"/>
                </a:solidFill>
              </a:rPr>
              <a:t>Сравнение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chemeClr val="tx1"/>
                </a:solidFill>
              </a:rPr>
              <a:t>Знания</a:t>
            </a:r>
            <a:endParaRPr lang="ru-RU" sz="2000">
              <a:solidFill>
                <a:srgbClr val="800000"/>
              </a:solidFill>
            </a:endParaRPr>
          </a:p>
        </p:txBody>
      </p:sp>
      <p:sp>
        <p:nvSpPr>
          <p:cNvPr id="53254" name="_s1058"/>
          <p:cNvSpPr>
            <a:spLocks noChangeArrowheads="1"/>
          </p:cNvSpPr>
          <p:nvPr/>
        </p:nvSpPr>
        <p:spPr bwMode="auto">
          <a:xfrm>
            <a:off x="3708400" y="1700213"/>
            <a:ext cx="2303463" cy="2303462"/>
          </a:xfrm>
          <a:prstGeom prst="bevel">
            <a:avLst>
              <a:gd name="adj" fmla="val 4778"/>
            </a:avLst>
          </a:prstGeom>
          <a:solidFill>
            <a:srgbClr val="FFCC99">
              <a:alpha val="50195"/>
            </a:srgbClr>
          </a:solidFill>
          <a:ln w="31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2000">
                <a:solidFill>
                  <a:srgbClr val="0000CC"/>
                </a:solidFill>
              </a:rPr>
              <a:t>2</a:t>
            </a:r>
            <a:r>
              <a:rPr lang="ru-RU" sz="2000">
                <a:solidFill>
                  <a:schemeClr val="tx1"/>
                </a:solidFill>
              </a:rPr>
              <a:t> </a:t>
            </a:r>
            <a:r>
              <a:rPr lang="ru-RU" sz="2000">
                <a:solidFill>
                  <a:srgbClr val="0000CC"/>
                </a:solidFill>
              </a:rPr>
              <a:t>уровень действий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rgbClr val="993300"/>
                </a:solidFill>
              </a:rPr>
              <a:t>Проблема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rgbClr val="993300"/>
                </a:solidFill>
              </a:rPr>
              <a:t>Задача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rgbClr val="993300"/>
                </a:solidFill>
              </a:rPr>
              <a:t>Процесс</a:t>
            </a:r>
          </a:p>
        </p:txBody>
      </p:sp>
      <p:sp>
        <p:nvSpPr>
          <p:cNvPr id="53255" name="_s1058"/>
          <p:cNvSpPr>
            <a:spLocks noChangeArrowheads="1"/>
          </p:cNvSpPr>
          <p:nvPr/>
        </p:nvSpPr>
        <p:spPr bwMode="auto">
          <a:xfrm>
            <a:off x="6118225" y="1700213"/>
            <a:ext cx="3025775" cy="3240087"/>
          </a:xfrm>
          <a:prstGeom prst="bevel">
            <a:avLst>
              <a:gd name="adj" fmla="val 4778"/>
            </a:avLst>
          </a:prstGeom>
          <a:solidFill>
            <a:srgbClr val="FFCC99">
              <a:alpha val="50195"/>
            </a:srgbClr>
          </a:solidFill>
          <a:ln w="317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ru-RU" sz="2000">
                <a:solidFill>
                  <a:srgbClr val="0000CC"/>
                </a:solidFill>
              </a:rPr>
              <a:t>3</a:t>
            </a:r>
            <a:r>
              <a:rPr lang="ru-RU" sz="2000">
                <a:solidFill>
                  <a:schemeClr val="tx1"/>
                </a:solidFill>
              </a:rPr>
              <a:t> </a:t>
            </a:r>
            <a:r>
              <a:rPr lang="ru-RU" sz="2000">
                <a:solidFill>
                  <a:srgbClr val="0000CC"/>
                </a:solidFill>
              </a:rPr>
              <a:t>уровень действий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rgbClr val="993300"/>
                </a:solidFill>
              </a:rPr>
              <a:t>Продуктивное действие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rgbClr val="993300"/>
                </a:solidFill>
              </a:rPr>
              <a:t>Творчество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rgbClr val="993300"/>
                </a:solidFill>
              </a:rPr>
              <a:t>Создание (созидание)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</a:pPr>
            <a:r>
              <a:rPr lang="ru-RU" sz="2000">
                <a:solidFill>
                  <a:srgbClr val="993300"/>
                </a:solidFill>
              </a:rPr>
              <a:t>Конструктивное действие</a:t>
            </a:r>
          </a:p>
        </p:txBody>
      </p:sp>
      <p:sp>
        <p:nvSpPr>
          <p:cNvPr id="53256" name="Line 8"/>
          <p:cNvSpPr>
            <a:spLocks noChangeShapeType="1"/>
          </p:cNvSpPr>
          <p:nvPr/>
        </p:nvSpPr>
        <p:spPr bwMode="auto">
          <a:xfrm>
            <a:off x="971550" y="5661025"/>
            <a:ext cx="7416800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53257" name="Line 9"/>
          <p:cNvSpPr>
            <a:spLocks noChangeShapeType="1"/>
          </p:cNvSpPr>
          <p:nvPr/>
        </p:nvSpPr>
        <p:spPr bwMode="auto">
          <a:xfrm>
            <a:off x="1187450" y="5805488"/>
            <a:ext cx="7056438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53258" name="Line 10"/>
          <p:cNvSpPr>
            <a:spLocks noChangeShapeType="1"/>
          </p:cNvSpPr>
          <p:nvPr/>
        </p:nvSpPr>
        <p:spPr bwMode="auto">
          <a:xfrm>
            <a:off x="1476375" y="6381750"/>
            <a:ext cx="7272338" cy="0"/>
          </a:xfrm>
          <a:prstGeom prst="line">
            <a:avLst/>
          </a:prstGeom>
          <a:noFill/>
          <a:ln w="9525">
            <a:noFill/>
            <a:round/>
            <a:headEnd/>
            <a:tailEnd type="triangle" w="med" len="med"/>
          </a:ln>
        </p:spPr>
        <p:txBody>
          <a:bodyPr anchor="ctr"/>
          <a:lstStyle/>
          <a:p>
            <a:endParaRPr lang="ru-RU"/>
          </a:p>
        </p:txBody>
      </p:sp>
      <p:sp>
        <p:nvSpPr>
          <p:cNvPr id="53259" name="Заголовок 1"/>
          <p:cNvSpPr>
            <a:spLocks/>
          </p:cNvSpPr>
          <p:nvPr/>
        </p:nvSpPr>
        <p:spPr bwMode="auto">
          <a:xfrm>
            <a:off x="323850" y="5002213"/>
            <a:ext cx="8820150" cy="1855787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D092A7"/>
            </a:solidFill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  <a:t>Разноуровневые задания по степени сложности (1) </a:t>
            </a:r>
            <a:b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</a:br>
            <a: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  <a:t>Различный уровень сложности </a:t>
            </a:r>
            <a:r>
              <a:rPr lang="ru-RU" u="sng">
                <a:solidFill>
                  <a:schemeClr val="tx1"/>
                </a:solidFill>
                <a:latin typeface="Times New Roman" charset="0"/>
                <a:cs typeface="Times New Roman" charset="0"/>
              </a:rPr>
              <a:t>проблем, задач, процессов </a:t>
            </a:r>
            <a: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  <a:t>(2) </a:t>
            </a:r>
            <a:b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</a:br>
            <a: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  <a:t>Качество результатов, продуктов (3) </a:t>
            </a:r>
            <a:b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</a:br>
            <a: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  <a:t>Критериальная система оценивания (1) (2) (3) </a:t>
            </a:r>
            <a:b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</a:br>
            <a:r>
              <a:rPr lang="ru-RU">
                <a:solidFill>
                  <a:schemeClr val="tx1"/>
                </a:solidFill>
                <a:latin typeface="Times New Roman" charset="0"/>
                <a:cs typeface="Times New Roman" charset="0"/>
              </a:rPr>
              <a:t>Накопительная система оценивания(1) (2) (3)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1111BC19-6523-4682-B8FD-BD1493F96EB3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14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endParaRPr lang="ru-RU" sz="1400" dirty="0">
              <a:latin typeface="+mn-lt"/>
            </a:endParaRPr>
          </a:p>
        </p:txBody>
      </p:sp>
      <p:sp>
        <p:nvSpPr>
          <p:cNvPr id="50181" name="AutoShape 7"/>
          <p:cNvSpPr>
            <a:spLocks noChangeArrowheads="1"/>
          </p:cNvSpPr>
          <p:nvPr/>
        </p:nvSpPr>
        <p:spPr bwMode="auto">
          <a:xfrm>
            <a:off x="3500438" y="1571625"/>
            <a:ext cx="2071687" cy="12858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ru-RU" sz="1600" dirty="0">
              <a:latin typeface="Tahoma" pitchFamily="34" charset="0"/>
            </a:endParaRPr>
          </a:p>
          <a:p>
            <a:pPr algn="ctr">
              <a:defRPr/>
            </a:pPr>
            <a:r>
              <a:rPr lang="ru-RU" sz="1600" b="1" dirty="0">
                <a:latin typeface="Tahoma" pitchFamily="34" charset="0"/>
              </a:rPr>
              <a:t>В традиционной</a:t>
            </a:r>
          </a:p>
          <a:p>
            <a:pPr algn="ctr">
              <a:defRPr/>
            </a:pPr>
            <a:r>
              <a:rPr lang="ru-RU" sz="1600" b="1" dirty="0">
                <a:latin typeface="Tahoma" pitchFamily="34" charset="0"/>
              </a:rPr>
              <a:t>системе </a:t>
            </a:r>
          </a:p>
          <a:p>
            <a:pPr algn="ctr">
              <a:defRPr/>
            </a:pPr>
            <a:r>
              <a:rPr lang="ru-RU" sz="1600" b="1" dirty="0">
                <a:latin typeface="Tahoma" pitchFamily="34" charset="0"/>
              </a:rPr>
              <a:t>образовательного</a:t>
            </a:r>
          </a:p>
          <a:p>
            <a:pPr algn="ctr">
              <a:defRPr/>
            </a:pPr>
            <a:r>
              <a:rPr lang="ru-RU" sz="1600" b="1" dirty="0">
                <a:latin typeface="Tahoma" pitchFamily="34" charset="0"/>
              </a:rPr>
              <a:t>процесса</a:t>
            </a:r>
          </a:p>
          <a:p>
            <a:pPr algn="ctr">
              <a:defRPr/>
            </a:pPr>
            <a:endParaRPr lang="ru-RU" sz="2400" dirty="0">
              <a:latin typeface="Tahoma" pitchFamily="34" charset="0"/>
            </a:endParaRPr>
          </a:p>
        </p:txBody>
      </p:sp>
      <p:sp>
        <p:nvSpPr>
          <p:cNvPr id="50182" name="AutoShape 16"/>
          <p:cNvSpPr>
            <a:spLocks noChangeArrowheads="1"/>
          </p:cNvSpPr>
          <p:nvPr/>
        </p:nvSpPr>
        <p:spPr bwMode="auto">
          <a:xfrm>
            <a:off x="6681788" y="2786063"/>
            <a:ext cx="2319337" cy="221457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Организует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деятельность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ученика в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инновационной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образовательной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среде</a:t>
            </a:r>
            <a:endParaRPr lang="ru-RU" b="1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50183" name="AutoShape 9"/>
          <p:cNvSpPr>
            <a:spLocks noChangeArrowheads="1"/>
          </p:cNvSpPr>
          <p:nvPr/>
        </p:nvSpPr>
        <p:spPr bwMode="auto">
          <a:xfrm>
            <a:off x="6556375" y="1214438"/>
            <a:ext cx="2444750" cy="5715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i="1" dirty="0">
                <a:solidFill>
                  <a:schemeClr val="bg1"/>
                </a:solidFill>
                <a:latin typeface="Tahoma" pitchFamily="34" charset="0"/>
              </a:rPr>
              <a:t>Учитель</a:t>
            </a:r>
          </a:p>
        </p:txBody>
      </p:sp>
      <p:sp>
        <p:nvSpPr>
          <p:cNvPr id="50184" name="AutoShape 10"/>
          <p:cNvSpPr>
            <a:spLocks noChangeArrowheads="1"/>
          </p:cNvSpPr>
          <p:nvPr/>
        </p:nvSpPr>
        <p:spPr bwMode="auto">
          <a:xfrm rot="10800000">
            <a:off x="2643188" y="1924050"/>
            <a:ext cx="719137" cy="57626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857250" y="214313"/>
            <a:ext cx="4357688" cy="1214437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 bwMode="auto">
          <a:xfrm>
            <a:off x="1" y="0"/>
            <a:ext cx="9143999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Изменение роли </a:t>
            </a:r>
            <a:r>
              <a:rPr lang="ru-RU" sz="2800" b="1" kern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участников педагогического </a:t>
            </a:r>
            <a:r>
              <a:rPr lang="ru-RU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процесса </a:t>
            </a:r>
          </a:p>
        </p:txBody>
      </p:sp>
      <p:sp>
        <p:nvSpPr>
          <p:cNvPr id="50187" name="AutoShape 10"/>
          <p:cNvSpPr>
            <a:spLocks noChangeArrowheads="1"/>
          </p:cNvSpPr>
          <p:nvPr/>
        </p:nvSpPr>
        <p:spPr bwMode="auto">
          <a:xfrm>
            <a:off x="5715000" y="1928813"/>
            <a:ext cx="719138" cy="576262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0188" name="AutoShape 9"/>
          <p:cNvSpPr>
            <a:spLocks noChangeArrowheads="1"/>
          </p:cNvSpPr>
          <p:nvPr/>
        </p:nvSpPr>
        <p:spPr bwMode="auto">
          <a:xfrm>
            <a:off x="142844" y="1214422"/>
            <a:ext cx="2444750" cy="5715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ru-RU" sz="1600" dirty="0">
              <a:latin typeface="Tahoma" pitchFamily="34" charset="0"/>
            </a:endParaRPr>
          </a:p>
          <a:p>
            <a:pPr algn="ctr">
              <a:defRPr/>
            </a:pPr>
            <a:r>
              <a:rPr lang="ru-RU" sz="2000" b="1" i="1" dirty="0">
                <a:solidFill>
                  <a:schemeClr val="bg1"/>
                </a:solidFill>
                <a:latin typeface="Tahoma" pitchFamily="34" charset="0"/>
              </a:rPr>
              <a:t>Ученик</a:t>
            </a:r>
          </a:p>
          <a:p>
            <a:pPr algn="ctr">
              <a:defRPr/>
            </a:pPr>
            <a:endParaRPr lang="ru-RU" sz="2000" i="1" dirty="0">
              <a:latin typeface="Tahoma" pitchFamily="34" charset="0"/>
            </a:endParaRPr>
          </a:p>
        </p:txBody>
      </p:sp>
      <p:sp>
        <p:nvSpPr>
          <p:cNvPr id="50189" name="AutoShape 9"/>
          <p:cNvSpPr>
            <a:spLocks noChangeArrowheads="1"/>
          </p:cNvSpPr>
          <p:nvPr/>
        </p:nvSpPr>
        <p:spPr bwMode="auto">
          <a:xfrm>
            <a:off x="142875" y="1857375"/>
            <a:ext cx="2444750" cy="6429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ru-RU" sz="1600" dirty="0">
              <a:latin typeface="Tahoma" pitchFamily="34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Получает готовую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информацию</a:t>
            </a:r>
          </a:p>
          <a:p>
            <a:pPr algn="ctr">
              <a:defRPr/>
            </a:pPr>
            <a:endParaRPr lang="ru-RU" dirty="0">
              <a:latin typeface="Tahoma" pitchFamily="34" charset="0"/>
            </a:endParaRPr>
          </a:p>
        </p:txBody>
      </p:sp>
      <p:sp>
        <p:nvSpPr>
          <p:cNvPr id="50190" name="AutoShape 9"/>
          <p:cNvSpPr>
            <a:spLocks noChangeArrowheads="1"/>
          </p:cNvSpPr>
          <p:nvPr/>
        </p:nvSpPr>
        <p:spPr bwMode="auto">
          <a:xfrm>
            <a:off x="142875" y="2857500"/>
            <a:ext cx="2444750" cy="214313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ru-RU" sz="1600" dirty="0">
              <a:latin typeface="Tahoma" pitchFamily="34" charset="0"/>
            </a:endParaRPr>
          </a:p>
          <a:p>
            <a:pPr algn="ctr">
              <a:defRPr/>
            </a:pPr>
            <a:endParaRPr lang="ru-RU" sz="1600" dirty="0">
              <a:latin typeface="Tahoma" pitchFamily="34" charset="0"/>
            </a:endParaRP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ahoma" pitchFamily="34" charset="0"/>
              </a:rPr>
              <a:t>Осуществляет</a:t>
            </a: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:</a:t>
            </a:r>
          </a:p>
          <a:p>
            <a:pPr algn="ctr">
              <a:buFont typeface="Arial" charset="0"/>
              <a:buChar char="•"/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поиск</a:t>
            </a:r>
          </a:p>
          <a:p>
            <a:pPr algn="ctr">
              <a:buFont typeface="Arial" charset="0"/>
              <a:buChar char="•"/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выбор</a:t>
            </a:r>
          </a:p>
          <a:p>
            <a:pPr algn="ctr">
              <a:buFont typeface="Arial" charset="0"/>
              <a:buChar char="•"/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анализ</a:t>
            </a:r>
          </a:p>
          <a:p>
            <a:pPr algn="ctr">
              <a:buFont typeface="Arial" charset="0"/>
              <a:buChar char="•"/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систематизацию и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презентацию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ahoma" pitchFamily="34" charset="0"/>
              </a:rPr>
              <a:t>содержания</a:t>
            </a:r>
            <a:endParaRPr lang="ru-RU" sz="1600" b="1" dirty="0">
              <a:solidFill>
                <a:schemeClr val="bg1"/>
              </a:solidFill>
              <a:latin typeface="Tahoma" pitchFamily="34" charset="0"/>
            </a:endParaRPr>
          </a:p>
          <a:p>
            <a:pPr algn="ctr">
              <a:defRPr/>
            </a:pPr>
            <a:endParaRPr lang="ru-RU" sz="1600" dirty="0">
              <a:latin typeface="Tahoma" pitchFamily="34" charset="0"/>
            </a:endParaRPr>
          </a:p>
          <a:p>
            <a:pPr algn="ctr">
              <a:defRPr/>
            </a:pPr>
            <a:endParaRPr lang="ru-RU" dirty="0">
              <a:latin typeface="Tahoma" pitchFamily="34" charset="0"/>
            </a:endParaRPr>
          </a:p>
        </p:txBody>
      </p:sp>
      <p:sp>
        <p:nvSpPr>
          <p:cNvPr id="50191" name="AutoShape 9"/>
          <p:cNvSpPr>
            <a:spLocks noChangeArrowheads="1"/>
          </p:cNvSpPr>
          <p:nvPr/>
        </p:nvSpPr>
        <p:spPr bwMode="auto">
          <a:xfrm>
            <a:off x="6556375" y="1857375"/>
            <a:ext cx="2444750" cy="6429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ru-RU" sz="1600" dirty="0">
              <a:latin typeface="Tahoma" pitchFamily="34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Транслирует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информацию</a:t>
            </a:r>
          </a:p>
          <a:p>
            <a:pPr algn="ctr">
              <a:defRPr/>
            </a:pPr>
            <a:endParaRPr lang="ru-RU" b="1" dirty="0">
              <a:latin typeface="Tahoma" pitchFamily="34" charset="0"/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auto">
          <a:xfrm>
            <a:off x="3357563" y="4143375"/>
            <a:ext cx="2357437" cy="7143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ru-RU" sz="1600" dirty="0">
              <a:latin typeface="Tahoma" pitchFamily="34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Новое качество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образования</a:t>
            </a:r>
          </a:p>
          <a:p>
            <a:pPr algn="ctr">
              <a:defRPr/>
            </a:pPr>
            <a:endParaRPr lang="ru-RU" sz="2400" b="1" dirty="0">
              <a:solidFill>
                <a:schemeClr val="bg1"/>
              </a:solidFill>
              <a:latin typeface="Tahoma" pitchFamily="34" charset="0"/>
            </a:endParaRPr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>
            <a:off x="3071802" y="4929188"/>
            <a:ext cx="3000395" cy="7143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ru-RU" sz="1600" dirty="0">
              <a:latin typeface="Tahoma" pitchFamily="34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Новый образовательный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</a:rPr>
              <a:t>результат</a:t>
            </a:r>
          </a:p>
          <a:p>
            <a:pPr algn="ctr">
              <a:defRPr/>
            </a:pPr>
            <a:endParaRPr lang="ru-RU" sz="2400" dirty="0">
              <a:latin typeface="Tahoma" pitchFamily="34" charset="0"/>
            </a:endParaRPr>
          </a:p>
        </p:txBody>
      </p:sp>
      <p:sp>
        <p:nvSpPr>
          <p:cNvPr id="24" name="AutoShape 7"/>
          <p:cNvSpPr>
            <a:spLocks noChangeArrowheads="1"/>
          </p:cNvSpPr>
          <p:nvPr/>
        </p:nvSpPr>
        <p:spPr bwMode="auto">
          <a:xfrm>
            <a:off x="1571604" y="5786438"/>
            <a:ext cx="5786478" cy="92868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ru-RU" sz="1600" dirty="0">
              <a:latin typeface="Tahoma" pitchFamily="34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«Компетентности к обновлению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компетенций» и мотивация к обучению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на разных этапах развития личности обучающихся</a:t>
            </a:r>
          </a:p>
          <a:p>
            <a:pPr algn="ctr">
              <a:defRPr/>
            </a:pPr>
            <a:endParaRPr lang="ru-RU" sz="2400" b="1" dirty="0">
              <a:solidFill>
                <a:schemeClr val="accent1">
                  <a:lumMod val="50000"/>
                </a:schemeClr>
              </a:solidFill>
              <a:latin typeface="Tahoma" pitchFamily="34" charset="0"/>
            </a:endParaRPr>
          </a:p>
        </p:txBody>
      </p:sp>
      <p:sp>
        <p:nvSpPr>
          <p:cNvPr id="27" name="Стрелка углом 26"/>
          <p:cNvSpPr/>
          <p:nvPr/>
        </p:nvSpPr>
        <p:spPr>
          <a:xfrm rot="5400000">
            <a:off x="3217068" y="2926557"/>
            <a:ext cx="639763" cy="1644650"/>
          </a:xfrm>
          <a:prstGeom prst="bent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Стрелка углом 27"/>
          <p:cNvSpPr/>
          <p:nvPr/>
        </p:nvSpPr>
        <p:spPr>
          <a:xfrm rot="5400000" flipV="1">
            <a:off x="5430043" y="2929732"/>
            <a:ext cx="639763" cy="1644650"/>
          </a:xfrm>
          <a:prstGeom prst="bent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785813"/>
            <a:ext cx="7543800" cy="931862"/>
          </a:xfrm>
        </p:spPr>
        <p:txBody>
          <a:bodyPr/>
          <a:lstStyle/>
          <a:p>
            <a:pPr algn="ctr">
              <a:defRPr/>
            </a:pPr>
            <a:r>
              <a:rPr lang="ru-RU" sz="3200" kern="1200" dirty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Из глоссария ФГОС:</a:t>
            </a:r>
            <a:r>
              <a:rPr lang="en-US" sz="3200" kern="1200" dirty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200" kern="1200" dirty="0" err="1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  <a:hlinkClick r:id="rId2"/>
              </a:rPr>
              <a:t>ww.standart.edu.ru</a:t>
            </a:r>
            <a:r>
              <a:rPr lang="en-US" sz="3200" kern="12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lang="ru-RU" sz="3200" kern="1200" dirty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3491" name="Rectangle 3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>
          <a:xfrm>
            <a:off x="714375" y="1905000"/>
            <a:ext cx="8429625" cy="4953000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r>
              <a:rPr lang="ru-RU" sz="2800" b="1" u="sng" dirty="0" smtClean="0">
                <a:effectLst/>
                <a:latin typeface="Arial" charset="0"/>
              </a:rPr>
              <a:t>Компетенция</a:t>
            </a:r>
            <a:r>
              <a:rPr lang="ru-RU" sz="2800" b="1" dirty="0" smtClean="0">
                <a:effectLst/>
                <a:latin typeface="Arial" charset="0"/>
              </a:rPr>
              <a:t> </a:t>
            </a:r>
            <a:r>
              <a:rPr lang="ru-RU" sz="2800" dirty="0" smtClean="0">
                <a:effectLst/>
                <a:latin typeface="Arial" charset="0"/>
              </a:rPr>
              <a:t> (</a:t>
            </a:r>
            <a:r>
              <a:rPr lang="ru-RU" sz="2000" dirty="0" smtClean="0"/>
              <a:t>характеристика личности)</a:t>
            </a:r>
            <a:r>
              <a:rPr lang="ru-RU" sz="2000" dirty="0">
                <a:latin typeface="Arial" charset="0"/>
              </a:rPr>
              <a:t/>
            </a:r>
            <a:br>
              <a:rPr lang="ru-RU" sz="2000" dirty="0">
                <a:latin typeface="Arial" charset="0"/>
              </a:rPr>
            </a:br>
            <a:r>
              <a:rPr lang="ru-RU" sz="2000" dirty="0">
                <a:latin typeface="Arial" charset="0"/>
              </a:rPr>
              <a:t>1) круг полномочий и прав, предоставляемых законом, уставом или договором конкретному лицу или организации в решении соответствующих вопросов; </a:t>
            </a:r>
            <a:br>
              <a:rPr lang="ru-RU" sz="2000" dirty="0">
                <a:latin typeface="Arial" charset="0"/>
              </a:rPr>
            </a:br>
            <a:r>
              <a:rPr lang="ru-RU" sz="2000" dirty="0">
                <a:latin typeface="Arial" charset="0"/>
              </a:rPr>
              <a:t/>
            </a:r>
            <a:br>
              <a:rPr lang="ru-RU" sz="2000" dirty="0">
                <a:latin typeface="Arial" charset="0"/>
              </a:rPr>
            </a:br>
            <a:r>
              <a:rPr lang="ru-RU" sz="2000" dirty="0">
                <a:latin typeface="Arial" charset="0"/>
              </a:rPr>
              <a:t>2) совокупность определенных знаний, умений и навыков, в которых человек должен быть осведомлен и иметь практический опыт работы. </a:t>
            </a:r>
            <a:endParaRPr lang="en-US" sz="2000" dirty="0"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b="1" dirty="0">
              <a:latin typeface="Arial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ru-RU" sz="2800" b="1" u="sng" dirty="0" smtClean="0">
                <a:effectLst/>
                <a:latin typeface="Arial" charset="0"/>
              </a:rPr>
              <a:t>Компетентность</a:t>
            </a:r>
            <a:r>
              <a:rPr lang="ru-RU" sz="2800" b="1" dirty="0" smtClean="0">
                <a:effectLst/>
                <a:latin typeface="Arial" charset="0"/>
              </a:rPr>
              <a:t> </a:t>
            </a:r>
            <a:r>
              <a:rPr lang="ru-RU" sz="2800" dirty="0" smtClean="0">
                <a:effectLst/>
                <a:latin typeface="Arial" charset="0"/>
              </a:rPr>
              <a:t>(</a:t>
            </a:r>
            <a:r>
              <a:rPr lang="ru-RU" sz="2000" dirty="0" smtClean="0"/>
              <a:t>область деятельности )</a:t>
            </a:r>
            <a:r>
              <a:rPr lang="ru-RU" sz="2000" dirty="0">
                <a:latin typeface="Arial" charset="0"/>
              </a:rPr>
              <a:t/>
            </a:r>
            <a:br>
              <a:rPr lang="ru-RU" sz="2000" dirty="0">
                <a:latin typeface="Arial" charset="0"/>
              </a:rPr>
            </a:br>
            <a:r>
              <a:rPr lang="ru-RU" sz="2000" dirty="0">
                <a:latin typeface="Arial" charset="0"/>
              </a:rPr>
              <a:t>Умение активно использовать полученные личные и профессиональные знания и навыки в практической или научной деятельности. Различают образовательную, общекультурную, </a:t>
            </a:r>
            <a:r>
              <a:rPr lang="ru-RU" sz="2000" dirty="0" smtClean="0">
                <a:latin typeface="Arial" charset="0"/>
              </a:rPr>
              <a:t>социально-трудовую</a:t>
            </a:r>
            <a:r>
              <a:rPr lang="ru-RU" sz="2000" dirty="0">
                <a:latin typeface="Arial" charset="0"/>
              </a:rPr>
              <a:t>, информационную, коммуникативную, компетенции в сфере личностного самоопределения и др.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dirty="0"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857250" y="1785938"/>
            <a:ext cx="7705725" cy="1587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000125" y="0"/>
            <a:ext cx="7543800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ru-RU" sz="3600" dirty="0" err="1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Компетентностный</a:t>
            </a:r>
            <a:r>
              <a:rPr lang="ru-RU" sz="36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подход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857250" y="1000125"/>
            <a:ext cx="7705725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928688" y="642938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ru-RU" sz="3200" kern="12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Что же такое </a:t>
            </a:r>
            <a:r>
              <a:rPr lang="ru-RU" sz="3200" kern="1200" dirty="0" err="1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компетентностный</a:t>
            </a:r>
            <a:r>
              <a:rPr lang="ru-RU" sz="3200" kern="1200" dirty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подход?</a:t>
            </a:r>
          </a:p>
        </p:txBody>
      </p:sp>
      <p:sp>
        <p:nvSpPr>
          <p:cNvPr id="11571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857250" y="1857375"/>
            <a:ext cx="8064500" cy="403225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3600" b="1" kern="1200" dirty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Это организация такого процесса обучения, который имеет своей основной целью и результатом формирование ключевых компетентностей.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endParaRPr lang="ru-RU" sz="2400" dirty="0" smtClean="0"/>
          </a:p>
          <a:p>
            <a:pPr>
              <a:lnSpc>
                <a:spcPct val="90000"/>
              </a:lnSpc>
              <a:buFontTx/>
              <a:buNone/>
              <a:defRPr/>
            </a:pPr>
            <a:endParaRPr lang="ru-RU" sz="2400" dirty="0" smtClean="0"/>
          </a:p>
          <a:p>
            <a:pPr>
              <a:lnSpc>
                <a:spcPct val="90000"/>
              </a:lnSpc>
              <a:buFontTx/>
              <a:buNone/>
              <a:defRPr/>
            </a:pPr>
            <a:endParaRPr lang="ru-RU" sz="2400" dirty="0"/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6600CC"/>
                </a:solidFill>
              </a:rPr>
              <a:t>		При </a:t>
            </a:r>
            <a:r>
              <a:rPr lang="ru-RU" sz="2400" dirty="0">
                <a:solidFill>
                  <a:srgbClr val="6600CC"/>
                </a:solidFill>
              </a:rPr>
              <a:t>этом подходе управление качеством образования начинается с определения состава тех компетенций, которые должны быть освоены в учебном процессе как образовательные результаты. По существу речь идет о </a:t>
            </a:r>
            <a:r>
              <a:rPr lang="ru-RU" sz="2400" dirty="0" err="1">
                <a:solidFill>
                  <a:srgbClr val="6600CC"/>
                </a:solidFill>
              </a:rPr>
              <a:t>компетентностной</a:t>
            </a:r>
            <a:r>
              <a:rPr lang="ru-RU" sz="2400" dirty="0">
                <a:solidFill>
                  <a:srgbClr val="6600CC"/>
                </a:solidFill>
              </a:rPr>
              <a:t> модели ученика.   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15616" y="4293096"/>
            <a:ext cx="7705725" cy="1587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1000125" y="1571625"/>
            <a:ext cx="7705725" cy="1588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Рисунок 3" descr="Untitled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45060" name="Text Box 3"/>
          <p:cNvSpPr txBox="1">
            <a:spLocks noChangeArrowheads="1"/>
          </p:cNvSpPr>
          <p:nvPr/>
        </p:nvSpPr>
        <p:spPr bwMode="auto">
          <a:xfrm>
            <a:off x="714375" y="285750"/>
            <a:ext cx="785812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>
                <a:solidFill>
                  <a:srgbClr val="10253F"/>
                </a:solidFill>
                <a:latin typeface="Times New Roman" charset="0"/>
                <a:cs typeface="Arial" charset="0"/>
              </a:rPr>
              <a:t>ЧТО ТАКОЕ СОВРЕМЕННАЯ информационно-образовательная среда?</a:t>
            </a:r>
          </a:p>
        </p:txBody>
      </p:sp>
      <p:sp>
        <p:nvSpPr>
          <p:cNvPr id="45061" name="Text Box 3"/>
          <p:cNvSpPr txBox="1">
            <a:spLocks noChangeArrowheads="1"/>
          </p:cNvSpPr>
          <p:nvPr/>
        </p:nvSpPr>
        <p:spPr bwMode="auto">
          <a:xfrm>
            <a:off x="684213" y="2060575"/>
            <a:ext cx="828675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17375E"/>
                </a:solidFill>
                <a:latin typeface="Times New Roman" charset="0"/>
                <a:cs typeface="Arial" charset="0"/>
              </a:rPr>
              <a:t>С ТОЧКИ ЗРЕНИЯ ОБРАЗОВАТЕЛЬНОГО ПРОЦЕССА СОВРЕМЕННАЯ ИОС – ЭТО:</a:t>
            </a:r>
          </a:p>
          <a:p>
            <a:pPr algn="ctr"/>
            <a:endParaRPr lang="ru-RU" sz="1600">
              <a:solidFill>
                <a:srgbClr val="17375E"/>
              </a:solidFill>
              <a:latin typeface="Times New Roman" charset="0"/>
              <a:cs typeface="Arial" charset="0"/>
            </a:endParaRPr>
          </a:p>
          <a:p>
            <a:r>
              <a:rPr lang="ru-RU" sz="2800">
                <a:solidFill>
                  <a:srgbClr val="17375E"/>
                </a:solidFill>
                <a:latin typeface="Times New Roman" charset="0"/>
                <a:cs typeface="Arial" charset="0"/>
              </a:rPr>
              <a:t>ОТКРЫТАЯ ПЕДАГОГИЧЕСКАЯ СИСТЕМА (ПОДСИСТЕМА) НАПРАВЛЕННАЯ НА ФОРМИРОВАНИЕ ТВОРЧЕСКОЙ ИНТЕЛЛЕКТУАЛЬНО И СОЦИАЛЬНО РАЗВИТОЙ  ЛИЧНОСТИ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Рисунок 3" descr="Untitled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0" y="117475"/>
            <a:ext cx="91440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Arial" charset="0"/>
              </a:rPr>
              <a:t>ИНФОРМАЦИОННО-ОБРАЗОВАТЕЛЬНАЯ СРЕДА: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Arial" charset="0"/>
              </a:rPr>
              <a:t>ПЕДАГОГИЧЕСКИЙ ПОТЕНЦИАЛ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142875" y="1357313"/>
            <a:ext cx="2000250" cy="6429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48" name="Прямоугольник 47"/>
          <p:cNvSpPr/>
          <p:nvPr/>
        </p:nvSpPr>
        <p:spPr>
          <a:xfrm>
            <a:off x="142875" y="1428750"/>
            <a:ext cx="20002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ИНДИВИДУАЛИЗАЦИЯ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УЧЕБНОГО ПРОЦЕССА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071813" y="1357313"/>
            <a:ext cx="2928937" cy="6429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50" name="Прямоугольник 49"/>
          <p:cNvSpPr/>
          <p:nvPr/>
        </p:nvSpPr>
        <p:spPr>
          <a:xfrm>
            <a:off x="2928938" y="1357313"/>
            <a:ext cx="314325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ОРГАНИЗАЦИЯ КОЛЛЕКТИВНОЙ ДЕЯТЕЛЬНОСТИ И РАБОТЫ В ГРУППАХ СОТРУДНИЧЕСТВА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786563" y="1357313"/>
            <a:ext cx="2000250" cy="6429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57" name="Прямоугольник 56"/>
          <p:cNvSpPr/>
          <p:nvPr/>
        </p:nvSpPr>
        <p:spPr>
          <a:xfrm>
            <a:off x="6786563" y="1428750"/>
            <a:ext cx="20002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ОРИЕНТАЦИЯ НА САМООБРАЗОВАНИЕ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142875" y="2568575"/>
            <a:ext cx="2000250" cy="64293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59" name="Прямоугольник 58"/>
          <p:cNvSpPr/>
          <p:nvPr/>
        </p:nvSpPr>
        <p:spPr>
          <a:xfrm>
            <a:off x="142875" y="2568575"/>
            <a:ext cx="20002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СОЗДАНИЕ СИТУАЦИИ УСПЕШНОСТИ ДЛЯ УЧАЩИХСЯ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42875" y="3786188"/>
            <a:ext cx="2000250" cy="10001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61" name="Прямоугольник 60"/>
          <p:cNvSpPr/>
          <p:nvPr/>
        </p:nvSpPr>
        <p:spPr>
          <a:xfrm>
            <a:off x="142875" y="3816350"/>
            <a:ext cx="20002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ВОЗМОЖНОСТЬ ОБЕСПЕЧЕНИЯ ДЕЯТЕЛЬНОСТНОГО ПОДХОДА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142875" y="5184775"/>
            <a:ext cx="2000250" cy="1244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63" name="Прямоугольник 62"/>
          <p:cNvSpPr/>
          <p:nvPr/>
        </p:nvSpPr>
        <p:spPr>
          <a:xfrm>
            <a:off x="142875" y="5214938"/>
            <a:ext cx="200025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ГИБКОСТЬ ОРГАНИЗАЦИОННОЙ СТРУКТУРЫ ОБУЧЕНИЯ С ИСПОЛЬЗОВАНИЕМ ДОТ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786563" y="2568575"/>
            <a:ext cx="2000250" cy="64293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65" name="Прямоугольник 64"/>
          <p:cNvSpPr/>
          <p:nvPr/>
        </p:nvSpPr>
        <p:spPr>
          <a:xfrm>
            <a:off x="6786563" y="2681288"/>
            <a:ext cx="200025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СОЦИАЛИЗАЦИЯ УЧАЩИХСЯ</a:t>
            </a:r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6786563" y="3786188"/>
            <a:ext cx="2000250" cy="100012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67" name="Прямоугольник 66"/>
          <p:cNvSpPr/>
          <p:nvPr/>
        </p:nvSpPr>
        <p:spPr>
          <a:xfrm>
            <a:off x="6786563" y="3786188"/>
            <a:ext cx="200025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ОБЕСПЕЧЕНИЕ ПСИХОЛОГО-ПЕДАГОГИЧЕСКОГО СОПРОВОЖДЕНИЯ УЧЕБНОГО ПРОЦЕССА</a:t>
            </a: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6786563" y="5184775"/>
            <a:ext cx="2000250" cy="1244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71" name="Прямоугольник 70"/>
          <p:cNvSpPr/>
          <p:nvPr/>
        </p:nvSpPr>
        <p:spPr>
          <a:xfrm>
            <a:off x="6786563" y="5384800"/>
            <a:ext cx="20002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РАЗНОУРОВНЕВОСТЬ СОДЕРЖАНИЯ ОБРАЗОВАТЕЛЬНОГО РЕСУРСА</a:t>
            </a:r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3500438" y="5184775"/>
            <a:ext cx="2000250" cy="1244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73" name="Прямоугольник 72"/>
          <p:cNvSpPr/>
          <p:nvPr/>
        </p:nvSpPr>
        <p:spPr>
          <a:xfrm>
            <a:off x="3500438" y="5497513"/>
            <a:ext cx="200025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ВОЗМОЖНОСТЬ ИНТЕНСИФИКАЦИИ ПРОЦЕССА ОБУЧЕНИЯ</a:t>
            </a:r>
          </a:p>
        </p:txBody>
      </p:sp>
      <p:sp>
        <p:nvSpPr>
          <p:cNvPr id="78" name="Стрелка вправо 77"/>
          <p:cNvSpPr/>
          <p:nvPr/>
        </p:nvSpPr>
        <p:spPr>
          <a:xfrm rot="5400000">
            <a:off x="4250531" y="4893470"/>
            <a:ext cx="428625" cy="214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79" name="Стрелка вправо 78"/>
          <p:cNvSpPr/>
          <p:nvPr/>
        </p:nvSpPr>
        <p:spPr>
          <a:xfrm rot="16200000">
            <a:off x="3964782" y="2321718"/>
            <a:ext cx="857250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80" name="Стрелка вправо 79"/>
          <p:cNvSpPr/>
          <p:nvPr/>
        </p:nvSpPr>
        <p:spPr>
          <a:xfrm rot="13800000">
            <a:off x="2065337" y="2441576"/>
            <a:ext cx="1560513" cy="214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81" name="Стрелка вправо 80"/>
          <p:cNvSpPr/>
          <p:nvPr/>
        </p:nvSpPr>
        <p:spPr>
          <a:xfrm rot="18600000">
            <a:off x="5310982" y="2447131"/>
            <a:ext cx="1638300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82" name="Стрелка вправо 81"/>
          <p:cNvSpPr/>
          <p:nvPr/>
        </p:nvSpPr>
        <p:spPr>
          <a:xfrm rot="20400000">
            <a:off x="5826125" y="3076575"/>
            <a:ext cx="995363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83" name="Стрелка вправо 82"/>
          <p:cNvSpPr/>
          <p:nvPr/>
        </p:nvSpPr>
        <p:spPr>
          <a:xfrm rot="12000000">
            <a:off x="2151063" y="3133725"/>
            <a:ext cx="933450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84" name="Стрелка вправо 83"/>
          <p:cNvSpPr/>
          <p:nvPr/>
        </p:nvSpPr>
        <p:spPr>
          <a:xfrm rot="1200000">
            <a:off x="6013450" y="4059238"/>
            <a:ext cx="798513" cy="214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85" name="Стрелка вправо 84"/>
          <p:cNvSpPr/>
          <p:nvPr/>
        </p:nvSpPr>
        <p:spPr>
          <a:xfrm rot="9600000">
            <a:off x="2155825" y="4105275"/>
            <a:ext cx="798513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86" name="Стрелка вправо 85"/>
          <p:cNvSpPr/>
          <p:nvPr/>
        </p:nvSpPr>
        <p:spPr>
          <a:xfrm rot="8400000">
            <a:off x="1973263" y="4813300"/>
            <a:ext cx="1435100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87" name="Стрелка вправо 86"/>
          <p:cNvSpPr/>
          <p:nvPr/>
        </p:nvSpPr>
        <p:spPr>
          <a:xfrm rot="2400000">
            <a:off x="5540375" y="4714875"/>
            <a:ext cx="1414463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74" name="Овал 73"/>
          <p:cNvSpPr/>
          <p:nvPr/>
        </p:nvSpPr>
        <p:spPr>
          <a:xfrm>
            <a:off x="2857500" y="2857500"/>
            <a:ext cx="3214688" cy="19288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75" name="Прямоугольник 74"/>
          <p:cNvSpPr/>
          <p:nvPr/>
        </p:nvSpPr>
        <p:spPr>
          <a:xfrm>
            <a:off x="3357563" y="3214688"/>
            <a:ext cx="2286000" cy="12461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Arial" charset="0"/>
              </a:rPr>
              <a:t>ПЕДАГОГИЧЕСКИЙ ПОТЕНЦИАЛ ИНФОРМАЦИОННО-ОБРАЗОВАТЕЛЬНОЙ СРЕДЫ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287338" y="2563813"/>
            <a:ext cx="1908175" cy="720725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1200">
                <a:solidFill>
                  <a:schemeClr val="tx1"/>
                </a:solidFill>
                <a:latin typeface="Arial" charset="0"/>
              </a:rPr>
              <a:t>Требования</a:t>
            </a:r>
            <a:r>
              <a:rPr lang="ru-RU" sz="1200">
                <a:solidFill>
                  <a:schemeClr val="bg2"/>
                </a:solidFill>
                <a:latin typeface="Arial" charset="0"/>
              </a:rPr>
              <a:t> </a:t>
            </a:r>
            <a:r>
              <a:rPr lang="ru-RU" sz="1200">
                <a:solidFill>
                  <a:schemeClr val="tx1"/>
                </a:solidFill>
                <a:latin typeface="Arial" charset="0"/>
              </a:rPr>
              <a:t>к</a:t>
            </a:r>
          </a:p>
          <a:p>
            <a:pPr algn="ctr" eaLnBrk="0" hangingPunct="0"/>
            <a:r>
              <a:rPr lang="ru-RU" sz="1200">
                <a:solidFill>
                  <a:schemeClr val="tx1"/>
                </a:solidFill>
                <a:latin typeface="Arial" charset="0"/>
              </a:rPr>
              <a:t>структуре ООП</a:t>
            </a: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916238" y="2492375"/>
            <a:ext cx="3276600" cy="720725"/>
          </a:xfrm>
          <a:prstGeom prst="rect">
            <a:avLst/>
          </a:prstGeom>
          <a:gradFill rotWithShape="1">
            <a:gsLst>
              <a:gs pos="0">
                <a:srgbClr val="CC99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1800">
                <a:solidFill>
                  <a:schemeClr val="tx1"/>
                </a:solidFill>
                <a:latin typeface="Arial" charset="0"/>
              </a:rPr>
              <a:t>Планируемые результаты</a:t>
            </a:r>
          </a:p>
          <a:p>
            <a:pPr algn="ctr" eaLnBrk="0" hangingPunct="0"/>
            <a:r>
              <a:rPr lang="ru-RU" sz="1800">
                <a:solidFill>
                  <a:schemeClr val="tx1"/>
                </a:solidFill>
                <a:latin typeface="Arial" charset="0"/>
              </a:rPr>
              <a:t> освоения ООП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7019925" y="2492375"/>
            <a:ext cx="1908175" cy="720725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1200">
                <a:solidFill>
                  <a:schemeClr val="tx1"/>
                </a:solidFill>
                <a:latin typeface="Arial" charset="0"/>
              </a:rPr>
              <a:t>Требования к условиям</a:t>
            </a:r>
          </a:p>
          <a:p>
            <a:pPr algn="ctr" eaLnBrk="0" hangingPunct="0"/>
            <a:r>
              <a:rPr lang="ru-RU" sz="1200">
                <a:solidFill>
                  <a:schemeClr val="tx1"/>
                </a:solidFill>
                <a:latin typeface="Arial" charset="0"/>
              </a:rPr>
              <a:t>реализации ООП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15900" y="1484313"/>
            <a:ext cx="8677275" cy="323850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1800" i="1">
                <a:solidFill>
                  <a:schemeClr val="tx1"/>
                </a:solidFill>
                <a:latin typeface="Arial" charset="0"/>
              </a:rPr>
              <a:t>Интересы и потребности личности, общества, государства</a:t>
            </a:r>
          </a:p>
        </p:txBody>
      </p:sp>
      <p:sp>
        <p:nvSpPr>
          <p:cNvPr id="31750" name="Oval 6"/>
          <p:cNvSpPr>
            <a:spLocks noChangeArrowheads="1"/>
          </p:cNvSpPr>
          <p:nvPr/>
        </p:nvSpPr>
        <p:spPr bwMode="auto">
          <a:xfrm>
            <a:off x="2916238" y="2060575"/>
            <a:ext cx="2879725" cy="395288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1600" i="1">
                <a:solidFill>
                  <a:schemeClr val="tx1"/>
                </a:solidFill>
                <a:latin typeface="Arial" charset="0"/>
              </a:rPr>
              <a:t>Пояснительная записка</a:t>
            </a:r>
          </a:p>
        </p:txBody>
      </p:sp>
      <p:sp>
        <p:nvSpPr>
          <p:cNvPr id="31751" name="AutoShape 7"/>
          <p:cNvSpPr>
            <a:spLocks noChangeArrowheads="1"/>
          </p:cNvSpPr>
          <p:nvPr/>
        </p:nvSpPr>
        <p:spPr bwMode="auto">
          <a:xfrm>
            <a:off x="4176713" y="1843088"/>
            <a:ext cx="395287" cy="180975"/>
          </a:xfrm>
          <a:prstGeom prst="down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1752" name="AutoShape 8"/>
          <p:cNvSpPr>
            <a:spLocks noChangeArrowheads="1"/>
          </p:cNvSpPr>
          <p:nvPr/>
        </p:nvSpPr>
        <p:spPr bwMode="auto">
          <a:xfrm>
            <a:off x="4176713" y="2492375"/>
            <a:ext cx="395287" cy="180975"/>
          </a:xfrm>
          <a:prstGeom prst="down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1753" name="AutoShape 9"/>
          <p:cNvSpPr>
            <a:spLocks noChangeArrowheads="1"/>
          </p:cNvSpPr>
          <p:nvPr/>
        </p:nvSpPr>
        <p:spPr bwMode="auto">
          <a:xfrm>
            <a:off x="6245225" y="2673350"/>
            <a:ext cx="614363" cy="144463"/>
          </a:xfrm>
          <a:prstGeom prst="rightArrow">
            <a:avLst>
              <a:gd name="adj1" fmla="val 50000"/>
              <a:gd name="adj2" fmla="val 106318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1754" name="AutoShape 10"/>
          <p:cNvSpPr>
            <a:spLocks noChangeArrowheads="1"/>
          </p:cNvSpPr>
          <p:nvPr/>
        </p:nvSpPr>
        <p:spPr bwMode="auto">
          <a:xfrm>
            <a:off x="6248400" y="2924175"/>
            <a:ext cx="611188" cy="144463"/>
          </a:xfrm>
          <a:prstGeom prst="leftArrow">
            <a:avLst>
              <a:gd name="adj1" fmla="val 50000"/>
              <a:gd name="adj2" fmla="val 105769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1755" name="AutoShape 11"/>
          <p:cNvSpPr>
            <a:spLocks noChangeArrowheads="1"/>
          </p:cNvSpPr>
          <p:nvPr/>
        </p:nvSpPr>
        <p:spPr bwMode="auto">
          <a:xfrm>
            <a:off x="2232025" y="2673350"/>
            <a:ext cx="720725" cy="144463"/>
          </a:xfrm>
          <a:prstGeom prst="leftArrow">
            <a:avLst>
              <a:gd name="adj1" fmla="val 50000"/>
              <a:gd name="adj2" fmla="val 124725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1756" name="AutoShape 12"/>
          <p:cNvSpPr>
            <a:spLocks noChangeArrowheads="1"/>
          </p:cNvSpPr>
          <p:nvPr/>
        </p:nvSpPr>
        <p:spPr bwMode="auto">
          <a:xfrm>
            <a:off x="2232025" y="2924175"/>
            <a:ext cx="722313" cy="144463"/>
          </a:xfrm>
          <a:prstGeom prst="rightArrow">
            <a:avLst>
              <a:gd name="adj1" fmla="val 50000"/>
              <a:gd name="adj2" fmla="val 125000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1757" name="AutoShape 13"/>
          <p:cNvSpPr>
            <a:spLocks noChangeArrowheads="1"/>
          </p:cNvSpPr>
          <p:nvPr/>
        </p:nvSpPr>
        <p:spPr bwMode="auto">
          <a:xfrm>
            <a:off x="3257550" y="3213100"/>
            <a:ext cx="2339975" cy="360363"/>
          </a:xfrm>
          <a:prstGeom prst="down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3132138" y="3573463"/>
            <a:ext cx="2465387" cy="1368425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FFCC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1800">
                <a:solidFill>
                  <a:srgbClr val="CC0000"/>
                </a:solidFill>
                <a:latin typeface="Arial" charset="0"/>
              </a:rPr>
              <a:t>Учебный план</a:t>
            </a:r>
          </a:p>
          <a:p>
            <a:pPr algn="ctr"/>
            <a:r>
              <a:rPr lang="ru-RU" sz="1800">
                <a:solidFill>
                  <a:srgbClr val="CC0000"/>
                </a:solidFill>
                <a:latin typeface="Arial" charset="0"/>
              </a:rPr>
              <a:t> начального </a:t>
            </a:r>
          </a:p>
          <a:p>
            <a:pPr algn="ctr"/>
            <a:r>
              <a:rPr lang="ru-RU" sz="1800">
                <a:solidFill>
                  <a:srgbClr val="CC0000"/>
                </a:solidFill>
                <a:latin typeface="Arial" charset="0"/>
              </a:rPr>
              <a:t>общего образования</a:t>
            </a:r>
            <a:endParaRPr lang="ru-RU" sz="16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0" y="3645024"/>
            <a:ext cx="2700337" cy="1330325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CCEC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1800">
                <a:solidFill>
                  <a:srgbClr val="CC0000"/>
                </a:solidFill>
                <a:latin typeface="Arial" charset="0"/>
              </a:rPr>
              <a:t>Программа</a:t>
            </a:r>
          </a:p>
          <a:p>
            <a:pPr algn="ctr" eaLnBrk="0" hangingPunct="0"/>
            <a:r>
              <a:rPr lang="ru-RU" sz="1800">
                <a:solidFill>
                  <a:srgbClr val="CC0000"/>
                </a:solidFill>
                <a:latin typeface="Arial" charset="0"/>
              </a:rPr>
              <a:t> формирования</a:t>
            </a:r>
          </a:p>
          <a:p>
            <a:pPr algn="ctr" eaLnBrk="0" hangingPunct="0"/>
            <a:r>
              <a:rPr lang="ru-RU" sz="1800">
                <a:solidFill>
                  <a:srgbClr val="CC0000"/>
                </a:solidFill>
                <a:latin typeface="Arial" charset="0"/>
              </a:rPr>
              <a:t> универсальных</a:t>
            </a:r>
          </a:p>
          <a:p>
            <a:pPr algn="ctr" eaLnBrk="0" hangingPunct="0"/>
            <a:r>
              <a:rPr lang="ru-RU" sz="1800">
                <a:solidFill>
                  <a:srgbClr val="CC0000"/>
                </a:solidFill>
                <a:latin typeface="Arial" charset="0"/>
              </a:rPr>
              <a:t> учебных</a:t>
            </a:r>
          </a:p>
          <a:p>
            <a:pPr algn="ctr" eaLnBrk="0" hangingPunct="0"/>
            <a:r>
              <a:rPr lang="ru-RU" sz="1800">
                <a:solidFill>
                  <a:srgbClr val="CC0000"/>
                </a:solidFill>
                <a:latin typeface="Arial" charset="0"/>
              </a:rPr>
              <a:t> действий</a:t>
            </a:r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6156325" y="4724400"/>
            <a:ext cx="2987675" cy="1117600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CCEC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1800">
                <a:solidFill>
                  <a:schemeClr val="tx1"/>
                </a:solidFill>
                <a:latin typeface="Arial" charset="0"/>
              </a:rPr>
              <a:t>Система оценки </a:t>
            </a:r>
          </a:p>
          <a:p>
            <a:pPr algn="ctr" eaLnBrk="0" hangingPunct="0"/>
            <a:r>
              <a:rPr lang="ru-RU" sz="1800">
                <a:solidFill>
                  <a:schemeClr val="tx1"/>
                </a:solidFill>
                <a:latin typeface="Arial" charset="0"/>
              </a:rPr>
              <a:t>достижения </a:t>
            </a:r>
          </a:p>
          <a:p>
            <a:pPr algn="ctr" eaLnBrk="0" hangingPunct="0"/>
            <a:r>
              <a:rPr lang="ru-RU" sz="1800">
                <a:solidFill>
                  <a:schemeClr val="tx1"/>
                </a:solidFill>
                <a:latin typeface="Arial" charset="0"/>
              </a:rPr>
              <a:t>планируемых результатов </a:t>
            </a:r>
          </a:p>
          <a:p>
            <a:pPr algn="ctr" eaLnBrk="0" hangingPunct="0"/>
            <a:r>
              <a:rPr lang="ru-RU" sz="1800">
                <a:solidFill>
                  <a:schemeClr val="tx1"/>
                </a:solidFill>
                <a:latin typeface="Arial" charset="0"/>
              </a:rPr>
              <a:t>освоения ООП </a:t>
            </a: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215900" y="5842000"/>
            <a:ext cx="8928100" cy="790575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1800" i="1">
                <a:solidFill>
                  <a:schemeClr val="tx1"/>
                </a:solidFill>
                <a:latin typeface="Arial" charset="0"/>
              </a:rPr>
              <a:t>Базисный учебный план </a:t>
            </a:r>
          </a:p>
          <a:p>
            <a:pPr algn="ctr" eaLnBrk="0" hangingPunct="0"/>
            <a:endParaRPr lang="ru-RU" sz="1800" i="1">
              <a:solidFill>
                <a:schemeClr val="tx1"/>
              </a:solidFill>
              <a:latin typeface="Arial" charset="0"/>
            </a:endParaRPr>
          </a:p>
          <a:p>
            <a:pPr algn="ctr" eaLnBrk="0" hangingPunct="0"/>
            <a:endParaRPr lang="ru-RU" sz="1800" i="1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1762" name="Oval 18"/>
          <p:cNvSpPr>
            <a:spLocks noChangeArrowheads="1"/>
          </p:cNvSpPr>
          <p:nvPr/>
        </p:nvSpPr>
        <p:spPr bwMode="auto">
          <a:xfrm>
            <a:off x="179388" y="6094413"/>
            <a:ext cx="4248150" cy="468312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50000">
                <a:srgbClr val="CC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endParaRPr lang="ru-RU" sz="1600" i="1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1763" name="Oval 19"/>
          <p:cNvSpPr>
            <a:spLocks noChangeArrowheads="1"/>
          </p:cNvSpPr>
          <p:nvPr/>
        </p:nvSpPr>
        <p:spPr bwMode="auto">
          <a:xfrm>
            <a:off x="4427538" y="6092825"/>
            <a:ext cx="4500562" cy="5397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50000">
                <a:srgbClr val="FFCC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endParaRPr lang="ru-RU" sz="1600" i="1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1764" name="Text Box 20"/>
          <p:cNvSpPr txBox="1">
            <a:spLocks noChangeArrowheads="1"/>
          </p:cNvSpPr>
          <p:nvPr/>
        </p:nvSpPr>
        <p:spPr bwMode="auto">
          <a:xfrm>
            <a:off x="287338" y="6092825"/>
            <a:ext cx="3889375" cy="70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ru-RU" sz="2000">
                <a:solidFill>
                  <a:schemeClr val="tx1"/>
                </a:solidFill>
                <a:latin typeface="Arial" charset="0"/>
              </a:rPr>
              <a:t>Внеурочная  деятельность 20%</a:t>
            </a:r>
          </a:p>
        </p:txBody>
      </p:sp>
      <p:sp>
        <p:nvSpPr>
          <p:cNvPr id="31765" name="Text Box 21"/>
          <p:cNvSpPr txBox="1">
            <a:spLocks noChangeArrowheads="1"/>
          </p:cNvSpPr>
          <p:nvPr/>
        </p:nvSpPr>
        <p:spPr bwMode="auto">
          <a:xfrm>
            <a:off x="4572000" y="6092825"/>
            <a:ext cx="4572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 eaLnBrk="0" hangingPunct="0"/>
            <a:r>
              <a:rPr lang="ru-RU" sz="2000">
                <a:solidFill>
                  <a:schemeClr val="tx1"/>
                </a:solidFill>
                <a:latin typeface="Arial" charset="0"/>
              </a:rPr>
              <a:t>Инвариантная часть - 80%</a:t>
            </a:r>
          </a:p>
          <a:p>
            <a:pPr algn="ctr" eaLnBrk="0" hangingPunct="0"/>
            <a:endParaRPr lang="ru-RU" sz="20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1766" name="Rectangle 22"/>
          <p:cNvSpPr>
            <a:spLocks noChangeArrowheads="1"/>
          </p:cNvSpPr>
          <p:nvPr/>
        </p:nvSpPr>
        <p:spPr bwMode="auto">
          <a:xfrm>
            <a:off x="3203575" y="5033963"/>
            <a:ext cx="2690813" cy="808037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FFCC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sz="1800">
                <a:solidFill>
                  <a:srgbClr val="124036"/>
                </a:solidFill>
                <a:latin typeface="Arial" charset="0"/>
              </a:rPr>
              <a:t>Программы по</a:t>
            </a:r>
          </a:p>
          <a:p>
            <a:pPr algn="ctr"/>
            <a:r>
              <a:rPr lang="ru-RU" sz="1800">
                <a:solidFill>
                  <a:srgbClr val="124036"/>
                </a:solidFill>
                <a:latin typeface="Arial" charset="0"/>
              </a:rPr>
              <a:t> учебным предметам</a:t>
            </a:r>
            <a:endParaRPr lang="ru-RU" sz="1600">
              <a:solidFill>
                <a:srgbClr val="124036"/>
              </a:solidFill>
              <a:latin typeface="Arial" charset="0"/>
            </a:endParaRP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5940425" y="3573463"/>
            <a:ext cx="3203575" cy="935037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CCEC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1600" dirty="0">
                <a:solidFill>
                  <a:srgbClr val="CC0000"/>
                </a:solidFill>
                <a:latin typeface="Arial" charset="0"/>
              </a:rPr>
              <a:t>Программа духовно-</a:t>
            </a:r>
          </a:p>
          <a:p>
            <a:pPr algn="ctr" eaLnBrk="0" hangingPunct="0">
              <a:defRPr/>
            </a:pPr>
            <a:r>
              <a:rPr lang="ru-RU" sz="1600" dirty="0">
                <a:solidFill>
                  <a:srgbClr val="CC0000"/>
                </a:solidFill>
                <a:latin typeface="Arial" charset="0"/>
              </a:rPr>
              <a:t>нравственного развития,</a:t>
            </a:r>
          </a:p>
          <a:p>
            <a:pPr algn="ctr" eaLnBrk="0" hangingPunct="0">
              <a:defRPr/>
            </a:pPr>
            <a:r>
              <a:rPr lang="ru-RU" sz="1600" dirty="0">
                <a:solidFill>
                  <a:srgbClr val="CC0000"/>
                </a:solidFill>
                <a:latin typeface="Arial" charset="0"/>
              </a:rPr>
              <a:t> воспитания</a:t>
            </a:r>
          </a:p>
          <a:p>
            <a:pPr algn="ctr" eaLnBrk="0" hangingPunct="0">
              <a:defRPr/>
            </a:pPr>
            <a:r>
              <a:rPr lang="ru-RU" sz="1600" dirty="0">
                <a:solidFill>
                  <a:srgbClr val="CC0000"/>
                </a:solidFill>
                <a:latin typeface="Arial" charset="0"/>
              </a:rPr>
              <a:t> и </a:t>
            </a:r>
            <a:r>
              <a:rPr lang="ru-RU" sz="1600" dirty="0">
                <a:solidFill>
                  <a:schemeClr val="bg1">
                    <a:lumMod val="10000"/>
                  </a:schemeClr>
                </a:solidFill>
                <a:latin typeface="Arial" charset="0"/>
              </a:rPr>
              <a:t>социализации</a:t>
            </a:r>
            <a:r>
              <a:rPr lang="ru-RU" sz="1600" dirty="0">
                <a:solidFill>
                  <a:srgbClr val="CC0000"/>
                </a:solidFill>
                <a:latin typeface="Arial" charset="0"/>
              </a:rPr>
              <a:t> учащихся</a:t>
            </a:r>
          </a:p>
        </p:txBody>
      </p:sp>
      <p:sp>
        <p:nvSpPr>
          <p:cNvPr id="31768" name="Rectangle 24"/>
          <p:cNvSpPr>
            <a:spLocks noChangeArrowheads="1"/>
          </p:cNvSpPr>
          <p:nvPr/>
        </p:nvSpPr>
        <p:spPr bwMode="auto">
          <a:xfrm>
            <a:off x="1258888" y="260350"/>
            <a:ext cx="7705725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800000"/>
                </a:solidFill>
                <a:latin typeface="Times New Roman" charset="0"/>
                <a:cs typeface="Times New Roman" charset="0"/>
              </a:rPr>
              <a:t>Требования к структуре основных</a:t>
            </a:r>
          </a:p>
          <a:p>
            <a:r>
              <a:rPr lang="ru-RU" sz="3600">
                <a:solidFill>
                  <a:srgbClr val="800000"/>
                </a:solidFill>
                <a:latin typeface="Times New Roman" charset="0"/>
                <a:cs typeface="Times New Roman" charset="0"/>
              </a:rPr>
              <a:t> общеобразовательных программ</a:t>
            </a:r>
          </a:p>
        </p:txBody>
      </p:sp>
      <p:sp>
        <p:nvSpPr>
          <p:cNvPr id="31769" name="Rectangle 15"/>
          <p:cNvSpPr>
            <a:spLocks noChangeArrowheads="1"/>
          </p:cNvSpPr>
          <p:nvPr/>
        </p:nvSpPr>
        <p:spPr bwMode="auto">
          <a:xfrm>
            <a:off x="0" y="5013325"/>
            <a:ext cx="2987675" cy="896938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CCEC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 sz="1600" dirty="0">
                <a:solidFill>
                  <a:srgbClr val="CC0000"/>
                </a:solidFill>
                <a:latin typeface="Arial" charset="0"/>
              </a:rPr>
              <a:t>Программа формирования</a:t>
            </a:r>
          </a:p>
          <a:p>
            <a:pPr algn="ctr" eaLnBrk="0" hangingPunct="0"/>
            <a:r>
              <a:rPr lang="ru-RU" sz="1600" dirty="0">
                <a:solidFill>
                  <a:srgbClr val="CC0000"/>
                </a:solidFill>
                <a:latin typeface="Arial" charset="0"/>
              </a:rPr>
              <a:t> культуры здорового </a:t>
            </a:r>
          </a:p>
          <a:p>
            <a:pPr algn="ctr" eaLnBrk="0" hangingPunct="0"/>
            <a:r>
              <a:rPr lang="ru-RU" sz="1600" dirty="0">
                <a:solidFill>
                  <a:srgbClr val="CC0000"/>
                </a:solidFill>
                <a:latin typeface="Arial" charset="0"/>
              </a:rPr>
              <a:t>и безопасного образа жизни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304925"/>
            <a:ext cx="9144000" cy="5113338"/>
          </a:xfrm>
        </p:spPr>
        <p:txBody>
          <a:bodyPr/>
          <a:lstStyle/>
          <a:p>
            <a:pPr>
              <a:defRPr/>
            </a:pPr>
            <a:r>
              <a:rPr lang="ru-RU" sz="3600" b="0" i="1" dirty="0" smtClean="0">
                <a:effectLst/>
              </a:rPr>
              <a:t/>
            </a:r>
            <a:br>
              <a:rPr lang="ru-RU" sz="3600" b="0" i="1" dirty="0" smtClean="0">
                <a:effectLst/>
              </a:rPr>
            </a:br>
            <a:endParaRPr lang="ru-RU" sz="2800" b="0" kern="1200" dirty="0" smtClean="0">
              <a:solidFill>
                <a:schemeClr val="tx2">
                  <a:lumMod val="75000"/>
                </a:schemeClr>
              </a:solidFill>
              <a:ea typeface="+mn-ea"/>
              <a:cs typeface="+mn-cs"/>
            </a:endParaRPr>
          </a:p>
        </p:txBody>
      </p:sp>
      <p:sp>
        <p:nvSpPr>
          <p:cNvPr id="33795" name="Rectangle 9"/>
          <p:cNvSpPr>
            <a:spLocks noChangeArrowheads="1"/>
          </p:cNvSpPr>
          <p:nvPr/>
        </p:nvSpPr>
        <p:spPr bwMode="auto">
          <a:xfrm>
            <a:off x="900113" y="260350"/>
            <a:ext cx="7200900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800000"/>
                </a:solidFill>
                <a:latin typeface="Times New Roman" charset="0"/>
                <a:cs typeface="Times New Roman" charset="0"/>
              </a:rPr>
              <a:t>Что является обязательным для разработчиков ООП?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11188" y="1628775"/>
            <a:ext cx="8245475" cy="57546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14350" indent="-514350">
              <a:buFontTx/>
              <a:buAutoNum type="arabicPeriod"/>
              <a:defRPr/>
            </a:pPr>
            <a:r>
              <a:rPr lang="ru-RU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Система трех требований</a:t>
            </a:r>
            <a:r>
              <a:rPr lang="ru-RU" b="0" dirty="0">
                <a:solidFill>
                  <a:schemeClr val="tx2">
                    <a:lumMod val="75000"/>
                  </a:schemeClr>
                </a:solidFill>
              </a:rPr>
              <a:t> (ФЗ № 309 от 01.12.2007)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Концепция</a:t>
            </a:r>
            <a:r>
              <a:rPr lang="ru-RU" b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  формирование способности к решению учебно-познавательных и учебно-практических задач –смена парадигмы  от «</a:t>
            </a:r>
            <a:r>
              <a:rPr lang="ru-RU" b="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знаниевой</a:t>
            </a:r>
            <a:r>
              <a:rPr lang="ru-RU" b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» к </a:t>
            </a:r>
            <a:r>
              <a:rPr lang="ru-RU" b="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системно-деятельностной</a:t>
            </a:r>
            <a:endParaRPr lang="ru-RU" b="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ru-RU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Акцент на универсальные способы действий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Уровневый подход (базовый, повышенный)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b="0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Критериальная</a:t>
            </a:r>
            <a:r>
              <a:rPr lang="ru-RU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оценка, вариативность</a:t>
            </a:r>
            <a:r>
              <a:rPr lang="en-US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b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ru-RU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Личностное, социальное, познавательное развитие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Ведущая роль видов деятельности и форм общения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Разнообразие организационных форм.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Учет  и развитие личностного потенциала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b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Дифференцированный подход</a:t>
            </a:r>
            <a:endParaRPr lang="ru-RU" dirty="0">
              <a:solidFill>
                <a:srgbClr val="993300"/>
              </a:solidFill>
            </a:endParaRPr>
          </a:p>
          <a:p>
            <a:pPr marL="514350" indent="-514350">
              <a:buFontTx/>
              <a:buAutoNum type="arabicPeriod"/>
              <a:defRPr/>
            </a:pPr>
            <a:endParaRPr lang="ru-RU" sz="2800" b="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14350" indent="-514350">
              <a:defRPr/>
            </a:pPr>
            <a:endParaRPr lang="ru-RU" sz="2800" b="0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62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2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1625</Words>
  <Application>Microsoft Office PowerPoint</Application>
  <PresentationFormat>Экран (4:3)</PresentationFormat>
  <Paragraphs>303</Paragraphs>
  <Slides>25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   Федеральный государственный образовательный стандарт – новая  идеология образования </vt:lpstr>
      <vt:lpstr>Стандарты - социальная конвенциональная норма, общественный договор между семьей, обществом и государством </vt:lpstr>
      <vt:lpstr>Слайд 3</vt:lpstr>
      <vt:lpstr>Из глоссария ФГОС: ww.standart.edu.ru </vt:lpstr>
      <vt:lpstr>Что же такое компетентностный подход?</vt:lpstr>
      <vt:lpstr>Слайд 6</vt:lpstr>
      <vt:lpstr>Слайд 7</vt:lpstr>
      <vt:lpstr>Слайд 8</vt:lpstr>
      <vt:lpstr> </vt:lpstr>
      <vt:lpstr>Слайд 10</vt:lpstr>
      <vt:lpstr>    </vt:lpstr>
      <vt:lpstr>   Ключевые компетентности для успешной жизни и эффективно функционирующего общества  (проект DeSeCo «Определение и отбор ключевых компетентностей», OECD-2003)</vt:lpstr>
      <vt:lpstr>Способы формирования и оценивания ключевых компетентностей</vt:lpstr>
      <vt:lpstr>Отказ от обязательного минимума содержания образования В чем разница между действующим и новым стандартами? </vt:lpstr>
      <vt:lpstr>Слайд 15</vt:lpstr>
      <vt:lpstr>Результат накопленной оценки в начальной школе: </vt:lpstr>
      <vt:lpstr>Как оценивать метапредметные результаты?</vt:lpstr>
      <vt:lpstr> Из приказа Минобра № 373: ориентация на результаты образования:         Цель и основной результат образования:  развитие личности обучающегося на основе усвоения универсальных учебных действий, познания и освоения мира.   Примерный вариант цели ООП ОУ:  </vt:lpstr>
      <vt:lpstr> </vt:lpstr>
      <vt:lpstr> ВНЕУРОЧНАЯ ДЕЯТЕЛЬНОСТЬ </vt:lpstr>
      <vt:lpstr>МЕТОДИЧЕСКИЙ КОНСТРУКТОР ВНЕУРОЧНОЙ ОБРАЗОВАТЕЛЬНОЙ ПРОГРАММЫ  ХУДОЖЕСТВЕННОГО ТВОРЧЕСТВА</vt:lpstr>
      <vt:lpstr>МЕТОДИЧЕСКИЙ КОНСТРУКТОР ВНЕУРОЧНОЙ ОБРАЗОВАТЕЛЬНОЙ ПРОГРАММЫ  СОЦИАЛЬНОГО ТВОРЧЕСТВА </vt:lpstr>
      <vt:lpstr>Интеграция возможностей общего и дополнительного образования при организации внеурочной деятельности</vt:lpstr>
      <vt:lpstr>Интеграция возможностей общего и дополнительного образования при организации внеурочной деятельности</vt:lpstr>
      <vt:lpstr>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Федеральный государственный образовательный стандарт – новая  идеология образования </dc:title>
  <dc:creator>Irina</dc:creator>
  <cp:lastModifiedBy>NickOn</cp:lastModifiedBy>
  <cp:revision>18</cp:revision>
  <dcterms:created xsi:type="dcterms:W3CDTF">2011-06-14T10:34:54Z</dcterms:created>
  <dcterms:modified xsi:type="dcterms:W3CDTF">2013-04-14T19:56:25Z</dcterms:modified>
</cp:coreProperties>
</file>