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300" r:id="rId3"/>
    <p:sldId id="260" r:id="rId4"/>
    <p:sldId id="257" r:id="rId5"/>
    <p:sldId id="259" r:id="rId6"/>
    <p:sldId id="292" r:id="rId7"/>
    <p:sldId id="258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281" r:id="rId36"/>
    <p:sldId id="282" r:id="rId37"/>
    <p:sldId id="283" r:id="rId38"/>
    <p:sldId id="284" r:id="rId39"/>
    <p:sldId id="285" r:id="rId40"/>
    <p:sldId id="286" r:id="rId41"/>
    <p:sldId id="287" r:id="rId42"/>
    <p:sldId id="288" r:id="rId43"/>
    <p:sldId id="289" r:id="rId44"/>
    <p:sldId id="290" r:id="rId45"/>
    <p:sldId id="291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2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CE4A9E-6E31-46AB-B2FC-89644557652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821A782-E640-43A8-97BB-A9B225FF8689}">
      <dgm:prSet phldrT="[Текст]" custT="1"/>
      <dgm:spPr/>
      <dgm:t>
        <a:bodyPr/>
        <a:lstStyle/>
        <a:p>
          <a:r>
            <a:rPr lang="ru-RU" sz="3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Лекции (мастер-классы)</a:t>
          </a:r>
          <a:endParaRPr lang="ru-RU" sz="3200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B96FAE4-DCF8-47ED-ADF5-C3100854CB2B}" type="parTrans" cxnId="{0ED51E20-7376-4673-A6C7-EDF0136FC0B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326323C-EB0B-4D30-A8E0-1560D9F9F82C}" type="sibTrans" cxnId="{0ED51E20-7376-4673-A6C7-EDF0136FC0B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58E64F9-97C9-463C-AEE3-BACBBC54E713}">
      <dgm:prSet phldrT="[Текст]" custT="1"/>
      <dgm:spPr/>
      <dgm:t>
        <a:bodyPr/>
        <a:lstStyle/>
        <a:p>
          <a:r>
            <a:rPr lang="ru-RU" sz="3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Станционные игры</a:t>
          </a:r>
          <a:endParaRPr lang="ru-RU" sz="6500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F4DFDBB9-17D8-4F07-AB9A-2A352EF09591}" type="parTrans" cxnId="{290574C4-5BC4-4373-B71C-2BBD0137449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CE81664-E089-4A2F-A333-A31FBCA902CC}" type="sibTrans" cxnId="{290574C4-5BC4-4373-B71C-2BBD0137449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D4245FA-6C46-4709-AE76-E5A1067E5965}">
      <dgm:prSet phldrT="[Текст]" custT="1"/>
      <dgm:spPr/>
      <dgm:t>
        <a:bodyPr/>
        <a:lstStyle/>
        <a:p>
          <a:r>
            <a:rPr lang="ru-RU" sz="3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Кейсы</a:t>
          </a:r>
          <a:endParaRPr lang="ru-RU" sz="3200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546075DB-F53E-4B3F-86BE-439BCB22FFA1}" type="parTrans" cxnId="{FC91B788-2849-4512-9B73-3CC073415F5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FE25F09-635E-4A94-A80F-1FCD87B90B04}" type="sibTrans" cxnId="{FC91B788-2849-4512-9B73-3CC073415F5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EC2C55D-7105-4BD3-A293-19C265374D3B}">
      <dgm:prSet phldrT="[Текст]" custT="1"/>
      <dgm:spPr/>
      <dgm:t>
        <a:bodyPr/>
        <a:lstStyle/>
        <a:p>
          <a:r>
            <a:rPr lang="ru-RU" sz="3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Деловые игры</a:t>
          </a:r>
          <a:endParaRPr lang="ru-RU" sz="3200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C004AA8-8892-4C89-B979-FB9C973F8410}" type="parTrans" cxnId="{AB1A3420-9069-4349-A089-9C7059A8E81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BC0D406-C2F6-44F8-B0E8-DA35AACCF671}" type="sibTrans" cxnId="{AB1A3420-9069-4349-A089-9C7059A8E81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2E00DFB-E6A5-4696-91D5-0CB46BE3BBE4}" type="pres">
      <dgm:prSet presAssocID="{16CE4A9E-6E31-46AB-B2FC-89644557652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2E883E-30AD-45DD-ABD6-2783D6D3FD03}" type="pres">
      <dgm:prSet presAssocID="{5821A782-E640-43A8-97BB-A9B225FF868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5DE46F-A926-46DB-898E-6867E0A59E4B}" type="pres">
      <dgm:prSet presAssocID="{A326323C-EB0B-4D30-A8E0-1560D9F9F82C}" presName="sibTrans" presStyleCnt="0"/>
      <dgm:spPr/>
    </dgm:pt>
    <dgm:pt modelId="{9E013686-AE95-4424-AC43-E09F96D00241}" type="pres">
      <dgm:prSet presAssocID="{158E64F9-97C9-463C-AEE3-BACBBC54E71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224CE6-0030-4161-9456-B99484669592}" type="pres">
      <dgm:prSet presAssocID="{CCE81664-E089-4A2F-A333-A31FBCA902CC}" presName="sibTrans" presStyleCnt="0"/>
      <dgm:spPr/>
    </dgm:pt>
    <dgm:pt modelId="{A58C9B81-57F6-4B4D-9B6B-55AB8EE64B1E}" type="pres">
      <dgm:prSet presAssocID="{CD4245FA-6C46-4709-AE76-E5A1067E5965}" presName="node" presStyleLbl="node1" presStyleIdx="2" presStyleCnt="4" custLinFactNeighborX="1831" custLinFactNeighborY="-4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7FF1D4-A79E-4200-83A5-928696A26454}" type="pres">
      <dgm:prSet presAssocID="{FFE25F09-635E-4A94-A80F-1FCD87B90B04}" presName="sibTrans" presStyleCnt="0"/>
      <dgm:spPr/>
    </dgm:pt>
    <dgm:pt modelId="{4A6C7D95-EC49-4796-8490-D5A83C98EE03}" type="pres">
      <dgm:prSet presAssocID="{9EC2C55D-7105-4BD3-A293-19C265374D3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610456-699A-430D-9281-3B6CA0F8F2F9}" type="presOf" srcId="{16CE4A9E-6E31-46AB-B2FC-89644557652B}" destId="{52E00DFB-E6A5-4696-91D5-0CB46BE3BBE4}" srcOrd="0" destOrd="0" presId="urn:microsoft.com/office/officeart/2005/8/layout/default#1"/>
    <dgm:cxn modelId="{0ED51E20-7376-4673-A6C7-EDF0136FC0BC}" srcId="{16CE4A9E-6E31-46AB-B2FC-89644557652B}" destId="{5821A782-E640-43A8-97BB-A9B225FF8689}" srcOrd="0" destOrd="0" parTransId="{EB96FAE4-DCF8-47ED-ADF5-C3100854CB2B}" sibTransId="{A326323C-EB0B-4D30-A8E0-1560D9F9F82C}"/>
    <dgm:cxn modelId="{EF6C06B9-946E-4622-8AE1-9BD7547A8B4D}" type="presOf" srcId="{9EC2C55D-7105-4BD3-A293-19C265374D3B}" destId="{4A6C7D95-EC49-4796-8490-D5A83C98EE03}" srcOrd="0" destOrd="0" presId="urn:microsoft.com/office/officeart/2005/8/layout/default#1"/>
    <dgm:cxn modelId="{4CC6465E-B088-404E-AACD-447DF7E88BB5}" type="presOf" srcId="{CD4245FA-6C46-4709-AE76-E5A1067E5965}" destId="{A58C9B81-57F6-4B4D-9B6B-55AB8EE64B1E}" srcOrd="0" destOrd="0" presId="urn:microsoft.com/office/officeart/2005/8/layout/default#1"/>
    <dgm:cxn modelId="{290574C4-5BC4-4373-B71C-2BBD0137449E}" srcId="{16CE4A9E-6E31-46AB-B2FC-89644557652B}" destId="{158E64F9-97C9-463C-AEE3-BACBBC54E713}" srcOrd="1" destOrd="0" parTransId="{F4DFDBB9-17D8-4F07-AB9A-2A352EF09591}" sibTransId="{CCE81664-E089-4A2F-A333-A31FBCA902CC}"/>
    <dgm:cxn modelId="{AB1A3420-9069-4349-A089-9C7059A8E81B}" srcId="{16CE4A9E-6E31-46AB-B2FC-89644557652B}" destId="{9EC2C55D-7105-4BD3-A293-19C265374D3B}" srcOrd="3" destOrd="0" parTransId="{0C004AA8-8892-4C89-B979-FB9C973F8410}" sibTransId="{BBC0D406-C2F6-44F8-B0E8-DA35AACCF671}"/>
    <dgm:cxn modelId="{CCB38087-9A8F-4D6D-8E30-DE100A79D9B2}" type="presOf" srcId="{158E64F9-97C9-463C-AEE3-BACBBC54E713}" destId="{9E013686-AE95-4424-AC43-E09F96D00241}" srcOrd="0" destOrd="0" presId="urn:microsoft.com/office/officeart/2005/8/layout/default#1"/>
    <dgm:cxn modelId="{5492DFDB-A252-473C-8C2A-CBE4EB9F15D8}" type="presOf" srcId="{5821A782-E640-43A8-97BB-A9B225FF8689}" destId="{6C2E883E-30AD-45DD-ABD6-2783D6D3FD03}" srcOrd="0" destOrd="0" presId="urn:microsoft.com/office/officeart/2005/8/layout/default#1"/>
    <dgm:cxn modelId="{FC91B788-2849-4512-9B73-3CC073415F5E}" srcId="{16CE4A9E-6E31-46AB-B2FC-89644557652B}" destId="{CD4245FA-6C46-4709-AE76-E5A1067E5965}" srcOrd="2" destOrd="0" parTransId="{546075DB-F53E-4B3F-86BE-439BCB22FFA1}" sibTransId="{FFE25F09-635E-4A94-A80F-1FCD87B90B04}"/>
    <dgm:cxn modelId="{390270B0-FF7B-4902-9215-A58B74430FC3}" type="presParOf" srcId="{52E00DFB-E6A5-4696-91D5-0CB46BE3BBE4}" destId="{6C2E883E-30AD-45DD-ABD6-2783D6D3FD03}" srcOrd="0" destOrd="0" presId="urn:microsoft.com/office/officeart/2005/8/layout/default#1"/>
    <dgm:cxn modelId="{0E7DA316-41BB-4475-8454-EF00D9860DB5}" type="presParOf" srcId="{52E00DFB-E6A5-4696-91D5-0CB46BE3BBE4}" destId="{405DE46F-A926-46DB-898E-6867E0A59E4B}" srcOrd="1" destOrd="0" presId="urn:microsoft.com/office/officeart/2005/8/layout/default#1"/>
    <dgm:cxn modelId="{CDD5922E-C62F-4184-AA27-5F38F03E1906}" type="presParOf" srcId="{52E00DFB-E6A5-4696-91D5-0CB46BE3BBE4}" destId="{9E013686-AE95-4424-AC43-E09F96D00241}" srcOrd="2" destOrd="0" presId="urn:microsoft.com/office/officeart/2005/8/layout/default#1"/>
    <dgm:cxn modelId="{CBD1CF44-4949-4CDF-A3AB-D76D005A63E5}" type="presParOf" srcId="{52E00DFB-E6A5-4696-91D5-0CB46BE3BBE4}" destId="{C9224CE6-0030-4161-9456-B99484669592}" srcOrd="3" destOrd="0" presId="urn:microsoft.com/office/officeart/2005/8/layout/default#1"/>
    <dgm:cxn modelId="{1FD44677-45E3-4D91-A4EC-C884456C7906}" type="presParOf" srcId="{52E00DFB-E6A5-4696-91D5-0CB46BE3BBE4}" destId="{A58C9B81-57F6-4B4D-9B6B-55AB8EE64B1E}" srcOrd="4" destOrd="0" presId="urn:microsoft.com/office/officeart/2005/8/layout/default#1"/>
    <dgm:cxn modelId="{BD862797-92EB-4D2B-AC3A-B1141CB79D05}" type="presParOf" srcId="{52E00DFB-E6A5-4696-91D5-0CB46BE3BBE4}" destId="{A07FF1D4-A79E-4200-83A5-928696A26454}" srcOrd="5" destOrd="0" presId="urn:microsoft.com/office/officeart/2005/8/layout/default#1"/>
    <dgm:cxn modelId="{97B9667E-3427-44AF-98D2-A1F8B0B05E3F}" type="presParOf" srcId="{52E00DFB-E6A5-4696-91D5-0CB46BE3BBE4}" destId="{4A6C7D95-EC49-4796-8490-D5A83C98EE03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7EBB97-D6B9-484C-9936-BB90C48B14FE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B31A6D4-5BBB-4F3A-8A70-39B663998C53}">
      <dgm:prSet phldrT="[Текст]" custT="1"/>
      <dgm:spPr/>
      <dgm:t>
        <a:bodyPr lIns="7200" tIns="7200" rIns="7200" bIns="7200"/>
        <a:lstStyle/>
        <a:p>
          <a:r>
            <a:rPr lang="ru-RU" sz="2400" b="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Разминоч-ные</a:t>
          </a:r>
          <a:r>
            <a:rPr lang="ru-RU" sz="24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игры</a:t>
          </a:r>
          <a:endParaRPr lang="ru-RU" sz="24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0E3BED2-5D20-43F1-8ED5-7691C5283CC5}" type="parTrans" cxnId="{EE84E91E-8F77-48DB-AE6D-73C82D76F619}">
      <dgm:prSet/>
      <dgm:spPr/>
      <dgm:t>
        <a:bodyPr/>
        <a:lstStyle/>
        <a:p>
          <a:endParaRPr lang="ru-RU"/>
        </a:p>
      </dgm:t>
    </dgm:pt>
    <dgm:pt modelId="{86D48906-9CB8-4CEA-863F-0510FEA22B2E}" type="sibTrans" cxnId="{EE84E91E-8F77-48DB-AE6D-73C82D76F619}">
      <dgm:prSet/>
      <dgm:spPr/>
      <dgm:t>
        <a:bodyPr/>
        <a:lstStyle/>
        <a:p>
          <a:endParaRPr lang="ru-RU"/>
        </a:p>
      </dgm:t>
    </dgm:pt>
    <dgm:pt modelId="{26BAC31E-C468-4D6D-8D0F-6E7D70EA8067}">
      <dgm:prSet phldrT="[Текст]" custT="1"/>
      <dgm:spPr/>
      <dgm:t>
        <a:bodyPr lIns="7200" tIns="7200" rIns="7200" bIns="7200"/>
        <a:lstStyle/>
        <a:p>
          <a:r>
            <a:rPr lang="ru-RU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Работа с раздаточным материалом</a:t>
          </a:r>
          <a:r>
            <a:rPr lang="en-US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/ </a:t>
          </a:r>
          <a:r>
            <a:rPr lang="ru-RU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слайдами</a:t>
          </a:r>
          <a:endParaRPr lang="ru-RU" sz="20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B198B45-0EF7-424A-8C1B-5BA058173CC6}" type="parTrans" cxnId="{70B7E030-77F8-4275-977D-29E4A55DE481}">
      <dgm:prSet/>
      <dgm:spPr/>
      <dgm:t>
        <a:bodyPr/>
        <a:lstStyle/>
        <a:p>
          <a:endParaRPr lang="ru-RU"/>
        </a:p>
      </dgm:t>
    </dgm:pt>
    <dgm:pt modelId="{E478E277-54A6-4C03-BDCF-58044153B345}" type="sibTrans" cxnId="{70B7E030-77F8-4275-977D-29E4A55DE481}">
      <dgm:prSet/>
      <dgm:spPr/>
      <dgm:t>
        <a:bodyPr/>
        <a:lstStyle/>
        <a:p>
          <a:endParaRPr lang="ru-RU"/>
        </a:p>
      </dgm:t>
    </dgm:pt>
    <dgm:pt modelId="{C6FB1FC7-41DA-4C48-8077-C1AE52E59061}">
      <dgm:prSet phldrT="[Текст]" custT="1"/>
      <dgm:spPr/>
      <dgm:t>
        <a:bodyPr lIns="7200" tIns="7200" rIns="7200" bIns="7200"/>
        <a:lstStyle/>
        <a:p>
          <a:r>
            <a:rPr lang="ru-RU" sz="24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Творческие задания</a:t>
          </a:r>
          <a:endParaRPr lang="ru-RU" sz="24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C2C829ED-8681-4577-B9DC-5EC43D47A629}" type="parTrans" cxnId="{62D3474A-790A-43BE-AA9E-AD017E14819B}">
      <dgm:prSet/>
      <dgm:spPr/>
      <dgm:t>
        <a:bodyPr/>
        <a:lstStyle/>
        <a:p>
          <a:endParaRPr lang="ru-RU"/>
        </a:p>
      </dgm:t>
    </dgm:pt>
    <dgm:pt modelId="{C32B4DC4-3C3C-4C6C-A34F-6E81A83451B9}" type="sibTrans" cxnId="{62D3474A-790A-43BE-AA9E-AD017E14819B}">
      <dgm:prSet/>
      <dgm:spPr/>
      <dgm:t>
        <a:bodyPr/>
        <a:lstStyle/>
        <a:p>
          <a:endParaRPr lang="ru-RU"/>
        </a:p>
      </dgm:t>
    </dgm:pt>
    <dgm:pt modelId="{7EDDE76B-462C-4166-A6D0-3EC323A361B8}">
      <dgm:prSet phldrT="[Текст]" custT="1"/>
      <dgm:spPr/>
      <dgm:t>
        <a:bodyPr lIns="7200" tIns="7200" rIns="7200" bIns="7200"/>
        <a:lstStyle/>
        <a:p>
          <a:r>
            <a:rPr lang="ru-RU" sz="24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Дискуссии</a:t>
          </a:r>
          <a:endParaRPr lang="ru-RU" sz="24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FA2B4A65-EB11-4750-A57F-5FCB2487EA0C}" type="parTrans" cxnId="{1A6160A8-7CC4-46B6-823E-54A5E8CA6B34}">
      <dgm:prSet/>
      <dgm:spPr/>
      <dgm:t>
        <a:bodyPr/>
        <a:lstStyle/>
        <a:p>
          <a:endParaRPr lang="ru-RU"/>
        </a:p>
      </dgm:t>
    </dgm:pt>
    <dgm:pt modelId="{5CBBD145-E8BF-4FF6-B657-D96E5A6FF9EE}" type="sibTrans" cxnId="{1A6160A8-7CC4-46B6-823E-54A5E8CA6B34}">
      <dgm:prSet/>
      <dgm:spPr/>
      <dgm:t>
        <a:bodyPr/>
        <a:lstStyle/>
        <a:p>
          <a:endParaRPr lang="ru-RU"/>
        </a:p>
      </dgm:t>
    </dgm:pt>
    <dgm:pt modelId="{D3472F44-A396-4BF2-95CC-123591DFE02F}" type="pres">
      <dgm:prSet presAssocID="{727EBB97-D6B9-484C-9936-BB90C48B14FE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16DE91-9DCB-4C76-BA24-0025814C1CA2}" type="pres">
      <dgm:prSet presAssocID="{727EBB97-D6B9-484C-9936-BB90C48B14FE}" presName="diamond" presStyleLbl="bgShp" presStyleIdx="0" presStyleCnt="1"/>
      <dgm:spPr/>
    </dgm:pt>
    <dgm:pt modelId="{656473C6-33C7-4224-95D3-B2C34CE479F8}" type="pres">
      <dgm:prSet presAssocID="{727EBB97-D6B9-484C-9936-BB90C48B14FE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0159FC-D6CF-43C3-869C-77CE740F6DF3}" type="pres">
      <dgm:prSet presAssocID="{727EBB97-D6B9-484C-9936-BB90C48B14FE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A21261-807C-4D32-AB0A-C2806C243793}" type="pres">
      <dgm:prSet presAssocID="{727EBB97-D6B9-484C-9936-BB90C48B14FE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7E7D30-F9BD-460D-9B9C-D731F8EF13AC}" type="pres">
      <dgm:prSet presAssocID="{727EBB97-D6B9-484C-9936-BB90C48B14FE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55548C-4669-44ED-BE7A-C0FC7BAABD01}" type="presOf" srcId="{C6FB1FC7-41DA-4C48-8077-C1AE52E59061}" destId="{CCA21261-807C-4D32-AB0A-C2806C243793}" srcOrd="0" destOrd="0" presId="urn:microsoft.com/office/officeart/2005/8/layout/matrix3"/>
    <dgm:cxn modelId="{70B7E030-77F8-4275-977D-29E4A55DE481}" srcId="{727EBB97-D6B9-484C-9936-BB90C48B14FE}" destId="{26BAC31E-C468-4D6D-8D0F-6E7D70EA8067}" srcOrd="3" destOrd="0" parTransId="{8B198B45-0EF7-424A-8C1B-5BA058173CC6}" sibTransId="{E478E277-54A6-4C03-BDCF-58044153B345}"/>
    <dgm:cxn modelId="{3FBDD6A6-B128-40AF-BB72-C2D5CCE002FA}" type="presOf" srcId="{26BAC31E-C468-4D6D-8D0F-6E7D70EA8067}" destId="{527E7D30-F9BD-460D-9B9C-D731F8EF13AC}" srcOrd="0" destOrd="0" presId="urn:microsoft.com/office/officeart/2005/8/layout/matrix3"/>
    <dgm:cxn modelId="{0B64EA39-6744-47C8-A469-57FC18C6BF11}" type="presOf" srcId="{7EDDE76B-462C-4166-A6D0-3EC323A361B8}" destId="{656473C6-33C7-4224-95D3-B2C34CE479F8}" srcOrd="0" destOrd="0" presId="urn:microsoft.com/office/officeart/2005/8/layout/matrix3"/>
    <dgm:cxn modelId="{22B81401-3ECF-40B1-A758-F15F4B01F7B1}" type="presOf" srcId="{727EBB97-D6B9-484C-9936-BB90C48B14FE}" destId="{D3472F44-A396-4BF2-95CC-123591DFE02F}" srcOrd="0" destOrd="0" presId="urn:microsoft.com/office/officeart/2005/8/layout/matrix3"/>
    <dgm:cxn modelId="{EE84E91E-8F77-48DB-AE6D-73C82D76F619}" srcId="{727EBB97-D6B9-484C-9936-BB90C48B14FE}" destId="{8B31A6D4-5BBB-4F3A-8A70-39B663998C53}" srcOrd="1" destOrd="0" parTransId="{80E3BED2-5D20-43F1-8ED5-7691C5283CC5}" sibTransId="{86D48906-9CB8-4CEA-863F-0510FEA22B2E}"/>
    <dgm:cxn modelId="{62D3474A-790A-43BE-AA9E-AD017E14819B}" srcId="{727EBB97-D6B9-484C-9936-BB90C48B14FE}" destId="{C6FB1FC7-41DA-4C48-8077-C1AE52E59061}" srcOrd="2" destOrd="0" parTransId="{C2C829ED-8681-4577-B9DC-5EC43D47A629}" sibTransId="{C32B4DC4-3C3C-4C6C-A34F-6E81A83451B9}"/>
    <dgm:cxn modelId="{1A6160A8-7CC4-46B6-823E-54A5E8CA6B34}" srcId="{727EBB97-D6B9-484C-9936-BB90C48B14FE}" destId="{7EDDE76B-462C-4166-A6D0-3EC323A361B8}" srcOrd="0" destOrd="0" parTransId="{FA2B4A65-EB11-4750-A57F-5FCB2487EA0C}" sibTransId="{5CBBD145-E8BF-4FF6-B657-D96E5A6FF9EE}"/>
    <dgm:cxn modelId="{EAA8E680-DCF2-4720-8E2D-A325AB73F233}" type="presOf" srcId="{8B31A6D4-5BBB-4F3A-8A70-39B663998C53}" destId="{990159FC-D6CF-43C3-869C-77CE740F6DF3}" srcOrd="0" destOrd="0" presId="urn:microsoft.com/office/officeart/2005/8/layout/matrix3"/>
    <dgm:cxn modelId="{87B944BD-61E6-471F-ADF7-F03ACF11FF39}" type="presParOf" srcId="{D3472F44-A396-4BF2-95CC-123591DFE02F}" destId="{5E16DE91-9DCB-4C76-BA24-0025814C1CA2}" srcOrd="0" destOrd="0" presId="urn:microsoft.com/office/officeart/2005/8/layout/matrix3"/>
    <dgm:cxn modelId="{3107EB2F-E5FB-468C-9BBF-22E175D3A449}" type="presParOf" srcId="{D3472F44-A396-4BF2-95CC-123591DFE02F}" destId="{656473C6-33C7-4224-95D3-B2C34CE479F8}" srcOrd="1" destOrd="0" presId="urn:microsoft.com/office/officeart/2005/8/layout/matrix3"/>
    <dgm:cxn modelId="{79991FC9-FB45-486E-BF08-BB37E9A23C1A}" type="presParOf" srcId="{D3472F44-A396-4BF2-95CC-123591DFE02F}" destId="{990159FC-D6CF-43C3-869C-77CE740F6DF3}" srcOrd="2" destOrd="0" presId="urn:microsoft.com/office/officeart/2005/8/layout/matrix3"/>
    <dgm:cxn modelId="{C0CA5229-BAD6-44E9-A90A-E0D4B77C06EF}" type="presParOf" srcId="{D3472F44-A396-4BF2-95CC-123591DFE02F}" destId="{CCA21261-807C-4D32-AB0A-C2806C243793}" srcOrd="3" destOrd="0" presId="urn:microsoft.com/office/officeart/2005/8/layout/matrix3"/>
    <dgm:cxn modelId="{35E49644-88C2-47EA-B27F-3EEA19778113}" type="presParOf" srcId="{D3472F44-A396-4BF2-95CC-123591DFE02F}" destId="{527E7D30-F9BD-460D-9B9C-D731F8EF13AC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C9658-B854-4754-8103-943ADFFE9508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349A0-6C81-4070-BBF9-4B9F8F252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468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Скажи мне — и я забуду, покажи мне — и я запомню, дай мне сделать — и я пойму. (Конфуций)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99345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301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13044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34336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0313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3594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2816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36666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3666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325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11393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3813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11393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22766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92494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5235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FA85C9-5002-470B-9F1D-7968A331DDDA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523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\\skynet\Users\Шонина\ФинЛит\2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66"/>
          <a:stretch/>
        </p:blipFill>
        <p:spPr bwMode="auto">
          <a:xfrm>
            <a:off x="0" y="202989"/>
            <a:ext cx="9144000" cy="719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Номер слайда 6"/>
          <p:cNvSpPr txBox="1">
            <a:spLocks/>
          </p:cNvSpPr>
          <p:nvPr userDrawn="1"/>
        </p:nvSpPr>
        <p:spPr>
          <a:xfrm>
            <a:off x="8244409" y="6451849"/>
            <a:ext cx="802432" cy="365040"/>
          </a:xfrm>
          <a:prstGeom prst="rect">
            <a:avLst/>
          </a:prstGeom>
        </p:spPr>
        <p:txBody>
          <a:bodyPr vert="horz" lIns="76797" tIns="38399" rIns="76797" bIns="38399" rtlCol="0" anchor="t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95B9F625-A867-4BC8-8E54-1E2FE8440F0D}" type="slidenum">
              <a:rPr lang="ru-RU" sz="1300" b="1" smtClean="0">
                <a:solidFill>
                  <a:schemeClr val="tx1"/>
                </a:solidFill>
                <a:latin typeface="FangSong" panose="02010609060101010101" pitchFamily="49" charset="-122"/>
                <a:ea typeface="FangSong" panose="02010609060101010101" pitchFamily="49" charset="-122"/>
              </a:rPr>
              <a:pPr algn="l"/>
              <a:t>‹#›</a:t>
            </a:fld>
            <a:r>
              <a:rPr lang="en-US" sz="1300" b="1" dirty="0">
                <a:solidFill>
                  <a:schemeClr val="tx1"/>
                </a:solidFill>
                <a:latin typeface="FangSong" panose="02010609060101010101" pitchFamily="49" charset="-122"/>
                <a:ea typeface="FangSong" panose="02010609060101010101" pitchFamily="49" charset="-122"/>
              </a:rPr>
              <a:t> |</a:t>
            </a:r>
            <a:endParaRPr lang="ru-RU" sz="1300" b="1" dirty="0">
              <a:solidFill>
                <a:schemeClr val="tx1"/>
              </a:solidFill>
              <a:latin typeface="FangSong" panose="02010609060101010101" pitchFamily="49" charset="-122"/>
              <a:ea typeface="FangSong" panose="02010609060101010101" pitchFamily="49" charset="-122"/>
            </a:endParaRPr>
          </a:p>
        </p:txBody>
      </p:sp>
      <p:sp>
        <p:nvSpPr>
          <p:cNvPr id="8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1979374" y="200264"/>
            <a:ext cx="6912900" cy="71983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2400" b="1" baseline="0">
                <a:solidFill>
                  <a:schemeClr val="bg1"/>
                </a:solidFill>
                <a:latin typeface="Candara" panose="020E0502030303020204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Объект 2"/>
          <p:cNvSpPr>
            <a:spLocks noGrp="1"/>
          </p:cNvSpPr>
          <p:nvPr>
            <p:ph idx="1"/>
          </p:nvPr>
        </p:nvSpPr>
        <p:spPr>
          <a:xfrm>
            <a:off x="459060" y="1295700"/>
            <a:ext cx="8229481" cy="4526502"/>
          </a:xfrm>
          <a:prstGeom prst="rect">
            <a:avLst/>
          </a:prstGeom>
          <a:ln>
            <a:noFill/>
          </a:ln>
        </p:spPr>
        <p:txBody>
          <a:bodyPr/>
          <a:lstStyle>
            <a:lvl1pPr marL="480060" indent="-480060">
              <a:buClr>
                <a:srgbClr val="ED1C24"/>
              </a:buClr>
              <a:buSzPct val="125000"/>
              <a:buFont typeface="Wingdings" panose="05000000000000000000" pitchFamily="2" charset="2"/>
              <a:buChar char="ü"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970681" indent="-480060">
              <a:buClr>
                <a:srgbClr val="ED1C24"/>
              </a:buClr>
              <a:buSzPct val="125000"/>
              <a:buFont typeface="Wingdings" panose="05000000000000000000" pitchFamily="2" charset="2"/>
              <a:buChar char="§"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413297" indent="-432054">
              <a:buClr>
                <a:srgbClr val="ED1C24"/>
              </a:buClr>
              <a:buSzPct val="125000"/>
              <a:buFont typeface="+mj-lt"/>
              <a:buAutoNum type="arabicPeriod"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471864" indent="0">
              <a:buClr>
                <a:srgbClr val="ED1C24"/>
              </a:buClr>
              <a:buSzPct val="125000"/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962485" indent="0">
              <a:buClr>
                <a:srgbClr val="ED1C24"/>
              </a:buClr>
              <a:buSzPct val="125000"/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6556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1223192" y="1773199"/>
            <a:ext cx="72008" cy="3671558"/>
          </a:xfrm>
          <a:prstGeom prst="rect">
            <a:avLst/>
          </a:prstGeom>
          <a:solidFill>
            <a:srgbClr val="ED1C24"/>
          </a:solidFill>
          <a:ln>
            <a:solidFill>
              <a:srgbClr val="ED1C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797" tIns="38399" rIns="76797" bIns="38399" spcCol="0" rtlCol="0" anchor="ctr"/>
          <a:lstStyle/>
          <a:p>
            <a:pPr algn="ctr"/>
            <a:endParaRPr lang="ru-RU"/>
          </a:p>
        </p:txBody>
      </p:sp>
      <p:pic>
        <p:nvPicPr>
          <p:cNvPr id="9" name="Picture 2" descr="\\skynet\Users\Шонина\ФинЛит\2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66"/>
          <a:stretch/>
        </p:blipFill>
        <p:spPr bwMode="auto">
          <a:xfrm>
            <a:off x="0" y="202989"/>
            <a:ext cx="9144000" cy="719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Номер слайда 6"/>
          <p:cNvSpPr txBox="1">
            <a:spLocks/>
          </p:cNvSpPr>
          <p:nvPr userDrawn="1"/>
        </p:nvSpPr>
        <p:spPr>
          <a:xfrm>
            <a:off x="8244409" y="6451849"/>
            <a:ext cx="802432" cy="365040"/>
          </a:xfrm>
          <a:prstGeom prst="rect">
            <a:avLst/>
          </a:prstGeom>
        </p:spPr>
        <p:txBody>
          <a:bodyPr vert="horz" lIns="76797" tIns="38399" rIns="76797" bIns="38399" rtlCol="0" anchor="t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95B9F625-A867-4BC8-8E54-1E2FE8440F0D}" type="slidenum">
              <a:rPr lang="ru-RU" sz="1300" b="1" smtClean="0">
                <a:solidFill>
                  <a:schemeClr val="tx1"/>
                </a:solidFill>
                <a:latin typeface="FangSong" panose="02010609060101010101" pitchFamily="49" charset="-122"/>
                <a:ea typeface="FangSong" panose="02010609060101010101" pitchFamily="49" charset="-122"/>
              </a:rPr>
              <a:pPr algn="l"/>
              <a:t>‹#›</a:t>
            </a:fld>
            <a:r>
              <a:rPr lang="en-US" sz="1300" b="1" dirty="0">
                <a:solidFill>
                  <a:schemeClr val="tx1"/>
                </a:solidFill>
                <a:latin typeface="FangSong" panose="02010609060101010101" pitchFamily="49" charset="-122"/>
                <a:ea typeface="FangSong" panose="02010609060101010101" pitchFamily="49" charset="-122"/>
              </a:rPr>
              <a:t> |</a:t>
            </a:r>
            <a:endParaRPr lang="ru-RU" sz="1300" b="1" dirty="0">
              <a:solidFill>
                <a:schemeClr val="tx1"/>
              </a:solidFill>
              <a:latin typeface="FangSong" panose="02010609060101010101" pitchFamily="49" charset="-122"/>
              <a:ea typeface="FangSong" panose="02010609060101010101" pitchFamily="49" charset="-122"/>
            </a:endParaRPr>
          </a:p>
        </p:txBody>
      </p:sp>
      <p:sp>
        <p:nvSpPr>
          <p:cNvPr id="12" name="Текст 2"/>
          <p:cNvSpPr>
            <a:spLocks noGrp="1"/>
          </p:cNvSpPr>
          <p:nvPr>
            <p:ph type="body" sz="quarter" idx="10" hasCustomPrompt="1"/>
          </p:nvPr>
        </p:nvSpPr>
        <p:spPr>
          <a:xfrm>
            <a:off x="2174670" y="2205483"/>
            <a:ext cx="7636594" cy="30233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6000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1979374" y="189390"/>
            <a:ext cx="6912900" cy="71983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2400" b="1" baseline="0">
                <a:solidFill>
                  <a:schemeClr val="bg1"/>
                </a:solidFill>
                <a:latin typeface="Candara" panose="020E0502030303020204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4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304970" y="2132538"/>
            <a:ext cx="1185454" cy="31672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800">
                <a:solidFill>
                  <a:srgbClr val="10253F"/>
                </a:solidFill>
                <a:latin typeface="Aparajita"/>
              </a:defRPr>
            </a:lvl1pPr>
          </a:lstStyle>
          <a:p>
            <a:pPr lvl="0"/>
            <a:r>
              <a:rPr lang="ru-RU" dirty="0" err="1" smtClean="0"/>
              <a:t>бразец</a:t>
            </a:r>
            <a:r>
              <a:rPr lang="ru-RU" dirty="0" smtClean="0"/>
              <a:t>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61851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1223192" y="1773199"/>
            <a:ext cx="72008" cy="3671558"/>
          </a:xfrm>
          <a:prstGeom prst="rect">
            <a:avLst/>
          </a:prstGeom>
          <a:solidFill>
            <a:srgbClr val="ED1C24"/>
          </a:solidFill>
          <a:ln>
            <a:solidFill>
              <a:srgbClr val="ED1C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797" tIns="38399" rIns="76797" bIns="38399" spcCol="0" rtlCol="0" anchor="ctr"/>
          <a:lstStyle/>
          <a:p>
            <a:pPr algn="ctr"/>
            <a:endParaRPr lang="ru-RU"/>
          </a:p>
        </p:txBody>
      </p:sp>
      <p:pic>
        <p:nvPicPr>
          <p:cNvPr id="9" name="Picture 2" descr="\\skynet\Users\Шонина\ФинЛит\2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66"/>
          <a:stretch/>
        </p:blipFill>
        <p:spPr bwMode="auto">
          <a:xfrm>
            <a:off x="0" y="202989"/>
            <a:ext cx="9144000" cy="719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Номер слайда 6"/>
          <p:cNvSpPr txBox="1">
            <a:spLocks/>
          </p:cNvSpPr>
          <p:nvPr userDrawn="1"/>
        </p:nvSpPr>
        <p:spPr>
          <a:xfrm>
            <a:off x="8244409" y="6451849"/>
            <a:ext cx="802432" cy="365040"/>
          </a:xfrm>
          <a:prstGeom prst="rect">
            <a:avLst/>
          </a:prstGeom>
        </p:spPr>
        <p:txBody>
          <a:bodyPr vert="horz" lIns="76797" tIns="38399" rIns="76797" bIns="38399" rtlCol="0" anchor="t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95B9F625-A867-4BC8-8E54-1E2FE8440F0D}" type="slidenum">
              <a:rPr lang="ru-RU" sz="1300" b="1" smtClean="0">
                <a:solidFill>
                  <a:schemeClr val="tx1"/>
                </a:solidFill>
                <a:latin typeface="FangSong" panose="02010609060101010101" pitchFamily="49" charset="-122"/>
                <a:ea typeface="FangSong" panose="02010609060101010101" pitchFamily="49" charset="-122"/>
              </a:rPr>
              <a:pPr algn="l"/>
              <a:t>‹#›</a:t>
            </a:fld>
            <a:r>
              <a:rPr lang="en-US" sz="1300" b="1" dirty="0">
                <a:solidFill>
                  <a:schemeClr val="tx1"/>
                </a:solidFill>
                <a:latin typeface="FangSong" panose="02010609060101010101" pitchFamily="49" charset="-122"/>
                <a:ea typeface="FangSong" panose="02010609060101010101" pitchFamily="49" charset="-122"/>
              </a:rPr>
              <a:t> |</a:t>
            </a:r>
            <a:endParaRPr lang="ru-RU" sz="1300" b="1" dirty="0">
              <a:solidFill>
                <a:schemeClr val="tx1"/>
              </a:solidFill>
              <a:latin typeface="FangSong" panose="02010609060101010101" pitchFamily="49" charset="-122"/>
              <a:ea typeface="FangSong" panose="02010609060101010101" pitchFamily="49" charset="-122"/>
            </a:endParaRPr>
          </a:p>
        </p:txBody>
      </p:sp>
      <p:sp>
        <p:nvSpPr>
          <p:cNvPr id="12" name="Текст 2"/>
          <p:cNvSpPr>
            <a:spLocks noGrp="1"/>
          </p:cNvSpPr>
          <p:nvPr>
            <p:ph type="body" sz="quarter" idx="10" hasCustomPrompt="1"/>
          </p:nvPr>
        </p:nvSpPr>
        <p:spPr>
          <a:xfrm>
            <a:off x="2174670" y="2205483"/>
            <a:ext cx="7636594" cy="30233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6000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1979374" y="189390"/>
            <a:ext cx="6912900" cy="71983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2400" b="1" baseline="0">
                <a:solidFill>
                  <a:schemeClr val="bg1"/>
                </a:solidFill>
                <a:latin typeface="Candara" panose="020E0502030303020204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4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304970" y="2132538"/>
            <a:ext cx="1185454" cy="31672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800">
                <a:solidFill>
                  <a:srgbClr val="10253F"/>
                </a:solidFill>
                <a:latin typeface="Aparajita"/>
              </a:defRPr>
            </a:lvl1pPr>
          </a:lstStyle>
          <a:p>
            <a:pPr lvl="0"/>
            <a:r>
              <a:rPr lang="ru-RU" dirty="0" err="1" smtClean="0"/>
              <a:t>бразец</a:t>
            </a:r>
            <a:r>
              <a:rPr lang="ru-RU" dirty="0" smtClean="0"/>
              <a:t>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61851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1223192" y="1773199"/>
            <a:ext cx="72008" cy="3671558"/>
          </a:xfrm>
          <a:prstGeom prst="rect">
            <a:avLst/>
          </a:prstGeom>
          <a:solidFill>
            <a:srgbClr val="ED1C24"/>
          </a:solidFill>
          <a:ln>
            <a:solidFill>
              <a:srgbClr val="ED1C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797" tIns="38399" rIns="76797" bIns="38399" spcCol="0" rtlCol="0" anchor="ctr"/>
          <a:lstStyle/>
          <a:p>
            <a:pPr algn="ctr"/>
            <a:endParaRPr lang="ru-RU"/>
          </a:p>
        </p:txBody>
      </p:sp>
      <p:pic>
        <p:nvPicPr>
          <p:cNvPr id="9" name="Picture 2" descr="\\skynet\Users\Шонина\ФинЛит\2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66"/>
          <a:stretch/>
        </p:blipFill>
        <p:spPr bwMode="auto">
          <a:xfrm>
            <a:off x="0" y="202989"/>
            <a:ext cx="9144000" cy="719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Номер слайда 6"/>
          <p:cNvSpPr txBox="1">
            <a:spLocks/>
          </p:cNvSpPr>
          <p:nvPr userDrawn="1"/>
        </p:nvSpPr>
        <p:spPr>
          <a:xfrm>
            <a:off x="8244409" y="6451849"/>
            <a:ext cx="802432" cy="365040"/>
          </a:xfrm>
          <a:prstGeom prst="rect">
            <a:avLst/>
          </a:prstGeom>
        </p:spPr>
        <p:txBody>
          <a:bodyPr vert="horz" lIns="76797" tIns="38399" rIns="76797" bIns="38399" rtlCol="0" anchor="t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95B9F625-A867-4BC8-8E54-1E2FE8440F0D}" type="slidenum">
              <a:rPr lang="ru-RU" sz="1300" b="1" smtClean="0">
                <a:solidFill>
                  <a:schemeClr val="tx1"/>
                </a:solidFill>
                <a:latin typeface="FangSong" panose="02010609060101010101" pitchFamily="49" charset="-122"/>
                <a:ea typeface="FangSong" panose="02010609060101010101" pitchFamily="49" charset="-122"/>
              </a:rPr>
              <a:pPr algn="l"/>
              <a:t>‹#›</a:t>
            </a:fld>
            <a:r>
              <a:rPr lang="en-US" sz="1300" b="1" dirty="0">
                <a:solidFill>
                  <a:schemeClr val="tx1"/>
                </a:solidFill>
                <a:latin typeface="FangSong" panose="02010609060101010101" pitchFamily="49" charset="-122"/>
                <a:ea typeface="FangSong" panose="02010609060101010101" pitchFamily="49" charset="-122"/>
              </a:rPr>
              <a:t> |</a:t>
            </a:r>
            <a:endParaRPr lang="ru-RU" sz="1300" b="1" dirty="0">
              <a:solidFill>
                <a:schemeClr val="tx1"/>
              </a:solidFill>
              <a:latin typeface="FangSong" panose="02010609060101010101" pitchFamily="49" charset="-122"/>
              <a:ea typeface="FangSong" panose="02010609060101010101" pitchFamily="49" charset="-122"/>
            </a:endParaRPr>
          </a:p>
        </p:txBody>
      </p:sp>
      <p:sp>
        <p:nvSpPr>
          <p:cNvPr id="12" name="Текст 2"/>
          <p:cNvSpPr>
            <a:spLocks noGrp="1"/>
          </p:cNvSpPr>
          <p:nvPr>
            <p:ph type="body" sz="quarter" idx="10" hasCustomPrompt="1"/>
          </p:nvPr>
        </p:nvSpPr>
        <p:spPr>
          <a:xfrm>
            <a:off x="2174670" y="2205483"/>
            <a:ext cx="7636594" cy="30233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6000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1979374" y="189390"/>
            <a:ext cx="6912900" cy="71983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2400" b="1" baseline="0">
                <a:solidFill>
                  <a:schemeClr val="bg1"/>
                </a:solidFill>
                <a:latin typeface="Candara" panose="020E0502030303020204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4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304970" y="2132538"/>
            <a:ext cx="1185454" cy="31672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800">
                <a:solidFill>
                  <a:srgbClr val="10253F"/>
                </a:solidFill>
                <a:latin typeface="Aparajita"/>
              </a:defRPr>
            </a:lvl1pPr>
          </a:lstStyle>
          <a:p>
            <a:pPr lvl="0"/>
            <a:r>
              <a:rPr lang="ru-RU" dirty="0" err="1" smtClean="0"/>
              <a:t>бразец</a:t>
            </a:r>
            <a:r>
              <a:rPr lang="ru-RU" dirty="0" smtClean="0"/>
              <a:t>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61851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edu.pacc.ru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5.jpeg"/><Relationship Id="rId3" Type="http://schemas.openxmlformats.org/officeDocument/2006/relationships/image" Target="../media/image7.jpeg"/><Relationship Id="rId7" Type="http://schemas.openxmlformats.org/officeDocument/2006/relationships/image" Target="../media/image10.png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11" Type="http://schemas.microsoft.com/office/2007/relationships/hdphoto" Target="../media/hdphoto2.wdp"/><Relationship Id="rId5" Type="http://schemas.microsoft.com/office/2007/relationships/hdphoto" Target="../media/hdphoto1.wdp"/><Relationship Id="rId15" Type="http://schemas.openxmlformats.org/officeDocument/2006/relationships/image" Target="../media/image17.png"/><Relationship Id="rId10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image" Target="../media/image12.png"/><Relationship Id="rId14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3.wdp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/>
          <a:lstStyle/>
          <a:p>
            <a:r>
              <a:rPr lang="ru-RU" dirty="0" smtClean="0"/>
              <a:t>Преподавание обществознания в соответствии с Концепцией преподавания дисциплины «Обществознание» в Российской Федерации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2. Модернизация содержания и методов преподавания обществознания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>Для достижения цели Концепции необходимо провести обновление всего комплекса документов, регламентирующих преподавание и изучение обществознания:</a:t>
            </a:r>
            <a:br>
              <a:rPr lang="ru-RU" sz="2800" dirty="0" smtClean="0"/>
            </a:br>
            <a:r>
              <a:rPr lang="ru-RU" sz="2800" dirty="0" smtClean="0"/>
              <a:t>- ФГОС ООО и СОО;</a:t>
            </a:r>
            <a:br>
              <a:rPr lang="ru-RU" sz="2800" dirty="0" smtClean="0"/>
            </a:br>
            <a:r>
              <a:rPr lang="ru-RU" sz="2800" dirty="0" smtClean="0"/>
              <a:t>- ПООП ООО и СОО;</a:t>
            </a:r>
            <a:br>
              <a:rPr lang="ru-RU" sz="2800" dirty="0" smtClean="0"/>
            </a:br>
            <a:r>
              <a:rPr lang="ru-RU" sz="2800" dirty="0" smtClean="0"/>
              <a:t>- примерных рабочих программ базового и углубленного изучения и преподавания обществознания;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Для решения поставленных в Концепции задач необходимо: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- предусмотреть во ФГОС СОО для всех профилей обязательное и углубленное изучение обществознания, разделить и </a:t>
            </a:r>
            <a:r>
              <a:rPr lang="ru-RU" sz="2200" b="1" dirty="0" smtClean="0"/>
              <a:t>детализировать </a:t>
            </a:r>
            <a:r>
              <a:rPr lang="ru-RU" sz="2200" b="1" dirty="0" smtClean="0"/>
              <a:t>требования </a:t>
            </a:r>
            <a:r>
              <a:rPr lang="ru-RU" sz="2200" b="1" dirty="0" smtClean="0"/>
              <a:t>к предметным результатам </a:t>
            </a:r>
            <a:r>
              <a:rPr lang="ru-RU" sz="2200" dirty="0" smtClean="0"/>
              <a:t>освоения обществознания на базовом и углублённом уровнях, а также усилить </a:t>
            </a:r>
            <a:r>
              <a:rPr lang="ru-RU" sz="2200" dirty="0" err="1" smtClean="0"/>
              <a:t>межпредметные</a:t>
            </a:r>
            <a:r>
              <a:rPr lang="ru-RU" sz="2200" dirty="0" smtClean="0"/>
              <a:t> связи с предметами социально-гуманитарного цикла;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- уточнить требования к результатам освоения образовательных программ НОО, ООО и СОО;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- обеспечить при изучении обществознания возможности использования дополнительной литературы, разнообразных электронных информационных и образовательных ресурсов;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- продолжить совершенствование </a:t>
            </a:r>
            <a:r>
              <a:rPr lang="ru-RU" sz="2200" dirty="0" err="1" smtClean="0"/>
              <a:t>КИМов</a:t>
            </a:r>
            <a:r>
              <a:rPr lang="ru-RU" sz="2200" dirty="0" smtClean="0"/>
              <a:t>, используемых при проведении ГИА;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- расширять участие обучающихся в общественно значимых, в том числе волонтёрских проектах. 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3. Содержание предмета «Обществознание»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>Содержание предмета «Обществознание» и последовательность его освоения должны соответствовать задачам формирования у обучающегося: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</a:t>
            </a:r>
            <a:r>
              <a:rPr lang="ru-RU" sz="2800" i="1" dirty="0" smtClean="0"/>
              <a:t>целостной системы представлений </a:t>
            </a:r>
            <a:r>
              <a:rPr lang="ru-RU" sz="2800" dirty="0" smtClean="0"/>
              <a:t>о жизни и развитии общества, месте человека в системе общественных отношений;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</a:t>
            </a:r>
            <a:r>
              <a:rPr lang="ru-RU" sz="2800" i="1" dirty="0" smtClean="0"/>
              <a:t>ценностных ориентаций</a:t>
            </a:r>
            <a:r>
              <a:rPr lang="ru-RU" sz="2800" dirty="0" smtClean="0"/>
              <a:t>, необходимых ему в жизни.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Для более глубокого понимания обучающимися особенностей общественного развития России, её социально-политических традиций и ценностей целесообразно посвятить отдельный раздел освоению </a:t>
            </a:r>
            <a:r>
              <a:rPr lang="ru-RU" sz="3200" b="1" dirty="0" smtClean="0"/>
              <a:t>наследия отечественных классиков </a:t>
            </a:r>
            <a:r>
              <a:rPr lang="ru-RU" sz="3200" dirty="0" smtClean="0"/>
              <a:t>социальной философии и общественной мысли.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Реализация системно-</a:t>
            </a:r>
            <a:r>
              <a:rPr lang="ru-RU" sz="3200" dirty="0" err="1" smtClean="0"/>
              <a:t>деятельностного</a:t>
            </a:r>
            <a:r>
              <a:rPr lang="ru-RU" sz="3200" dirty="0" smtClean="0"/>
              <a:t> подхода, повышение самостоятельности и мотивации обучающихся в рамках изучения обществознания могут быть достигнуты путем активного использования: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 интерактивных образовательных технологий и методов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 дополнительного образования и </a:t>
            </a:r>
            <a:r>
              <a:rPr lang="ru-RU" sz="3200" dirty="0" err="1" smtClean="0"/>
              <a:t>внеучебной</a:t>
            </a:r>
            <a:r>
              <a:rPr lang="ru-RU" sz="3200" dirty="0" smtClean="0"/>
              <a:t> деятельности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 электронного обучения и дистанционных </a:t>
            </a:r>
            <a:r>
              <a:rPr lang="ru-RU" sz="3200" smtClean="0"/>
              <a:t>образовательных технологий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25 сентября 2017 года была принята </a:t>
            </a:r>
            <a:r>
              <a:rPr lang="ru-RU" sz="2800" b="1" dirty="0" smtClean="0"/>
              <a:t>«Стратегия повышения финансовой грамотности населения в Российской Федерации на 2017 – 2023 гг.».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В реализации настоящей Стратегии участвуют Министерство финансов Российской Федерации, Центральный банк Российской Федерации и другие заинтересованные федеральные органы исполнительной власти и организации, в том числе Министерство образования и науки Российской Федерации, Федеральная служба по надзору в сфере защиты прав потребителей и благополучия человека и другие структуры.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В настоящее время вопросы финансовой грамотности включены в Примерную основную образовательную программу основного общего образования (примерная программа по учебному предмету «Обществознание», раздел «Экономика») и Примерную основную образовательную программу среднего общего образования (примерные программы по учебным предметам «Обществознание», «Экономика») (п. 26 ФГОС ООО, п. 27 ФГОС СОО).  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К настоящему времени </a:t>
            </a:r>
            <a:r>
              <a:rPr lang="ru-RU" sz="2800" b="1" dirty="0" smtClean="0"/>
              <a:t>необходимые условия </a:t>
            </a:r>
            <a:r>
              <a:rPr lang="ru-RU" sz="2800" dirty="0" smtClean="0"/>
              <a:t>для внедрения курса финансовой грамотности в образовательный процесс созданы: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подготовлены учебно-методические комплекты по финансовой грамотности; </a:t>
            </a:r>
            <a:br>
              <a:rPr lang="ru-RU" sz="2800" dirty="0" smtClean="0"/>
            </a:br>
            <a:r>
              <a:rPr lang="ru-RU" sz="2800" dirty="0" smtClean="0"/>
              <a:t>- разработаны сетевые образовательные ресурсы по этой тематике, включающие разнообразный </a:t>
            </a:r>
            <a:r>
              <a:rPr lang="ru-RU" sz="2800" dirty="0" err="1" smtClean="0"/>
              <a:t>контент</a:t>
            </a:r>
            <a:r>
              <a:rPr lang="ru-RU" sz="2800" dirty="0" smtClean="0"/>
              <a:t>.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Учебно-методические комплекты для 2-11 классов разработаны в рамках Проекта Министерства финансов РФ «Содействие повышению уровня финансовой грамотности населения и развитию финансового образования в РФ»; для 8-10 классах в рамках проекта Центрального банка  РФ.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/>
          <a:lstStyle/>
          <a:p>
            <a:r>
              <a:rPr lang="ru-RU" dirty="0" smtClean="0"/>
              <a:t>Проект «Содействие повышению уровня финансовой грамотности населения и развитию финансового образования в РФ»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Интернет-ресурсы</a:t>
            </a:r>
            <a:br>
              <a:rPr lang="ru-RU" sz="3200" b="1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 </a:t>
            </a:r>
            <a:r>
              <a:rPr lang="ru-RU" sz="3200" dirty="0" err="1" smtClean="0"/>
              <a:t>вашифинансы.рф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 </a:t>
            </a:r>
            <a:r>
              <a:rPr lang="ru-RU" sz="3200" dirty="0" err="1" smtClean="0"/>
              <a:t>неделяфинансов.рф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 </a:t>
            </a:r>
            <a:r>
              <a:rPr lang="en-US" sz="3200" dirty="0" smtClean="0"/>
              <a:t>fincult.info.ru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- https://fmc.hse.ru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 </a:t>
            </a:r>
            <a:r>
              <a:rPr lang="en-US" sz="3200" dirty="0" smtClean="0">
                <a:hlinkClick r:id="rId2"/>
              </a:rPr>
              <a:t>http://edu.pacc.ru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 </a:t>
            </a:r>
            <a:r>
              <a:rPr lang="ru-RU" sz="3200" dirty="0" err="1" smtClean="0"/>
              <a:t>хочумогузнаю.рф</a:t>
            </a:r>
            <a:r>
              <a:rPr lang="ru-RU" sz="3200" dirty="0" smtClean="0"/>
              <a:t> 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/>
          <a:lstStyle/>
          <a:p>
            <a:r>
              <a:rPr lang="en-US" b="1" dirty="0"/>
              <a:t>k</a:t>
            </a:r>
            <a:r>
              <a:rPr lang="en-US" b="1" dirty="0" smtClean="0"/>
              <a:t>afedra.obsh.nauk@mail.ru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3655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/>
              <a:t>Эффективность обучения</a:t>
            </a:r>
            <a:endParaRPr lang="ru-RU" dirty="0"/>
          </a:p>
        </p:txBody>
      </p:sp>
      <p:grpSp>
        <p:nvGrpSpPr>
          <p:cNvPr id="2" name="Группа 6"/>
          <p:cNvGrpSpPr/>
          <p:nvPr/>
        </p:nvGrpSpPr>
        <p:grpSpPr>
          <a:xfrm>
            <a:off x="571472" y="1052036"/>
            <a:ext cx="8143931" cy="5448798"/>
            <a:chOff x="216024" y="980271"/>
            <a:chExt cx="9623598" cy="5761891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216024" y="980271"/>
              <a:ext cx="8543478" cy="5689882"/>
              <a:chOff x="216024" y="980271"/>
              <a:chExt cx="8543478" cy="5689882"/>
            </a:xfrm>
          </p:grpSpPr>
          <p:sp>
            <p:nvSpPr>
              <p:cNvPr id="16" name="Полилиния 15"/>
              <p:cNvSpPr/>
              <p:nvPr/>
            </p:nvSpPr>
            <p:spPr>
              <a:xfrm>
                <a:off x="3877514" y="980271"/>
                <a:ext cx="1220496" cy="812840"/>
              </a:xfrm>
              <a:custGeom>
                <a:avLst/>
                <a:gdLst>
                  <a:gd name="connsiteX0" fmla="*/ 0 w 1220496"/>
                  <a:gd name="connsiteY0" fmla="*/ 812840 h 812840"/>
                  <a:gd name="connsiteX1" fmla="*/ 610248 w 1220496"/>
                  <a:gd name="connsiteY1" fmla="*/ 0 h 812840"/>
                  <a:gd name="connsiteX2" fmla="*/ 610248 w 1220496"/>
                  <a:gd name="connsiteY2" fmla="*/ 0 h 812840"/>
                  <a:gd name="connsiteX3" fmla="*/ 1220496 w 1220496"/>
                  <a:gd name="connsiteY3" fmla="*/ 812840 h 812840"/>
                  <a:gd name="connsiteX4" fmla="*/ 0 w 1220496"/>
                  <a:gd name="connsiteY4" fmla="*/ 812840 h 812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0496" h="812840">
                    <a:moveTo>
                      <a:pt x="0" y="812840"/>
                    </a:moveTo>
                    <a:lnTo>
                      <a:pt x="610248" y="0"/>
                    </a:lnTo>
                    <a:lnTo>
                      <a:pt x="610248" y="0"/>
                    </a:lnTo>
                    <a:lnTo>
                      <a:pt x="1220496" y="812840"/>
                    </a:lnTo>
                    <a:lnTo>
                      <a:pt x="0" y="81284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3020" tIns="33020" rIns="33020" bIns="33020" numCol="1" spcCol="1270" anchor="ctr" anchorCtr="0">
                <a:noAutofit/>
              </a:bodyPr>
              <a:lstStyle/>
              <a:p>
                <a:pPr algn="ctr" defTabSz="97078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ru-RU" sz="1500" dirty="0" smtClean="0">
                  <a:solidFill>
                    <a:schemeClr val="tx1"/>
                  </a:solidFill>
                </a:endParaRPr>
              </a:p>
              <a:p>
                <a:pPr algn="ctr" defTabSz="97078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500" dirty="0" smtClean="0">
                    <a:solidFill>
                      <a:schemeClr val="bg1"/>
                    </a:solidFill>
                  </a:rPr>
                  <a:t>Лекции</a:t>
                </a:r>
                <a:endParaRPr lang="ru-RU" sz="15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Полилиния 16"/>
              <p:cNvSpPr/>
              <p:nvPr/>
            </p:nvSpPr>
            <p:spPr>
              <a:xfrm>
                <a:off x="3267266" y="1793111"/>
                <a:ext cx="2440993" cy="812840"/>
              </a:xfrm>
              <a:custGeom>
                <a:avLst/>
                <a:gdLst>
                  <a:gd name="connsiteX0" fmla="*/ 0 w 2440993"/>
                  <a:gd name="connsiteY0" fmla="*/ 812840 h 812840"/>
                  <a:gd name="connsiteX1" fmla="*/ 610248 w 2440993"/>
                  <a:gd name="connsiteY1" fmla="*/ 0 h 812840"/>
                  <a:gd name="connsiteX2" fmla="*/ 1830745 w 2440993"/>
                  <a:gd name="connsiteY2" fmla="*/ 0 h 812840"/>
                  <a:gd name="connsiteX3" fmla="*/ 2440993 w 2440993"/>
                  <a:gd name="connsiteY3" fmla="*/ 812840 h 812840"/>
                  <a:gd name="connsiteX4" fmla="*/ 0 w 2440993"/>
                  <a:gd name="connsiteY4" fmla="*/ 812840 h 812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40993" h="812840">
                    <a:moveTo>
                      <a:pt x="0" y="812840"/>
                    </a:moveTo>
                    <a:lnTo>
                      <a:pt x="610248" y="0"/>
                    </a:lnTo>
                    <a:lnTo>
                      <a:pt x="1830745" y="0"/>
                    </a:lnTo>
                    <a:lnTo>
                      <a:pt x="2440993" y="812840"/>
                    </a:lnTo>
                    <a:lnTo>
                      <a:pt x="0" y="81284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460194" tIns="33020" rIns="460194" bIns="33020" numCol="1" spcCol="1270" anchor="ctr" anchorCtr="0">
                <a:noAutofit/>
              </a:bodyPr>
              <a:lstStyle/>
              <a:p>
                <a:pPr algn="ctr" defTabSz="97078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2000" dirty="0" smtClean="0">
                    <a:solidFill>
                      <a:schemeClr val="bg1"/>
                    </a:solidFill>
                  </a:rPr>
                  <a:t>Чтение</a:t>
                </a:r>
                <a:endParaRPr lang="ru-RU" sz="2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Полилиния 17"/>
              <p:cNvSpPr/>
              <p:nvPr/>
            </p:nvSpPr>
            <p:spPr>
              <a:xfrm>
                <a:off x="2657017" y="2605951"/>
                <a:ext cx="3661490" cy="812840"/>
              </a:xfrm>
              <a:custGeom>
                <a:avLst/>
                <a:gdLst>
                  <a:gd name="connsiteX0" fmla="*/ 0 w 3661490"/>
                  <a:gd name="connsiteY0" fmla="*/ 812840 h 812840"/>
                  <a:gd name="connsiteX1" fmla="*/ 610248 w 3661490"/>
                  <a:gd name="connsiteY1" fmla="*/ 0 h 812840"/>
                  <a:gd name="connsiteX2" fmla="*/ 3051242 w 3661490"/>
                  <a:gd name="connsiteY2" fmla="*/ 0 h 812840"/>
                  <a:gd name="connsiteX3" fmla="*/ 3661490 w 3661490"/>
                  <a:gd name="connsiteY3" fmla="*/ 812840 h 812840"/>
                  <a:gd name="connsiteX4" fmla="*/ 0 w 3661490"/>
                  <a:gd name="connsiteY4" fmla="*/ 812840 h 812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61490" h="812840">
                    <a:moveTo>
                      <a:pt x="0" y="812840"/>
                    </a:moveTo>
                    <a:lnTo>
                      <a:pt x="610248" y="0"/>
                    </a:lnTo>
                    <a:lnTo>
                      <a:pt x="3051242" y="0"/>
                    </a:lnTo>
                    <a:lnTo>
                      <a:pt x="3661490" y="812840"/>
                    </a:lnTo>
                    <a:lnTo>
                      <a:pt x="0" y="81284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73781" tIns="33020" rIns="673781" bIns="33020" numCol="1" spcCol="1270" anchor="ctr" anchorCtr="0">
                <a:noAutofit/>
              </a:bodyPr>
              <a:lstStyle/>
              <a:p>
                <a:pPr algn="ctr" defTabSz="97078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2000" dirty="0" smtClean="0">
                    <a:solidFill>
                      <a:schemeClr val="bg1"/>
                    </a:solidFill>
                  </a:rPr>
                  <a:t>Просмотр фото/видео</a:t>
                </a:r>
                <a:endParaRPr lang="ru-RU" sz="2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Полилиния 18"/>
              <p:cNvSpPr/>
              <p:nvPr/>
            </p:nvSpPr>
            <p:spPr>
              <a:xfrm>
                <a:off x="2046769" y="3418792"/>
                <a:ext cx="4881987" cy="812840"/>
              </a:xfrm>
              <a:custGeom>
                <a:avLst/>
                <a:gdLst>
                  <a:gd name="connsiteX0" fmla="*/ 0 w 4881987"/>
                  <a:gd name="connsiteY0" fmla="*/ 812840 h 812840"/>
                  <a:gd name="connsiteX1" fmla="*/ 610248 w 4881987"/>
                  <a:gd name="connsiteY1" fmla="*/ 0 h 812840"/>
                  <a:gd name="connsiteX2" fmla="*/ 4271739 w 4881987"/>
                  <a:gd name="connsiteY2" fmla="*/ 0 h 812840"/>
                  <a:gd name="connsiteX3" fmla="*/ 4881987 w 4881987"/>
                  <a:gd name="connsiteY3" fmla="*/ 812840 h 812840"/>
                  <a:gd name="connsiteX4" fmla="*/ 0 w 4881987"/>
                  <a:gd name="connsiteY4" fmla="*/ 812840 h 812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81987" h="812840">
                    <a:moveTo>
                      <a:pt x="0" y="812840"/>
                    </a:moveTo>
                    <a:lnTo>
                      <a:pt x="610248" y="0"/>
                    </a:lnTo>
                    <a:lnTo>
                      <a:pt x="4271739" y="0"/>
                    </a:lnTo>
                    <a:lnTo>
                      <a:pt x="4881987" y="812840"/>
                    </a:lnTo>
                    <a:lnTo>
                      <a:pt x="0" y="81284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887368" tIns="33020" rIns="887368" bIns="33020" numCol="1" spcCol="1270" anchor="ctr" anchorCtr="0">
                <a:noAutofit/>
              </a:bodyPr>
              <a:lstStyle/>
              <a:p>
                <a:pPr algn="ctr" defTabSz="97078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2000" dirty="0" smtClean="0">
                    <a:solidFill>
                      <a:schemeClr val="bg1"/>
                    </a:solidFill>
                  </a:rPr>
                  <a:t>Наблюдение за демонстрацией</a:t>
                </a:r>
                <a:endParaRPr lang="ru-RU" sz="2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Полилиния 19"/>
              <p:cNvSpPr/>
              <p:nvPr/>
            </p:nvSpPr>
            <p:spPr>
              <a:xfrm>
                <a:off x="1436520" y="4231632"/>
                <a:ext cx="6102484" cy="812840"/>
              </a:xfrm>
              <a:custGeom>
                <a:avLst/>
                <a:gdLst>
                  <a:gd name="connsiteX0" fmla="*/ 0 w 6102484"/>
                  <a:gd name="connsiteY0" fmla="*/ 812840 h 812840"/>
                  <a:gd name="connsiteX1" fmla="*/ 610248 w 6102484"/>
                  <a:gd name="connsiteY1" fmla="*/ 0 h 812840"/>
                  <a:gd name="connsiteX2" fmla="*/ 5492236 w 6102484"/>
                  <a:gd name="connsiteY2" fmla="*/ 0 h 812840"/>
                  <a:gd name="connsiteX3" fmla="*/ 6102484 w 6102484"/>
                  <a:gd name="connsiteY3" fmla="*/ 812840 h 812840"/>
                  <a:gd name="connsiteX4" fmla="*/ 0 w 6102484"/>
                  <a:gd name="connsiteY4" fmla="*/ 812840 h 812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02484" h="812840">
                    <a:moveTo>
                      <a:pt x="0" y="812840"/>
                    </a:moveTo>
                    <a:lnTo>
                      <a:pt x="610248" y="0"/>
                    </a:lnTo>
                    <a:lnTo>
                      <a:pt x="5492236" y="0"/>
                    </a:lnTo>
                    <a:lnTo>
                      <a:pt x="6102484" y="812840"/>
                    </a:lnTo>
                    <a:lnTo>
                      <a:pt x="0" y="81284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100955" tIns="33020" rIns="1100955" bIns="33020" numCol="1" spcCol="1270" anchor="ctr" anchorCtr="0">
                <a:noAutofit/>
              </a:bodyPr>
              <a:lstStyle/>
              <a:p>
                <a:pPr algn="ctr" defTabSz="97078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2000" dirty="0" smtClean="0">
                    <a:solidFill>
                      <a:schemeClr val="bg1"/>
                    </a:solidFill>
                  </a:rPr>
                  <a:t>Участие в дискуссии</a:t>
                </a:r>
                <a:endParaRPr lang="ru-RU" sz="2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>
                <a:off x="826272" y="5044473"/>
                <a:ext cx="7322981" cy="812840"/>
              </a:xfrm>
              <a:custGeom>
                <a:avLst/>
                <a:gdLst>
                  <a:gd name="connsiteX0" fmla="*/ 0 w 7322981"/>
                  <a:gd name="connsiteY0" fmla="*/ 812840 h 812840"/>
                  <a:gd name="connsiteX1" fmla="*/ 610248 w 7322981"/>
                  <a:gd name="connsiteY1" fmla="*/ 0 h 812840"/>
                  <a:gd name="connsiteX2" fmla="*/ 6712733 w 7322981"/>
                  <a:gd name="connsiteY2" fmla="*/ 0 h 812840"/>
                  <a:gd name="connsiteX3" fmla="*/ 7322981 w 7322981"/>
                  <a:gd name="connsiteY3" fmla="*/ 812840 h 812840"/>
                  <a:gd name="connsiteX4" fmla="*/ 0 w 7322981"/>
                  <a:gd name="connsiteY4" fmla="*/ 812840 h 812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22981" h="812840">
                    <a:moveTo>
                      <a:pt x="0" y="812840"/>
                    </a:moveTo>
                    <a:lnTo>
                      <a:pt x="610248" y="0"/>
                    </a:lnTo>
                    <a:lnTo>
                      <a:pt x="6712733" y="0"/>
                    </a:lnTo>
                    <a:lnTo>
                      <a:pt x="7322981" y="812840"/>
                    </a:lnTo>
                    <a:lnTo>
                      <a:pt x="0" y="81284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314542" tIns="33020" rIns="1314542" bIns="33020" numCol="1" spcCol="1270" anchor="ctr" anchorCtr="0">
                <a:noAutofit/>
              </a:bodyPr>
              <a:lstStyle/>
              <a:p>
                <a:pPr algn="ctr" defTabSz="97078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2000" dirty="0" smtClean="0">
                    <a:solidFill>
                      <a:schemeClr val="bg1"/>
                    </a:solidFill>
                  </a:rPr>
                  <a:t>Имитация реальной деятельности (игры)</a:t>
                </a:r>
                <a:endParaRPr lang="ru-RU" sz="2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Полилиния 21"/>
              <p:cNvSpPr/>
              <p:nvPr/>
            </p:nvSpPr>
            <p:spPr>
              <a:xfrm>
                <a:off x="216024" y="5857313"/>
                <a:ext cx="8543478" cy="812840"/>
              </a:xfrm>
              <a:custGeom>
                <a:avLst/>
                <a:gdLst>
                  <a:gd name="connsiteX0" fmla="*/ 0 w 8543478"/>
                  <a:gd name="connsiteY0" fmla="*/ 812840 h 812840"/>
                  <a:gd name="connsiteX1" fmla="*/ 610248 w 8543478"/>
                  <a:gd name="connsiteY1" fmla="*/ 0 h 812840"/>
                  <a:gd name="connsiteX2" fmla="*/ 7933230 w 8543478"/>
                  <a:gd name="connsiteY2" fmla="*/ 0 h 812840"/>
                  <a:gd name="connsiteX3" fmla="*/ 8543478 w 8543478"/>
                  <a:gd name="connsiteY3" fmla="*/ 812840 h 812840"/>
                  <a:gd name="connsiteX4" fmla="*/ 0 w 8543478"/>
                  <a:gd name="connsiteY4" fmla="*/ 812840 h 812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43478" h="812840">
                    <a:moveTo>
                      <a:pt x="0" y="812840"/>
                    </a:moveTo>
                    <a:lnTo>
                      <a:pt x="610248" y="0"/>
                    </a:lnTo>
                    <a:lnTo>
                      <a:pt x="7933230" y="0"/>
                    </a:lnTo>
                    <a:lnTo>
                      <a:pt x="8543478" y="812840"/>
                    </a:lnTo>
                    <a:lnTo>
                      <a:pt x="0" y="81284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528128" tIns="33020" rIns="1528130" bIns="33020" numCol="1" spcCol="1270" anchor="ctr" anchorCtr="0">
                <a:noAutofit/>
              </a:bodyPr>
              <a:lstStyle/>
              <a:p>
                <a:pPr algn="ctr" defTabSz="97078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2000" dirty="0" smtClean="0">
                    <a:solidFill>
                      <a:schemeClr val="bg1"/>
                    </a:solidFill>
                  </a:rPr>
                  <a:t>Обучение других / непосредственное выполнение реальных действий</a:t>
                </a:r>
                <a:endParaRPr lang="ru-RU" sz="2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" name="Вертикальный текст 1"/>
            <p:cNvSpPr txBox="1">
              <a:spLocks/>
            </p:cNvSpPr>
            <p:nvPr/>
          </p:nvSpPr>
          <p:spPr>
            <a:xfrm rot="16200000">
              <a:off x="5466274" y="1011377"/>
              <a:ext cx="828013" cy="1056335"/>
            </a:xfrm>
            <a:prstGeom prst="rect">
              <a:avLst/>
            </a:prstGeom>
          </p:spPr>
          <p:txBody>
            <a:bodyPr vert="eaVert"/>
            <a:lstStyle>
              <a:lvl1pPr marL="571500" indent="-57150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Wingdings" panose="05000000000000000000" pitchFamily="2" charset="2"/>
                <a:buChar char="ü"/>
                <a:defRPr sz="35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marL="1155573" indent="-57150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Wingdings" panose="05000000000000000000" pitchFamily="2" charset="2"/>
                <a:buChar char="§"/>
                <a:defRPr sz="3200" kern="1200" baseline="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2pPr>
              <a:lvl3pPr marL="1682496" indent="-51435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+mj-lt"/>
                <a:buAutoNum type="arabicPeriod"/>
                <a:defRPr sz="26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3pPr>
              <a:lvl4pPr marL="1752219" indent="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Arial" panose="020B0604020202020204" pitchFamily="34" charset="0"/>
                <a:buNone/>
                <a:defRPr sz="22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4pPr>
              <a:lvl5pPr marL="2336292" indent="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Arial" panose="020B0604020202020204" pitchFamily="34" charset="0"/>
                <a:buNone/>
                <a:defRPr sz="22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5pPr>
              <a:lvl6pPr marL="2763490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65943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68396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70849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840"/>
                </a:spcAft>
                <a:buNone/>
              </a:pPr>
              <a:r>
                <a:rPr lang="ru-RU" sz="2400" b="1" dirty="0" smtClean="0"/>
                <a:t>5%</a:t>
              </a:r>
              <a:endParaRPr lang="ru-RU" sz="2400" b="1" dirty="0"/>
            </a:p>
          </p:txBody>
        </p:sp>
        <p:sp>
          <p:nvSpPr>
            <p:cNvPr id="10" name="Вертикальный текст 1"/>
            <p:cNvSpPr txBox="1">
              <a:spLocks/>
            </p:cNvSpPr>
            <p:nvPr/>
          </p:nvSpPr>
          <p:spPr>
            <a:xfrm rot="16200000">
              <a:off x="5945120" y="1695532"/>
              <a:ext cx="828013" cy="1056335"/>
            </a:xfrm>
            <a:prstGeom prst="rect">
              <a:avLst/>
            </a:prstGeom>
          </p:spPr>
          <p:txBody>
            <a:bodyPr vert="eaVert"/>
            <a:lstStyle>
              <a:lvl1pPr marL="571500" indent="-57150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Wingdings" panose="05000000000000000000" pitchFamily="2" charset="2"/>
                <a:buChar char="ü"/>
                <a:defRPr sz="35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marL="1155573" indent="-57150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Wingdings" panose="05000000000000000000" pitchFamily="2" charset="2"/>
                <a:buChar char="§"/>
                <a:defRPr sz="3200" kern="1200" baseline="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2pPr>
              <a:lvl3pPr marL="1682496" indent="-51435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+mj-lt"/>
                <a:buAutoNum type="arabicPeriod"/>
                <a:defRPr sz="26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3pPr>
              <a:lvl4pPr marL="1752219" indent="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Arial" panose="020B0604020202020204" pitchFamily="34" charset="0"/>
                <a:buNone/>
                <a:defRPr sz="22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4pPr>
              <a:lvl5pPr marL="2336292" indent="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Arial" panose="020B0604020202020204" pitchFamily="34" charset="0"/>
                <a:buNone/>
                <a:defRPr sz="22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5pPr>
              <a:lvl6pPr marL="2763490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65943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68396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70849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840"/>
                </a:spcAft>
                <a:buNone/>
              </a:pPr>
              <a:r>
                <a:rPr lang="ru-RU" sz="2400" b="1" dirty="0" smtClean="0"/>
                <a:t>10%</a:t>
              </a:r>
              <a:endParaRPr lang="ru-RU" sz="2400" b="1" dirty="0"/>
            </a:p>
          </p:txBody>
        </p:sp>
        <p:sp>
          <p:nvSpPr>
            <p:cNvPr id="11" name="Вертикальный текст 1"/>
            <p:cNvSpPr txBox="1">
              <a:spLocks/>
            </p:cNvSpPr>
            <p:nvPr/>
          </p:nvSpPr>
          <p:spPr>
            <a:xfrm rot="16200000">
              <a:off x="6596830" y="2379529"/>
              <a:ext cx="828013" cy="1056335"/>
            </a:xfrm>
            <a:prstGeom prst="rect">
              <a:avLst/>
            </a:prstGeom>
          </p:spPr>
          <p:txBody>
            <a:bodyPr vert="eaVert"/>
            <a:lstStyle>
              <a:lvl1pPr marL="571500" indent="-57150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Wingdings" panose="05000000000000000000" pitchFamily="2" charset="2"/>
                <a:buChar char="ü"/>
                <a:defRPr sz="35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marL="1155573" indent="-57150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Wingdings" panose="05000000000000000000" pitchFamily="2" charset="2"/>
                <a:buChar char="§"/>
                <a:defRPr sz="3200" kern="1200" baseline="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2pPr>
              <a:lvl3pPr marL="1682496" indent="-51435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+mj-lt"/>
                <a:buAutoNum type="arabicPeriod"/>
                <a:defRPr sz="26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3pPr>
              <a:lvl4pPr marL="1752219" indent="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Arial" panose="020B0604020202020204" pitchFamily="34" charset="0"/>
                <a:buNone/>
                <a:defRPr sz="22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4pPr>
              <a:lvl5pPr marL="2336292" indent="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Arial" panose="020B0604020202020204" pitchFamily="34" charset="0"/>
                <a:buNone/>
                <a:defRPr sz="22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5pPr>
              <a:lvl6pPr marL="2763490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65943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68396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70849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840"/>
                </a:spcAft>
                <a:buNone/>
              </a:pPr>
              <a:r>
                <a:rPr lang="ru-RU" sz="2400" b="1" dirty="0" smtClean="0"/>
                <a:t>20%</a:t>
              </a:r>
              <a:endParaRPr lang="ru-RU" sz="2400" b="1" dirty="0"/>
            </a:p>
          </p:txBody>
        </p:sp>
        <p:sp>
          <p:nvSpPr>
            <p:cNvPr id="12" name="Вертикальный текст 1"/>
            <p:cNvSpPr txBox="1">
              <a:spLocks/>
            </p:cNvSpPr>
            <p:nvPr/>
          </p:nvSpPr>
          <p:spPr>
            <a:xfrm rot="16200000">
              <a:off x="7042917" y="3214870"/>
              <a:ext cx="828013" cy="1056335"/>
            </a:xfrm>
            <a:prstGeom prst="rect">
              <a:avLst/>
            </a:prstGeom>
          </p:spPr>
          <p:txBody>
            <a:bodyPr vert="eaVert"/>
            <a:lstStyle>
              <a:lvl1pPr marL="571500" indent="-57150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Wingdings" panose="05000000000000000000" pitchFamily="2" charset="2"/>
                <a:buChar char="ü"/>
                <a:defRPr sz="35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marL="1155573" indent="-57150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Wingdings" panose="05000000000000000000" pitchFamily="2" charset="2"/>
                <a:buChar char="§"/>
                <a:defRPr sz="3200" kern="1200" baseline="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2pPr>
              <a:lvl3pPr marL="1682496" indent="-51435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+mj-lt"/>
                <a:buAutoNum type="arabicPeriod"/>
                <a:defRPr sz="26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3pPr>
              <a:lvl4pPr marL="1752219" indent="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Arial" panose="020B0604020202020204" pitchFamily="34" charset="0"/>
                <a:buNone/>
                <a:defRPr sz="22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4pPr>
              <a:lvl5pPr marL="2336292" indent="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Arial" panose="020B0604020202020204" pitchFamily="34" charset="0"/>
                <a:buNone/>
                <a:defRPr sz="22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5pPr>
              <a:lvl6pPr marL="2763490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65943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68396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70849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840"/>
                </a:spcAft>
                <a:buNone/>
              </a:pPr>
              <a:r>
                <a:rPr lang="ru-RU" sz="2400" b="1" dirty="0" smtClean="0"/>
                <a:t>30%</a:t>
              </a:r>
              <a:endParaRPr lang="ru-RU" sz="2400" b="1" dirty="0"/>
            </a:p>
          </p:txBody>
        </p:sp>
        <p:sp>
          <p:nvSpPr>
            <p:cNvPr id="13" name="Вертикальный текст 1"/>
            <p:cNvSpPr txBox="1">
              <a:spLocks/>
            </p:cNvSpPr>
            <p:nvPr/>
          </p:nvSpPr>
          <p:spPr>
            <a:xfrm rot="16200000">
              <a:off x="7644431" y="4042883"/>
              <a:ext cx="828013" cy="1056335"/>
            </a:xfrm>
            <a:prstGeom prst="rect">
              <a:avLst/>
            </a:prstGeom>
          </p:spPr>
          <p:txBody>
            <a:bodyPr vert="eaVert"/>
            <a:lstStyle>
              <a:lvl1pPr marL="571500" indent="-57150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Wingdings" panose="05000000000000000000" pitchFamily="2" charset="2"/>
                <a:buChar char="ü"/>
                <a:defRPr sz="35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marL="1155573" indent="-57150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Wingdings" panose="05000000000000000000" pitchFamily="2" charset="2"/>
                <a:buChar char="§"/>
                <a:defRPr sz="3200" kern="1200" baseline="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2pPr>
              <a:lvl3pPr marL="1682496" indent="-51435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+mj-lt"/>
                <a:buAutoNum type="arabicPeriod"/>
                <a:defRPr sz="26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3pPr>
              <a:lvl4pPr marL="1752219" indent="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Arial" panose="020B0604020202020204" pitchFamily="34" charset="0"/>
                <a:buNone/>
                <a:defRPr sz="22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4pPr>
              <a:lvl5pPr marL="2336292" indent="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Arial" panose="020B0604020202020204" pitchFamily="34" charset="0"/>
                <a:buNone/>
                <a:defRPr sz="22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5pPr>
              <a:lvl6pPr marL="2763490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65943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68396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70849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840"/>
                </a:spcAft>
                <a:buNone/>
              </a:pPr>
              <a:r>
                <a:rPr lang="ru-RU" sz="2400" b="1" dirty="0" smtClean="0"/>
                <a:t>50%</a:t>
              </a:r>
              <a:endParaRPr lang="ru-RU" sz="2400" b="1" dirty="0"/>
            </a:p>
          </p:txBody>
        </p:sp>
        <p:sp>
          <p:nvSpPr>
            <p:cNvPr id="14" name="Вертикальный текст 1"/>
            <p:cNvSpPr txBox="1">
              <a:spLocks/>
            </p:cNvSpPr>
            <p:nvPr/>
          </p:nvSpPr>
          <p:spPr>
            <a:xfrm rot="16200000">
              <a:off x="8345495" y="4915139"/>
              <a:ext cx="828013" cy="1056335"/>
            </a:xfrm>
            <a:prstGeom prst="rect">
              <a:avLst/>
            </a:prstGeom>
          </p:spPr>
          <p:txBody>
            <a:bodyPr vert="eaVert"/>
            <a:lstStyle>
              <a:lvl1pPr marL="571500" indent="-57150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Wingdings" panose="05000000000000000000" pitchFamily="2" charset="2"/>
                <a:buChar char="ü"/>
                <a:defRPr sz="35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marL="1155573" indent="-57150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Wingdings" panose="05000000000000000000" pitchFamily="2" charset="2"/>
                <a:buChar char="§"/>
                <a:defRPr sz="3200" kern="1200" baseline="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2pPr>
              <a:lvl3pPr marL="1682496" indent="-51435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+mj-lt"/>
                <a:buAutoNum type="arabicPeriod"/>
                <a:defRPr sz="26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3pPr>
              <a:lvl4pPr marL="1752219" indent="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Arial" panose="020B0604020202020204" pitchFamily="34" charset="0"/>
                <a:buNone/>
                <a:defRPr sz="22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4pPr>
              <a:lvl5pPr marL="2336292" indent="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Arial" panose="020B0604020202020204" pitchFamily="34" charset="0"/>
                <a:buNone/>
                <a:defRPr sz="22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5pPr>
              <a:lvl6pPr marL="2763490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65943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68396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70849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840"/>
                </a:spcAft>
                <a:buNone/>
              </a:pPr>
              <a:r>
                <a:rPr lang="ru-RU" sz="2400" b="1" dirty="0" smtClean="0"/>
                <a:t>75%</a:t>
              </a:r>
              <a:endParaRPr lang="ru-RU" sz="2400" b="1" dirty="0"/>
            </a:p>
          </p:txBody>
        </p:sp>
        <p:sp>
          <p:nvSpPr>
            <p:cNvPr id="15" name="Вертикальный текст 1"/>
            <p:cNvSpPr txBox="1">
              <a:spLocks/>
            </p:cNvSpPr>
            <p:nvPr/>
          </p:nvSpPr>
          <p:spPr>
            <a:xfrm rot="16200000">
              <a:off x="8897448" y="5799988"/>
              <a:ext cx="828013" cy="1056335"/>
            </a:xfrm>
            <a:prstGeom prst="rect">
              <a:avLst/>
            </a:prstGeom>
          </p:spPr>
          <p:txBody>
            <a:bodyPr vert="eaVert"/>
            <a:lstStyle>
              <a:lvl1pPr marL="571500" indent="-57150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Wingdings" panose="05000000000000000000" pitchFamily="2" charset="2"/>
                <a:buChar char="ü"/>
                <a:defRPr sz="35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marL="1155573" indent="-57150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Wingdings" panose="05000000000000000000" pitchFamily="2" charset="2"/>
                <a:buChar char="§"/>
                <a:defRPr sz="3200" kern="1200" baseline="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2pPr>
              <a:lvl3pPr marL="1682496" indent="-51435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+mj-lt"/>
                <a:buAutoNum type="arabicPeriod"/>
                <a:defRPr sz="26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3pPr>
              <a:lvl4pPr marL="1752219" indent="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Arial" panose="020B0604020202020204" pitchFamily="34" charset="0"/>
                <a:buNone/>
                <a:defRPr sz="22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4pPr>
              <a:lvl5pPr marL="2336292" indent="0" algn="l" defTabSz="1004906" rtl="0" eaLnBrk="1" latinLnBrk="0" hangingPunct="1">
                <a:spcBef>
                  <a:spcPct val="20000"/>
                </a:spcBef>
                <a:buClr>
                  <a:srgbClr val="FF0000"/>
                </a:buClr>
                <a:buFont typeface="Arial" panose="020B0604020202020204" pitchFamily="34" charset="0"/>
                <a:buNone/>
                <a:defRPr sz="2200" kern="120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5pPr>
              <a:lvl6pPr marL="2763490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65943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68396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70849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840"/>
                </a:spcAft>
                <a:buNone/>
              </a:pPr>
              <a:r>
                <a:rPr lang="ru-RU" sz="2400" b="1" dirty="0" smtClean="0"/>
                <a:t>90%</a:t>
              </a:r>
              <a:endParaRPr lang="ru-RU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45310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Характерные признаки игры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- </a:t>
            </a:r>
            <a:r>
              <a:rPr lang="ru-RU" sz="3600" dirty="0" smtClean="0"/>
              <a:t>игроки</a:t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 -</a:t>
            </a:r>
            <a:r>
              <a:rPr lang="ru-RU" sz="3600" dirty="0" smtClean="0"/>
              <a:t> правила</a:t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 -</a:t>
            </a:r>
            <a:r>
              <a:rPr lang="ru-RU" sz="3600" dirty="0" smtClean="0"/>
              <a:t> ответственность</a:t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 -</a:t>
            </a:r>
            <a:r>
              <a:rPr lang="ru-RU" sz="3600" dirty="0" smtClean="0"/>
              <a:t> соревнование сил</a:t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 -</a:t>
            </a:r>
            <a:r>
              <a:rPr lang="ru-RU" sz="3600" dirty="0" smtClean="0"/>
              <a:t> начало и конец</a:t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 -</a:t>
            </a:r>
            <a:r>
              <a:rPr lang="ru-RU" sz="3600" dirty="0" smtClean="0"/>
              <a:t> удовольствие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/>
              <a:t>Игровые формы обучения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840"/>
              </a:spcAft>
              <a:buNone/>
            </a:pPr>
            <a:r>
              <a:rPr lang="ru-RU" sz="3000" b="1" dirty="0" smtClean="0">
                <a:solidFill>
                  <a:srgbClr val="ED1C24"/>
                </a:solidFill>
              </a:rPr>
              <a:t>Почему игровые формы эффективнее?</a:t>
            </a:r>
            <a:endParaRPr lang="ru-RU" sz="3000" b="1" dirty="0">
              <a:solidFill>
                <a:srgbClr val="ED1C24"/>
              </a:solidFill>
            </a:endParaRPr>
          </a:p>
          <a:p>
            <a:pPr>
              <a:spcAft>
                <a:spcPts val="840"/>
              </a:spcAft>
            </a:pPr>
            <a:r>
              <a:rPr lang="ru-RU" sz="2400" dirty="0">
                <a:solidFill>
                  <a:prstClr val="black"/>
                </a:solidFill>
              </a:rPr>
              <a:t>Смоделированные условия</a:t>
            </a:r>
          </a:p>
          <a:p>
            <a:pPr>
              <a:spcAft>
                <a:spcPts val="840"/>
              </a:spcAft>
            </a:pPr>
            <a:r>
              <a:rPr lang="ru-RU" sz="2400" dirty="0">
                <a:solidFill>
                  <a:prstClr val="black"/>
                </a:solidFill>
              </a:rPr>
              <a:t>Обучение на ошибках</a:t>
            </a:r>
          </a:p>
          <a:p>
            <a:pPr>
              <a:spcAft>
                <a:spcPts val="840"/>
              </a:spcAft>
            </a:pPr>
            <a:r>
              <a:rPr lang="ru-RU" sz="2400" dirty="0">
                <a:solidFill>
                  <a:prstClr val="black"/>
                </a:solidFill>
              </a:rPr>
              <a:t>Личные выводы участников</a:t>
            </a:r>
          </a:p>
          <a:p>
            <a:pPr>
              <a:spcAft>
                <a:spcPts val="840"/>
              </a:spcAft>
            </a:pPr>
            <a:r>
              <a:rPr lang="ru-RU" sz="2400" dirty="0">
                <a:solidFill>
                  <a:prstClr val="black"/>
                </a:solidFill>
              </a:rPr>
              <a:t>Применение знаний на практике,</a:t>
            </a:r>
            <a:br>
              <a:rPr lang="ru-RU" sz="2400" dirty="0">
                <a:solidFill>
                  <a:prstClr val="black"/>
                </a:solidFill>
              </a:rPr>
            </a:br>
            <a:r>
              <a:rPr lang="ru-RU" sz="2400" dirty="0">
                <a:solidFill>
                  <a:prstClr val="black"/>
                </a:solidFill>
              </a:rPr>
              <a:t>отработка умений и навыков,</a:t>
            </a:r>
            <a:br>
              <a:rPr lang="ru-RU" sz="2400" dirty="0">
                <a:solidFill>
                  <a:prstClr val="black"/>
                </a:solidFill>
              </a:rPr>
            </a:br>
            <a:r>
              <a:rPr lang="ru-RU" sz="2400" dirty="0">
                <a:solidFill>
                  <a:prstClr val="black"/>
                </a:solidFill>
              </a:rPr>
              <a:t>формирование установок</a:t>
            </a:r>
          </a:p>
          <a:p>
            <a:pPr>
              <a:spcAft>
                <a:spcPts val="840"/>
              </a:spcAft>
            </a:pPr>
            <a:r>
              <a:rPr lang="ru-RU" sz="2400" dirty="0">
                <a:solidFill>
                  <a:prstClr val="black"/>
                </a:solidFill>
              </a:rPr>
              <a:t>Эмоциональная вовлеченность</a:t>
            </a:r>
            <a:br>
              <a:rPr lang="ru-RU" sz="2400" dirty="0">
                <a:solidFill>
                  <a:prstClr val="black"/>
                </a:solidFill>
              </a:rPr>
            </a:br>
            <a:r>
              <a:rPr lang="ru-RU" sz="2400" dirty="0" smtClean="0">
                <a:solidFill>
                  <a:prstClr val="black"/>
                </a:solidFill>
              </a:rPr>
              <a:t>участников</a:t>
            </a:r>
            <a:endParaRPr lang="ru-RU" sz="2000" dirty="0">
              <a:solidFill>
                <a:prstClr val="black"/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5328181" y="2277139"/>
            <a:ext cx="3158184" cy="3457829"/>
            <a:chOff x="7103316" y="2277666"/>
            <a:chExt cx="4210364" cy="3458630"/>
          </a:xfrm>
        </p:grpSpPr>
        <p:pic>
          <p:nvPicPr>
            <p:cNvPr id="4" name="Picture 5" descr="C:\Users\STAROS~1\AppData\Local\Temp\Rar$DR32.392\Finlag_1908_os-lq71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3317" y="2277666"/>
              <a:ext cx="4210363" cy="2808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Текст 9"/>
            <p:cNvSpPr txBox="1">
              <a:spLocks/>
            </p:cNvSpPr>
            <p:nvPr/>
          </p:nvSpPr>
          <p:spPr>
            <a:xfrm>
              <a:off x="7103316" y="5085978"/>
              <a:ext cx="4210363" cy="650318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</p:spPr>
          <p:txBody>
            <a:bodyPr anchor="ctr"/>
            <a:lstStyle>
              <a:lvl1pPr marL="376839" indent="-376839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816486" indent="-314033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3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56132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758585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61038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763490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65943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68396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70849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ru-RU" sz="13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Участники деловой игры «Ремонт», финансовый лагерь, 2016 год</a:t>
              </a:r>
              <a:endParaRPr lang="ru-RU" sz="13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126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/>
              <a:t>Интерактивные формы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9060" y="1295700"/>
            <a:ext cx="8229481" cy="1269404"/>
          </a:xfrm>
        </p:spPr>
        <p:txBody>
          <a:bodyPr/>
          <a:lstStyle/>
          <a:p>
            <a:pPr marL="0" indent="0">
              <a:buNone/>
            </a:pPr>
            <a:r>
              <a:rPr lang="ru-RU" sz="3000" b="1" dirty="0" smtClean="0">
                <a:solidFill>
                  <a:srgbClr val="ED1C24"/>
                </a:solidFill>
              </a:rPr>
              <a:t>Используйте разные интерактивные и игровые форматы</a:t>
            </a:r>
            <a:endParaRPr lang="ru-RU" sz="3000" b="1" dirty="0">
              <a:solidFill>
                <a:srgbClr val="ED1C24"/>
              </a:solidFill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589479140"/>
              </p:ext>
            </p:extLst>
          </p:nvPr>
        </p:nvGraphicFramePr>
        <p:xfrm>
          <a:off x="1956105" y="2709087"/>
          <a:ext cx="4992468" cy="3644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1" name="Прямая соединительная линия 10"/>
          <p:cNvCxnSpPr/>
          <p:nvPr/>
        </p:nvCxnSpPr>
        <p:spPr>
          <a:xfrm>
            <a:off x="4463974" y="2301169"/>
            <a:ext cx="0" cy="4367441"/>
          </a:xfrm>
          <a:prstGeom prst="line">
            <a:avLst/>
          </a:prstGeom>
          <a:ln w="120650">
            <a:solidFill>
              <a:srgbClr val="ED1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Овальная выноска 1"/>
          <p:cNvSpPr/>
          <p:nvPr/>
        </p:nvSpPr>
        <p:spPr>
          <a:xfrm rot="21423619">
            <a:off x="307910" y="3311937"/>
            <a:ext cx="1620391" cy="1223853"/>
          </a:xfrm>
          <a:prstGeom prst="wedgeEllipseCallout">
            <a:avLst>
              <a:gd name="adj1" fmla="val 61131"/>
              <a:gd name="adj2" fmla="val 121801"/>
            </a:avLst>
          </a:prstGeom>
          <a:solidFill>
            <a:srgbClr val="0C637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00" tIns="38400" rIns="76800" bIns="38400" rtlCol="0" anchor="ctr"/>
          <a:lstStyle/>
          <a:p>
            <a:pPr algn="ctr"/>
            <a:r>
              <a:rPr lang="ru-RU" b="1" dirty="0" smtClean="0"/>
              <a:t>Короткие игры</a:t>
            </a:r>
            <a:endParaRPr lang="ru-RU" b="1" dirty="0"/>
          </a:p>
        </p:txBody>
      </p:sp>
      <p:sp>
        <p:nvSpPr>
          <p:cNvPr id="12" name="Овальная выноска 11"/>
          <p:cNvSpPr/>
          <p:nvPr/>
        </p:nvSpPr>
        <p:spPr>
          <a:xfrm>
            <a:off x="7011665" y="3095153"/>
            <a:ext cx="1620391" cy="1223853"/>
          </a:xfrm>
          <a:prstGeom prst="wedgeEllipseCallout">
            <a:avLst>
              <a:gd name="adj1" fmla="val -68452"/>
              <a:gd name="adj2" fmla="val 112299"/>
            </a:avLst>
          </a:prstGeom>
          <a:solidFill>
            <a:srgbClr val="0C637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00" tIns="38400" rIns="76800" bIns="38400" rtlCol="0" anchor="ctr"/>
          <a:lstStyle/>
          <a:p>
            <a:pPr algn="ctr"/>
            <a:r>
              <a:rPr lang="ru-RU" b="1" dirty="0" smtClean="0"/>
              <a:t>Длинные игры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990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1925361" y="1989173"/>
            <a:ext cx="7420542" cy="30233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5500" dirty="0" smtClean="0"/>
              <a:t>Интерактивные </a:t>
            </a:r>
          </a:p>
          <a:p>
            <a:pPr>
              <a:spcBef>
                <a:spcPts val="0"/>
              </a:spcBef>
            </a:pPr>
            <a:r>
              <a:rPr lang="ru-RU" sz="5500" dirty="0"/>
              <a:t>л</a:t>
            </a:r>
            <a:r>
              <a:rPr lang="ru-RU" sz="5500" dirty="0" smtClean="0"/>
              <a:t>екции (мастер-классы)</a:t>
            </a:r>
            <a:endParaRPr lang="ru-RU" sz="55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/>
              <a:t>Семинар </a:t>
            </a:r>
            <a:r>
              <a:rPr lang="ru-RU" dirty="0" smtClean="0"/>
              <a:t>№2. Лучшие практики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5367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/>
              <a:t>Особенности интерактивных лекций</a:t>
            </a:r>
            <a:endParaRPr lang="ru-RU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12996" y="1269260"/>
            <a:ext cx="8209981" cy="4895410"/>
          </a:xfrm>
          <a:prstGeom prst="rect">
            <a:avLst/>
          </a:prstGeom>
        </p:spPr>
        <p:txBody>
          <a:bodyPr vert="horz" lIns="91423" tIns="45712" rIns="91423" bIns="45712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spcBef>
                <a:spcPts val="504"/>
              </a:spcBef>
              <a:spcAft>
                <a:spcPts val="1008"/>
              </a:spcAft>
              <a:buClr>
                <a:srgbClr val="ED1C24"/>
              </a:buClr>
              <a:buSzPct val="125000"/>
              <a:buNone/>
            </a:pPr>
            <a:r>
              <a:rPr lang="ru-RU" sz="3000" b="1" dirty="0" smtClean="0">
                <a:solidFill>
                  <a:srgbClr val="ED1C2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Лекции в структуре обучения</a:t>
            </a:r>
            <a:endParaRPr lang="ru-RU" sz="3000" b="1" dirty="0">
              <a:solidFill>
                <a:srgbClr val="ED1C2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80060" indent="-480060">
              <a:spcBef>
                <a:spcPts val="504"/>
              </a:spcBef>
              <a:spcAft>
                <a:spcPts val="1008"/>
              </a:spcAft>
              <a:buClr>
                <a:srgbClr val="ED1C24"/>
              </a:buClr>
              <a:buSzPct val="125000"/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Важный источник </a:t>
            </a:r>
            <a:r>
              <a:rPr lang="ru-RU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систематизированных знаний</a:t>
            </a:r>
          </a:p>
          <a:p>
            <a:pPr marL="480060" indent="-480060">
              <a:spcBef>
                <a:spcPts val="504"/>
              </a:spcBef>
              <a:spcAft>
                <a:spcPts val="1008"/>
              </a:spcAft>
              <a:buClr>
                <a:srgbClr val="ED1C24"/>
              </a:buClr>
              <a:buSzPct val="125000"/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Ценны, если </a:t>
            </a:r>
            <a:r>
              <a:rPr lang="ru-RU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информацию сложно найти и прочитать </a:t>
            </a:r>
            <a:r>
              <a:rPr lang="ru-RU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самостоятельно</a:t>
            </a:r>
            <a:br>
              <a:rPr lang="ru-RU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(личный опыт, актуальные примеры, систематизация разрозненной информации)</a:t>
            </a:r>
          </a:p>
          <a:p>
            <a:pPr marL="480060" indent="-480060">
              <a:spcBef>
                <a:spcPts val="504"/>
              </a:spcBef>
              <a:spcAft>
                <a:spcPts val="1008"/>
              </a:spcAft>
              <a:buClr>
                <a:srgbClr val="ED1C24"/>
              </a:buClr>
              <a:buSzPct val="125000"/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Необходим </a:t>
            </a:r>
            <a:r>
              <a:rPr lang="ru-RU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интерактивный подход</a:t>
            </a:r>
            <a:br>
              <a:rPr lang="ru-RU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(перевернутый класс, создание условий для принятия знаний учащимися как собственных)</a:t>
            </a:r>
          </a:p>
        </p:txBody>
      </p:sp>
    </p:spTree>
    <p:extLst>
      <p:ext uri="{BB962C8B-B14F-4D97-AF65-F5344CB8AC3E}">
        <p14:creationId xmlns:p14="http://schemas.microsoft.com/office/powerpoint/2010/main" val="1560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/>
              <a:t>Варианты интерактивных </a:t>
            </a:r>
            <a:r>
              <a:rPr lang="ru-RU" dirty="0" smtClean="0"/>
              <a:t>лекций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000" b="1" dirty="0" smtClean="0">
                <a:solidFill>
                  <a:srgbClr val="ED1C24"/>
                </a:solidFill>
              </a:rPr>
              <a:t>Короткие формы интерактива</a:t>
            </a:r>
            <a:endParaRPr lang="ru-RU" sz="3000" b="1" dirty="0">
              <a:solidFill>
                <a:srgbClr val="ED1C24"/>
              </a:solidFill>
            </a:endParaRPr>
          </a:p>
        </p:txBody>
      </p:sp>
      <p:graphicFrame>
        <p:nvGraphicFramePr>
          <p:cNvPr id="4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8870194"/>
              </p:ext>
            </p:extLst>
          </p:nvPr>
        </p:nvGraphicFramePr>
        <p:xfrm>
          <a:off x="88918" y="1845191"/>
          <a:ext cx="8426033" cy="5012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9996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/>
              <a:t>Дискуссии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9060" y="1295700"/>
            <a:ext cx="8325956" cy="5084945"/>
          </a:xfrm>
        </p:spPr>
        <p:txBody>
          <a:bodyPr/>
          <a:lstStyle/>
          <a:p>
            <a:pPr marL="0" indent="0">
              <a:spcBef>
                <a:spcPts val="504"/>
              </a:spcBef>
              <a:spcAft>
                <a:spcPts val="1008"/>
              </a:spcAft>
              <a:buNone/>
            </a:pPr>
            <a:r>
              <a:rPr lang="ru-RU" sz="3000" b="1" dirty="0" smtClean="0">
                <a:solidFill>
                  <a:srgbClr val="ED1C24"/>
                </a:solidFill>
              </a:rPr>
              <a:t>Дискуссионная игра «Поход»</a:t>
            </a:r>
            <a:endParaRPr lang="ru-RU" sz="3000" b="1" dirty="0">
              <a:solidFill>
                <a:srgbClr val="ED1C24"/>
              </a:solidFill>
            </a:endParaRPr>
          </a:p>
          <a:p>
            <a:pPr marL="0" indent="0">
              <a:spcBef>
                <a:spcPts val="1008"/>
              </a:spcBef>
              <a:spcAft>
                <a:spcPts val="1008"/>
              </a:spcAft>
              <a:buNone/>
            </a:pPr>
            <a:r>
              <a:rPr lang="ru-RU" sz="2400" dirty="0" smtClean="0"/>
              <a:t>Вы собрались с друзьями в поход на выходные.</a:t>
            </a:r>
            <a:br>
              <a:rPr lang="ru-RU" sz="2400" dirty="0" smtClean="0"/>
            </a:br>
            <a:r>
              <a:rPr lang="ru-RU" sz="2400" dirty="0" smtClean="0"/>
              <a:t>У вас есть список из 1</a:t>
            </a:r>
            <a:r>
              <a:rPr lang="en-US" sz="2400" dirty="0" smtClean="0"/>
              <a:t>8</a:t>
            </a:r>
            <a:r>
              <a:rPr lang="ru-RU" sz="2400" dirty="0" smtClean="0"/>
              <a:t> предметов</a:t>
            </a:r>
            <a:endParaRPr lang="ru-RU" dirty="0" smtClean="0"/>
          </a:p>
          <a:p>
            <a:pPr algn="just">
              <a:spcBef>
                <a:spcPts val="1008"/>
              </a:spcBef>
              <a:spcAft>
                <a:spcPts val="1008"/>
              </a:spcAft>
            </a:pPr>
            <a:r>
              <a:rPr lang="ru-RU" sz="2000" b="1" dirty="0" smtClean="0"/>
              <a:t>Раунд </a:t>
            </a:r>
            <a:r>
              <a:rPr lang="ru-RU" sz="2000" b="1" dirty="0"/>
              <a:t>№</a:t>
            </a:r>
            <a:r>
              <a:rPr lang="ru-RU" sz="2000" b="1" dirty="0" smtClean="0"/>
              <a:t>1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/>
              <a:t>Ваша </a:t>
            </a:r>
            <a:r>
              <a:rPr lang="ru-RU" sz="2000" dirty="0"/>
              <a:t>цель – расставить предметы </a:t>
            </a:r>
            <a:endParaRPr lang="ru-RU" sz="20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/>
              <a:t>в </a:t>
            </a:r>
            <a:r>
              <a:rPr lang="ru-RU" sz="2000" dirty="0"/>
              <a:t>порядке важности </a:t>
            </a:r>
          </a:p>
          <a:p>
            <a:pPr algn="just">
              <a:spcBef>
                <a:spcPts val="1008"/>
              </a:spcBef>
              <a:spcAft>
                <a:spcPts val="1008"/>
              </a:spcAft>
            </a:pPr>
            <a:r>
              <a:rPr lang="ru-RU" sz="2000" b="1" dirty="0"/>
              <a:t>Раунд №</a:t>
            </a:r>
            <a:r>
              <a:rPr lang="ru-RU" sz="2000" b="1" dirty="0" smtClean="0"/>
              <a:t>2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/>
              <a:t>Ваша </a:t>
            </a:r>
            <a:r>
              <a:rPr lang="ru-RU" sz="2000" dirty="0"/>
              <a:t>цель – продержаться в лесу </a:t>
            </a:r>
            <a:endParaRPr lang="ru-RU" sz="20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/>
              <a:t>под открытым </a:t>
            </a:r>
            <a:r>
              <a:rPr lang="ru-RU" sz="2000" dirty="0"/>
              <a:t>небом </a:t>
            </a:r>
            <a:r>
              <a:rPr lang="en-US" sz="2000" dirty="0" smtClean="0"/>
              <a:t>2</a:t>
            </a:r>
            <a:r>
              <a:rPr lang="ru-RU" sz="2000" dirty="0" smtClean="0"/>
              <a:t> </a:t>
            </a:r>
            <a:r>
              <a:rPr lang="ru-RU" sz="2000" dirty="0"/>
              <a:t>дня, выбрав </a:t>
            </a:r>
            <a:endParaRPr lang="ru-RU" sz="20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dirty="0" smtClean="0"/>
              <a:t>7</a:t>
            </a:r>
            <a:r>
              <a:rPr lang="ru-RU" sz="2000" dirty="0" smtClean="0"/>
              <a:t> </a:t>
            </a:r>
            <a:r>
              <a:rPr lang="ru-RU" sz="2000" dirty="0"/>
              <a:t>предметов </a:t>
            </a:r>
            <a:r>
              <a:rPr lang="ru-RU" sz="2000" dirty="0" smtClean="0"/>
              <a:t>на сумму</a:t>
            </a:r>
            <a:r>
              <a:rPr lang="ru-RU" sz="2000" b="1" dirty="0" smtClean="0"/>
              <a:t> </a:t>
            </a:r>
            <a:r>
              <a:rPr lang="ru-RU" sz="2000" b="1" dirty="0"/>
              <a:t>4000 рублей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Картинки по запросу поход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117" y="3357009"/>
            <a:ext cx="3132756" cy="278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04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/>
              <a:t>Разминочные игры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12997" y="1269260"/>
            <a:ext cx="4860582" cy="4320257"/>
          </a:xfrm>
          <a:prstGeom prst="rect">
            <a:avLst/>
          </a:prstGeom>
        </p:spPr>
        <p:txBody>
          <a:bodyPr vert="horz" lIns="91423" tIns="45712" rIns="91423" bIns="45712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spcBef>
                <a:spcPts val="504"/>
              </a:spcBef>
              <a:spcAft>
                <a:spcPts val="1008"/>
              </a:spcAft>
              <a:buClr>
                <a:srgbClr val="ED1C24"/>
              </a:buClr>
              <a:buSzPct val="125000"/>
              <a:buNone/>
            </a:pPr>
            <a:r>
              <a:rPr lang="ru-RU" sz="3000" b="1" dirty="0" smtClean="0">
                <a:solidFill>
                  <a:srgbClr val="ED1C2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Финансовый </a:t>
            </a:r>
            <a:r>
              <a:rPr lang="en-US" sz="3000" b="1" dirty="0" smtClean="0">
                <a:solidFill>
                  <a:srgbClr val="ED1C2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Alias</a:t>
            </a:r>
            <a:endParaRPr lang="ru-RU" sz="3000" b="1" dirty="0">
              <a:solidFill>
                <a:srgbClr val="ED1C2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80060" indent="-480060">
              <a:spcBef>
                <a:spcPts val="504"/>
              </a:spcBef>
              <a:spcAft>
                <a:spcPts val="1008"/>
              </a:spcAft>
              <a:buClr>
                <a:srgbClr val="ED1C24"/>
              </a:buClr>
              <a:buSzPct val="125000"/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Игроки </a:t>
            </a:r>
            <a:r>
              <a:rPr lang="ru-RU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разбиваются на команды и по очереди </a:t>
            </a:r>
            <a:r>
              <a:rPr lang="ru-RU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объясняют слова из выданных карточек</a:t>
            </a:r>
            <a:endParaRPr lang="ru-R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80060" indent="-480060">
              <a:spcBef>
                <a:spcPts val="504"/>
              </a:spcBef>
              <a:spcAft>
                <a:spcPts val="1008"/>
              </a:spcAft>
              <a:buClr>
                <a:srgbClr val="ED1C24"/>
              </a:buClr>
              <a:buSzPct val="125000"/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ЗАДАЧА: </a:t>
            </a:r>
            <a:r>
              <a:rPr lang="ru-RU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 1 минуту объяснить своей команде написанные на карточке слова без использования однокоренных</a:t>
            </a:r>
          </a:p>
        </p:txBody>
      </p:sp>
      <p:pic>
        <p:nvPicPr>
          <p:cNvPr id="5" name="Picture 4" descr="http://www.kubirubi.ru/components/com_virtuemart/shop_image/product/_________________4fce5b9f8b54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0" t="7030" r="7984" b="7661"/>
          <a:stretch/>
        </p:blipFill>
        <p:spPr bwMode="auto">
          <a:xfrm>
            <a:off x="5598247" y="2155959"/>
            <a:ext cx="3024730" cy="3648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40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/>
              <a:t>Пример творческого задания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12996" y="1269260"/>
            <a:ext cx="5725381" cy="5039393"/>
          </a:xfrm>
          <a:prstGeom prst="rect">
            <a:avLst/>
          </a:prstGeom>
        </p:spPr>
        <p:txBody>
          <a:bodyPr vert="horz" lIns="91423" tIns="45712" rIns="91423" bIns="45712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spcBef>
                <a:spcPts val="504"/>
              </a:spcBef>
              <a:spcAft>
                <a:spcPts val="1008"/>
              </a:spcAft>
              <a:buClr>
                <a:srgbClr val="ED1C24"/>
              </a:buClr>
              <a:buSzPct val="125000"/>
              <a:buNone/>
            </a:pPr>
            <a:r>
              <a:rPr lang="ru-RU" sz="3000" b="1" dirty="0" smtClean="0">
                <a:solidFill>
                  <a:srgbClr val="ED1C2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Пример творческого задания</a:t>
            </a:r>
            <a:br>
              <a:rPr lang="ru-RU" sz="3000" b="1" dirty="0" smtClean="0">
                <a:solidFill>
                  <a:srgbClr val="ED1C2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3000" b="1" dirty="0" smtClean="0">
                <a:solidFill>
                  <a:srgbClr val="ED1C2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«Страхование будущего»</a:t>
            </a:r>
            <a:endParaRPr lang="ru-RU" sz="3000" b="1" dirty="0">
              <a:solidFill>
                <a:srgbClr val="ED1C2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80060" indent="-480060">
              <a:spcBef>
                <a:spcPts val="504"/>
              </a:spcBef>
              <a:spcAft>
                <a:spcPts val="1008"/>
              </a:spcAft>
              <a:buClr>
                <a:srgbClr val="ED1C24"/>
              </a:buClr>
              <a:buSzPct val="125000"/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Участники делятся на 3 страховые компании, которым нужно придумать страховую услугу, </a:t>
            </a:r>
            <a:r>
              <a:rPr lang="ru-RU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актуальную для предоставления в 2700г. н.э.</a:t>
            </a:r>
          </a:p>
          <a:p>
            <a:pPr marL="480060" indent="-480060">
              <a:spcBef>
                <a:spcPts val="504"/>
              </a:spcBef>
              <a:spcAft>
                <a:spcPts val="1008"/>
              </a:spcAft>
              <a:buClr>
                <a:srgbClr val="ED1C24"/>
              </a:buClr>
              <a:buSzPct val="125000"/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 </a:t>
            </a:r>
            <a:r>
              <a:rPr lang="ru-RU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минут на обсуждение и подготовку рекламного </a:t>
            </a:r>
            <a:r>
              <a:rPr lang="ru-RU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ролика</a:t>
            </a:r>
          </a:p>
          <a:p>
            <a:pPr marL="480060" indent="-480060">
              <a:spcBef>
                <a:spcPts val="504"/>
              </a:spcBef>
              <a:spcAft>
                <a:spcPts val="1008"/>
              </a:spcAft>
              <a:buClr>
                <a:srgbClr val="ED1C24"/>
              </a:buClr>
              <a:buSzPct val="125000"/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 </a:t>
            </a:r>
            <a:r>
              <a:rPr lang="ru-RU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минуты на </a:t>
            </a:r>
            <a:r>
              <a:rPr lang="ru-RU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выступление</a:t>
            </a:r>
          </a:p>
        </p:txBody>
      </p:sp>
      <p:pic>
        <p:nvPicPr>
          <p:cNvPr id="6" name="Shape 348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5922326" y="2349130"/>
            <a:ext cx="2916703" cy="28796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843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298942" y="3429000"/>
            <a:ext cx="2702214" cy="328614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rtlCol="0" anchor="t"/>
          <a:lstStyle/>
          <a:p>
            <a:pPr marL="285750" indent="-285750" defTabSz="914400">
              <a:spcBef>
                <a:spcPts val="1000"/>
              </a:spcBef>
              <a:buClr>
                <a:prstClr val="white">
                  <a:lumMod val="85000"/>
                </a:prstClr>
              </a:buClr>
              <a:buBlip>
                <a:blip r:embed="rId2"/>
              </a:buBlip>
            </a:pPr>
            <a:endParaRPr lang="ru-RU" sz="1600" b="1" dirty="0">
              <a:solidFill>
                <a:srgbClr val="E3EACF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defTabSz="914400">
              <a:spcBef>
                <a:spcPts val="1000"/>
              </a:spcBef>
              <a:buClr>
                <a:prstClr val="white">
                  <a:lumMod val="85000"/>
                </a:prstClr>
              </a:buClr>
              <a:buBlip>
                <a:blip r:embed="rId2"/>
              </a:buBlip>
            </a:pPr>
            <a: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Пересмотр перечня</a:t>
            </a:r>
          </a:p>
          <a:p>
            <a:pPr marL="285750" indent="-285750" defTabSz="914400">
              <a:spcBef>
                <a:spcPts val="1000"/>
              </a:spcBef>
              <a:buClr>
                <a:prstClr val="white">
                  <a:lumMod val="85000"/>
                </a:prstClr>
              </a:buClr>
              <a:buBlip>
                <a:blip r:embed="rId2"/>
              </a:buBlip>
            </a:pPr>
            <a: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Экспертиза учебников</a:t>
            </a:r>
          </a:p>
          <a:p>
            <a:pPr marL="285750" indent="-285750" defTabSz="914400">
              <a:spcBef>
                <a:spcPts val="1000"/>
              </a:spcBef>
              <a:buClr>
                <a:prstClr val="white">
                  <a:lumMod val="85000"/>
                </a:prstClr>
              </a:buClr>
              <a:buFont typeface="Courier New" panose="02070309020205020404" pitchFamily="49" charset="0"/>
              <a:buChar char="o"/>
            </a:pPr>
            <a:endParaRPr lang="ru-RU" sz="1400" dirty="0">
              <a:solidFill>
                <a:srgbClr val="376092"/>
              </a:solidFill>
              <a:latin typeface="PT Sans Narrow" panose="020B0506020203020204" pitchFamily="34" charset="-52"/>
            </a:endParaRPr>
          </a:p>
          <a:p>
            <a:pPr marL="285750" indent="-285750" defTabSz="914400">
              <a:spcBef>
                <a:spcPts val="1000"/>
              </a:spcBef>
              <a:buClr>
                <a:prstClr val="white">
                  <a:lumMod val="85000"/>
                </a:prstClr>
              </a:buClr>
              <a:buFont typeface="Courier New" panose="02070309020205020404" pitchFamily="49" charset="0"/>
              <a:buChar char="o"/>
            </a:pPr>
            <a:endParaRPr lang="ru-RU" sz="1400" dirty="0">
              <a:solidFill>
                <a:srgbClr val="376092"/>
              </a:solidFill>
              <a:latin typeface="PT Sans Narrow" panose="020B0506020203020204" pitchFamily="34" charset="-52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19904" y="1500174"/>
            <a:ext cx="3281252" cy="195583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4000" tIns="90000" bIns="90000" rtlCol="0" anchor="ctr"/>
          <a:lstStyle/>
          <a:p>
            <a:pPr algn="r" defTabSz="914400"/>
            <a:r>
              <a:rPr lang="ru-RU" sz="16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Совершенствование учебников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14546" y="428605"/>
            <a:ext cx="5030316" cy="928694"/>
          </a:xfrm>
        </p:spPr>
        <p:txBody>
          <a:bodyPr>
            <a:noAutofit/>
          </a:bodyPr>
          <a:lstStyle/>
          <a:p>
            <a:pPr algn="ctr"/>
            <a:r>
              <a:rPr lang="ru-RU" altLang="ru-RU" sz="2800" b="1" dirty="0">
                <a:solidFill>
                  <a:srgbClr val="C00000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Обновление содержания образования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488324" y="6400800"/>
            <a:ext cx="457200" cy="457200"/>
          </a:xfrm>
        </p:spPr>
        <p:txBody>
          <a:bodyPr/>
          <a:lstStyle/>
          <a:p>
            <a:pPr defTabSz="913545"/>
            <a:fld id="{D2E57653-3E58-4892-A7ED-712530ACC680}" type="slidenum">
              <a:rPr lang="en-US">
                <a:latin typeface="Century Gothic" panose="020B0502020202020204"/>
              </a:rPr>
              <a:pPr defTabSz="913545"/>
              <a:t>3</a:t>
            </a:fld>
            <a:endParaRPr lang="en-US" dirty="0">
              <a:latin typeface="Century Gothic" panose="020B0502020202020204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429001"/>
            <a:ext cx="2854254" cy="328614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rtlCol="0" anchor="t"/>
          <a:lstStyle/>
          <a:p>
            <a:pPr marL="342900" indent="-342900" defTabSz="914400">
              <a:spcBef>
                <a:spcPts val="1000"/>
              </a:spcBef>
              <a:buClr>
                <a:prstClr val="white">
                  <a:lumMod val="85000"/>
                </a:prstClr>
              </a:buClr>
              <a:buBlip>
                <a:blip r:embed="rId2"/>
              </a:buBlip>
            </a:pPr>
            <a: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Детализация требований к образовательным результатам </a:t>
            </a:r>
          </a:p>
          <a:p>
            <a:pPr marL="342900" indent="-342900" defTabSz="914400">
              <a:spcBef>
                <a:spcPts val="1000"/>
              </a:spcBef>
              <a:buClr>
                <a:prstClr val="white">
                  <a:lumMod val="85000"/>
                </a:prstClr>
              </a:buClr>
              <a:buBlip>
                <a:blip r:embed="rId2"/>
              </a:buBlip>
            </a:pPr>
            <a: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Кодификация результатов обучения и воспитания по годам обучения</a:t>
            </a:r>
            <a:b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(предметных, </a:t>
            </a:r>
            <a:r>
              <a:rPr lang="ru-RU" sz="1400" b="1" dirty="0" err="1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, личностных)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181708" y="3429000"/>
            <a:ext cx="1676043" cy="328614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rtlCol="0" anchor="t"/>
          <a:lstStyle/>
          <a:p>
            <a:pPr marL="285750" indent="-285750" defTabSz="914400">
              <a:buClr>
                <a:prstClr val="white">
                  <a:lumMod val="85000"/>
                </a:prstClr>
              </a:buClr>
              <a:buBlip>
                <a:blip r:embed="rId2"/>
              </a:buBlip>
            </a:pPr>
            <a:endParaRPr lang="ru-RU" sz="1400" b="1" dirty="0">
              <a:solidFill>
                <a:srgbClr val="E3EACF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defTabSz="914400">
              <a:buClr>
                <a:prstClr val="white">
                  <a:lumMod val="85000"/>
                </a:prstClr>
              </a:buClr>
              <a:buBlip>
                <a:blip r:embed="rId2"/>
              </a:buBlip>
            </a:pPr>
            <a: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Обществознание</a:t>
            </a:r>
          </a:p>
          <a:p>
            <a:pPr marL="285750" indent="-285750" defTabSz="914400">
              <a:buClr>
                <a:prstClr val="white">
                  <a:lumMod val="85000"/>
                </a:prstClr>
              </a:buClr>
              <a:buBlip>
                <a:blip r:embed="rId2"/>
              </a:buBlip>
            </a:pPr>
            <a: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Физическая культура</a:t>
            </a:r>
          </a:p>
          <a:p>
            <a:pPr marL="285750" indent="-285750" defTabSz="914400">
              <a:buClr>
                <a:prstClr val="white">
                  <a:lumMod val="85000"/>
                </a:prstClr>
              </a:buClr>
              <a:buBlip>
                <a:blip r:embed="rId2"/>
              </a:buBlip>
            </a:pPr>
            <a: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Искусство</a:t>
            </a:r>
          </a:p>
          <a:p>
            <a:pPr marL="285750" indent="-285750" defTabSz="914400">
              <a:buClr>
                <a:prstClr val="white">
                  <a:lumMod val="85000"/>
                </a:prstClr>
              </a:buClr>
              <a:buBlip>
                <a:blip r:embed="rId2"/>
              </a:buBlip>
            </a:pPr>
            <a: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Технология</a:t>
            </a:r>
          </a:p>
          <a:p>
            <a:pPr marL="285750" indent="-285750" defTabSz="914400">
              <a:buClr>
                <a:prstClr val="white">
                  <a:lumMod val="85000"/>
                </a:prstClr>
              </a:buClr>
              <a:buBlip>
                <a:blip r:embed="rId2"/>
              </a:buBlip>
            </a:pPr>
            <a: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География</a:t>
            </a:r>
          </a:p>
          <a:p>
            <a:pPr marL="285750" indent="-285750" defTabSz="914400">
              <a:buClr>
                <a:prstClr val="white">
                  <a:lumMod val="85000"/>
                </a:prstClr>
              </a:buClr>
              <a:buBlip>
                <a:blip r:embed="rId2"/>
              </a:buBlip>
            </a:pPr>
            <a: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Физика</a:t>
            </a:r>
          </a:p>
          <a:p>
            <a:pPr marL="285750" indent="-285750" defTabSz="914400">
              <a:buClr>
                <a:prstClr val="white">
                  <a:lumMod val="85000"/>
                </a:prstClr>
              </a:buClr>
              <a:buBlip>
                <a:blip r:embed="rId2"/>
              </a:buBlip>
            </a:pPr>
            <a: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Химия</a:t>
            </a:r>
          </a:p>
          <a:p>
            <a:pPr marL="285750" indent="-285750" defTabSz="914400">
              <a:buClr>
                <a:prstClr val="white">
                  <a:lumMod val="85000"/>
                </a:prstClr>
              </a:buClr>
              <a:buBlip>
                <a:blip r:embed="rId2"/>
              </a:buBlip>
            </a:pPr>
            <a: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Биология</a:t>
            </a:r>
          </a:p>
          <a:p>
            <a:pPr marL="285750" indent="-285750" defTabSz="914400">
              <a:buClr>
                <a:prstClr val="white">
                  <a:lumMod val="85000"/>
                </a:prstClr>
              </a:buClr>
              <a:buBlip>
                <a:blip r:embed="rId2"/>
              </a:buBlip>
            </a:pPr>
            <a: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ОБЖ</a:t>
            </a:r>
          </a:p>
          <a:p>
            <a:pPr marL="285750" indent="-285750" defTabSz="914400">
              <a:buClr>
                <a:prstClr val="white">
                  <a:lumMod val="85000"/>
                </a:prstClr>
              </a:buClr>
              <a:buBlip>
                <a:blip r:embed="rId2"/>
              </a:buBlip>
            </a:pPr>
            <a: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Астрономия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741424" y="3286124"/>
            <a:ext cx="1759402" cy="342902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rtlCol="0" anchor="t"/>
          <a:lstStyle/>
          <a:p>
            <a:pPr marL="285750" indent="-285750" defTabSz="914400">
              <a:spcBef>
                <a:spcPts val="1000"/>
              </a:spcBef>
              <a:buClr>
                <a:prstClr val="white">
                  <a:lumMod val="85000"/>
                </a:prstClr>
              </a:buClr>
              <a:buBlip>
                <a:blip r:embed="rId2"/>
              </a:buBlip>
            </a:pPr>
            <a:endParaRPr lang="ru-RU" sz="1600" b="1" dirty="0">
              <a:solidFill>
                <a:srgbClr val="E3EACF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defTabSz="914400">
              <a:spcBef>
                <a:spcPts val="1000"/>
              </a:spcBef>
              <a:buClr>
                <a:prstClr val="white">
                  <a:lumMod val="85000"/>
                </a:prstClr>
              </a:buClr>
              <a:buBlip>
                <a:blip r:embed="rId2"/>
              </a:buBlip>
            </a:pPr>
            <a: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Доработка программ</a:t>
            </a:r>
            <a:b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 соответствии</a:t>
            </a:r>
            <a:b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 изменениями</a:t>
            </a:r>
            <a:b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 ФГОС</a:t>
            </a:r>
            <a:b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и предметными концепциями</a:t>
            </a:r>
          </a:p>
        </p:txBody>
      </p:sp>
      <p:sp>
        <p:nvSpPr>
          <p:cNvPr id="13" name="Пятиугольник 12"/>
          <p:cNvSpPr/>
          <p:nvPr/>
        </p:nvSpPr>
        <p:spPr>
          <a:xfrm>
            <a:off x="4668428" y="1500174"/>
            <a:ext cx="1680989" cy="1955831"/>
          </a:xfrm>
          <a:prstGeom prst="homePlate">
            <a:avLst>
              <a:gd name="adj" fmla="val 22415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24000" rtlCol="0" anchor="ctr"/>
          <a:lstStyle/>
          <a:p>
            <a:pPr defTabSz="914400"/>
            <a:r>
              <a:rPr lang="ru-RU" sz="16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Доработка</a:t>
            </a:r>
            <a:br>
              <a:rPr lang="ru-RU" sz="16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примерных основных образовательных программ</a:t>
            </a:r>
          </a:p>
        </p:txBody>
      </p:sp>
      <p:sp>
        <p:nvSpPr>
          <p:cNvPr id="14" name="Пятиугольник 13"/>
          <p:cNvSpPr/>
          <p:nvPr/>
        </p:nvSpPr>
        <p:spPr>
          <a:xfrm>
            <a:off x="3181709" y="1500174"/>
            <a:ext cx="1725423" cy="1955831"/>
          </a:xfrm>
          <a:prstGeom prst="homePlate">
            <a:avLst>
              <a:gd name="adj" fmla="val 22415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8000" rtlCol="0" anchor="ctr"/>
          <a:lstStyle/>
          <a:p>
            <a:pPr defTabSz="914400"/>
            <a:r>
              <a:rPr lang="ru-RU" sz="16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Разработка предметных концепций</a:t>
            </a:r>
          </a:p>
        </p:txBody>
      </p:sp>
      <p:sp>
        <p:nvSpPr>
          <p:cNvPr id="15" name="Пятиугольник 14"/>
          <p:cNvSpPr/>
          <p:nvPr/>
        </p:nvSpPr>
        <p:spPr>
          <a:xfrm>
            <a:off x="357158" y="1500174"/>
            <a:ext cx="3062217" cy="1928826"/>
          </a:xfrm>
          <a:prstGeom prst="homePlate">
            <a:avLst>
              <a:gd name="adj" fmla="val 22415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540000" rtlCol="0" anchor="ctr"/>
          <a:lstStyle/>
          <a:p>
            <a:pPr defTabSz="914400"/>
            <a:r>
              <a:rPr lang="ru-RU" sz="16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Совершенствование</a:t>
            </a:r>
            <a:br>
              <a:rPr lang="ru-RU" sz="16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9F835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ФГОС</a:t>
            </a:r>
          </a:p>
        </p:txBody>
      </p:sp>
    </p:spTree>
    <p:extLst>
      <p:ext uri="{BB962C8B-B14F-4D97-AF65-F5344CB8AC3E}">
        <p14:creationId xmlns:p14="http://schemas.microsoft.com/office/powerpoint/2010/main" val="156509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/>
              <a:t>Пример работы со слайдом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 flipV="1">
            <a:off x="9127547" y="3672078"/>
            <a:ext cx="856739" cy="10853"/>
          </a:xfrm>
          <a:prstGeom prst="line">
            <a:avLst/>
          </a:prstGeom>
          <a:noFill/>
          <a:ln w="6350" cap="flat" cmpd="sng" algn="ctr">
            <a:noFill/>
            <a:prstDash val="solid"/>
            <a:headEnd type="triangle" w="med" len="med"/>
            <a:tailEnd type="none" w="med" len="med"/>
          </a:ln>
          <a:effectLst/>
        </p:spPr>
      </p:cxnSp>
      <p:cxnSp>
        <p:nvCxnSpPr>
          <p:cNvPr id="8" name="Прямая соединительная линия 7"/>
          <p:cNvCxnSpPr/>
          <p:nvPr/>
        </p:nvCxnSpPr>
        <p:spPr>
          <a:xfrm flipH="1" flipV="1">
            <a:off x="9112479" y="3823199"/>
            <a:ext cx="871809" cy="555590"/>
          </a:xfrm>
          <a:prstGeom prst="line">
            <a:avLst/>
          </a:prstGeom>
          <a:noFill/>
          <a:ln w="6350" cap="flat" cmpd="sng" algn="ctr">
            <a:noFill/>
            <a:prstDash val="solid"/>
            <a:headEnd type="triangle" w="med" len="med"/>
            <a:tailEnd type="none" w="med" len="med"/>
          </a:ln>
          <a:effectLst/>
        </p:spPr>
      </p:cxnSp>
      <p:grpSp>
        <p:nvGrpSpPr>
          <p:cNvPr id="3" name="Группа 2"/>
          <p:cNvGrpSpPr/>
          <p:nvPr/>
        </p:nvGrpSpPr>
        <p:grpSpPr>
          <a:xfrm>
            <a:off x="34906" y="2420888"/>
            <a:ext cx="3058537" cy="4248471"/>
            <a:chOff x="46534" y="1962022"/>
            <a:chExt cx="4077519" cy="4708882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46534" y="3533770"/>
              <a:ext cx="2075534" cy="4434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36" tIns="45718" rIns="91436" bIns="45718">
              <a:spAutoFit/>
            </a:bodyPr>
            <a:lstStyle/>
            <a:p>
              <a:pPr algn="ctr"/>
              <a:r>
                <a:rPr lang="ru-RU" sz="2000" b="1" dirty="0">
                  <a:solidFill>
                    <a:srgbClr val="009999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ДОХОДЫ</a:t>
              </a:r>
              <a:r>
                <a:rPr lang="ru-RU" sz="1700" b="1" dirty="0">
                  <a:solidFill>
                    <a:srgbClr val="009999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</p:txBody>
        </p:sp>
        <p:pic>
          <p:nvPicPr>
            <p:cNvPr id="18" name="Picture 28" descr="http://mlb-s2-p.mlstatic.com/maggie-simpson-painel-decorativo-14268-MLB3083877955_082012-F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9475" y="1962022"/>
              <a:ext cx="1683059" cy="1683449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37" descr="http://img3.wikia.nocookie.net/__cb20130323222021/simpsonstappedout/images/0/0f/Powerplant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  <a14:imgEffect>
                        <a14:colorTemperature colorTemp="5900"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494" y="4458628"/>
              <a:ext cx="2993254" cy="2212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1560915" y="2746921"/>
              <a:ext cx="717867" cy="727987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1568086" y="4056477"/>
              <a:ext cx="769351" cy="85328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Прямоугольник 38"/>
            <p:cNvSpPr/>
            <p:nvPr/>
          </p:nvSpPr>
          <p:spPr>
            <a:xfrm>
              <a:off x="1928125" y="3708980"/>
              <a:ext cx="2195928" cy="7675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3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Пособие на ребенка до 3-х лет</a:t>
              </a:r>
              <a:endParaRPr lang="ru-RU" sz="13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176696" y="4572857"/>
              <a:ext cx="1643638" cy="5458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3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Зарплата Гомера</a:t>
              </a:r>
              <a:endParaRPr lang="ru-RU" sz="13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3383713" y="1476957"/>
            <a:ext cx="5868313" cy="5192404"/>
            <a:chOff x="4164711" y="1187294"/>
            <a:chExt cx="8682453" cy="5483611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11973224" y="3196675"/>
              <a:ext cx="873940" cy="245557"/>
            </a:xfrm>
            <a:prstGeom prst="line">
              <a:avLst/>
            </a:prstGeom>
            <a:noFill/>
            <a:ln w="6350" cap="flat" cmpd="sng" algn="ctr">
              <a:noFill/>
              <a:prstDash val="solid"/>
              <a:headEnd type="triangle" w="med" len="med"/>
              <a:tailEnd type="none" w="med" len="med"/>
            </a:ln>
            <a:effectLst/>
          </p:spPr>
        </p:cxnSp>
        <p:cxnSp>
          <p:nvCxnSpPr>
            <p:cNvPr id="7" name="Прямая соединительная линия 6"/>
            <p:cNvCxnSpPr>
              <a:endCxn id="9" idx="1"/>
            </p:cNvCxnSpPr>
            <p:nvPr/>
          </p:nvCxnSpPr>
          <p:spPr>
            <a:xfrm>
              <a:off x="6466265" y="3503643"/>
              <a:ext cx="972936" cy="382565"/>
            </a:xfrm>
            <a:prstGeom prst="line">
              <a:avLst/>
            </a:prstGeom>
            <a:noFill/>
            <a:ln w="6350" cap="flat" cmpd="sng" algn="ctr">
              <a:noFill/>
              <a:prstDash val="solid"/>
              <a:headEnd type="triangle" w="med" len="med"/>
              <a:tailEnd type="none" w="med" len="med"/>
            </a:ln>
            <a:effectLst/>
          </p:spPr>
        </p:cxnSp>
        <p:sp>
          <p:nvSpPr>
            <p:cNvPr id="9" name="Прямоугольник 8"/>
            <p:cNvSpPr/>
            <p:nvPr/>
          </p:nvSpPr>
          <p:spPr>
            <a:xfrm>
              <a:off x="7439202" y="3512417"/>
              <a:ext cx="2075534" cy="7475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36" tIns="45718" rIns="91436" bIns="45718">
              <a:spAutoFit/>
            </a:bodyPr>
            <a:lstStyle/>
            <a:p>
              <a:pPr algn="ctr"/>
              <a:r>
                <a:rPr lang="ru-RU" sz="2000" b="1" dirty="0">
                  <a:solidFill>
                    <a:srgbClr val="009999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РАСХОДЫ </a:t>
              </a:r>
            </a:p>
          </p:txBody>
        </p:sp>
        <p:cxnSp>
          <p:nvCxnSpPr>
            <p:cNvPr id="10" name="Прямая соединительная линия 9"/>
            <p:cNvCxnSpPr>
              <a:endCxn id="26" idx="0"/>
            </p:cNvCxnSpPr>
            <p:nvPr/>
          </p:nvCxnSpPr>
          <p:spPr>
            <a:xfrm rot="16200000" flipH="1">
              <a:off x="8772156" y="4160571"/>
              <a:ext cx="846674" cy="638487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H="1" flipV="1">
              <a:off x="9373489" y="3672923"/>
              <a:ext cx="577153" cy="10857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2" name="Picture 10" descr="http://www.fabbers.ru/wp-content/uploads/2015/11/xzdfgthukm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087" b="13462"/>
            <a:stretch/>
          </p:blipFill>
          <p:spPr bwMode="auto">
            <a:xfrm>
              <a:off x="4164711" y="4843889"/>
              <a:ext cx="2556436" cy="18270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0316" y="2618647"/>
              <a:ext cx="1192273" cy="1192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8" descr="https://tstoaddicts.files.wordpress.com/2014/02/homer-car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896678" y="5385834"/>
              <a:ext cx="1683059" cy="10953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2" descr="http://vignette1.wikia.nocookie.net/simpsons/images/a/a3/Santa's_Little_Helper_-_shading.png/revision/latest?cb=20150523043041&amp;path-prefix=ru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9719" y="5198397"/>
              <a:ext cx="1210603" cy="1167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5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7462" b="87538" l="13075" r="82687">
                          <a14:foregroundMark x1="57349" y1="52538" x2="56898" y2="512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46" t="7490" r="11832" b="13622"/>
            <a:stretch/>
          </p:blipFill>
          <p:spPr bwMode="auto">
            <a:xfrm>
              <a:off x="9963620" y="1254927"/>
              <a:ext cx="1141333" cy="1386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6" descr="http://bigpreviews.123rf.com/images/martm/martm1210/martm121000018/16029150-Fashion-women-Stock-Photo.jpg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30" t="3641" r="37988" b="67888"/>
            <a:stretch/>
          </p:blipFill>
          <p:spPr bwMode="auto">
            <a:xfrm>
              <a:off x="6291959" y="1346777"/>
              <a:ext cx="939419" cy="10026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39" descr="http://10-themes.com/data_images/wallpapers/28/386651-bowling.jpg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84" t="17648" r="15973" b="12886"/>
            <a:stretch/>
          </p:blipFill>
          <p:spPr bwMode="auto">
            <a:xfrm>
              <a:off x="7846582" y="1187294"/>
              <a:ext cx="1526907" cy="11621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4" descr="http://lh6.ggpht.com/1Dg62OigqSiNY-KVYUwk8kt5gln9yIEFURwheHbenTu-vngrMmAzRS2lp6SEy30a5OcA=w300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6224" y="2972471"/>
              <a:ext cx="1107730" cy="11079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Прямоугольник 21"/>
            <p:cNvSpPr/>
            <p:nvPr/>
          </p:nvSpPr>
          <p:spPr>
            <a:xfrm>
              <a:off x="7650284" y="2385464"/>
              <a:ext cx="2059460" cy="3087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3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Развлечения</a:t>
              </a: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948907" y="2421449"/>
              <a:ext cx="2059460" cy="3087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3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Одежда</a:t>
              </a: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9551343" y="2650170"/>
              <a:ext cx="1499439" cy="5200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3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Товары для дома</a:t>
              </a:r>
              <a:endParaRPr lang="ru-RU" sz="13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6816787" y="4891792"/>
              <a:ext cx="2059460" cy="3087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3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Автомобиль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8485006" y="4903152"/>
              <a:ext cx="2059460" cy="3087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3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Животные</a:t>
              </a: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5633581" y="3075864"/>
              <a:ext cx="1603597" cy="3087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3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Питание</a:t>
              </a: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358279" y="4282322"/>
              <a:ext cx="1603597" cy="7313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3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Оплата услуг ЖКХ</a:t>
              </a: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9899689" y="4343024"/>
              <a:ext cx="1499439" cy="5200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3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Обучение</a:t>
              </a:r>
            </a:p>
          </p:txBody>
        </p:sp>
        <p:cxnSp>
          <p:nvCxnSpPr>
            <p:cNvPr id="30" name="Прямая соединительная линия 29"/>
            <p:cNvCxnSpPr/>
            <p:nvPr/>
          </p:nvCxnSpPr>
          <p:spPr>
            <a:xfrm flipH="1" flipV="1">
              <a:off x="7464837" y="2760081"/>
              <a:ext cx="486199" cy="583483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>
              <a:endCxn id="22" idx="2"/>
            </p:cNvCxnSpPr>
            <p:nvPr/>
          </p:nvCxnSpPr>
          <p:spPr>
            <a:xfrm rot="5400000" flipH="1" flipV="1">
              <a:off x="8297428" y="2936868"/>
              <a:ext cx="625206" cy="13996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H="1">
              <a:off x="9128878" y="3075866"/>
              <a:ext cx="484049" cy="267697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6888787" y="3474908"/>
              <a:ext cx="725538" cy="10443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flipV="1">
              <a:off x="6896678" y="3924240"/>
              <a:ext cx="841529" cy="41878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>
              <a:stCxn id="25" idx="0"/>
            </p:cNvCxnSpPr>
            <p:nvPr/>
          </p:nvCxnSpPr>
          <p:spPr>
            <a:xfrm rot="5400000" flipH="1" flipV="1">
              <a:off x="7638017" y="4264979"/>
              <a:ext cx="835313" cy="418313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flipH="1" flipV="1">
              <a:off x="9275213" y="3925112"/>
              <a:ext cx="675429" cy="45469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Прямоугольник 40"/>
            <p:cNvSpPr/>
            <p:nvPr/>
          </p:nvSpPr>
          <p:spPr>
            <a:xfrm>
              <a:off x="9938797" y="3536478"/>
              <a:ext cx="1092740" cy="5200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3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Разное</a:t>
              </a:r>
              <a:endParaRPr lang="ru-RU" sz="13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pic>
          <p:nvPicPr>
            <p:cNvPr id="42" name="Picture 48" descr="http://www.ugolzreniya.ru/_mod_files/ce_images/eshop/libros4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44465" y="4666588"/>
              <a:ext cx="1147472" cy="1147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3" name="Объект 2"/>
          <p:cNvSpPr>
            <a:spLocks noGrp="1"/>
          </p:cNvSpPr>
          <p:nvPr>
            <p:ph idx="1"/>
          </p:nvPr>
        </p:nvSpPr>
        <p:spPr>
          <a:xfrm>
            <a:off x="274729" y="1018007"/>
            <a:ext cx="5880180" cy="1123750"/>
          </a:xfrm>
        </p:spPr>
        <p:txBody>
          <a:bodyPr/>
          <a:lstStyle/>
          <a:p>
            <a:pPr marL="0" indent="0">
              <a:buNone/>
            </a:pPr>
            <a:r>
              <a:rPr lang="ru-RU" sz="3000" b="1" dirty="0" smtClean="0">
                <a:solidFill>
                  <a:srgbClr val="ED1C24"/>
                </a:solidFill>
              </a:rPr>
              <a:t>Пример работы со слайдом «Бюджет Симпсонов»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389167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Общие советы по проведению интерактивных лекций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9061" y="1295700"/>
            <a:ext cx="5085174" cy="4526502"/>
          </a:xfrm>
        </p:spPr>
        <p:txBody>
          <a:bodyPr/>
          <a:lstStyle/>
          <a:p>
            <a:pPr lvl="0"/>
            <a:r>
              <a:rPr lang="ru-RU" sz="3000" b="1" dirty="0" smtClean="0"/>
              <a:t>Интересные примеры</a:t>
            </a:r>
            <a:r>
              <a:rPr lang="ru-RU" sz="3000" dirty="0" smtClean="0"/>
              <a:t>, подобранные для школьников</a:t>
            </a:r>
          </a:p>
          <a:p>
            <a:pPr lvl="0"/>
            <a:r>
              <a:rPr lang="ru-RU" sz="3000" b="1" dirty="0" smtClean="0"/>
              <a:t>Смена </a:t>
            </a:r>
            <a:r>
              <a:rPr lang="ru-RU" sz="3000" b="1" dirty="0"/>
              <a:t>деятельности каждые 5-10 </a:t>
            </a:r>
            <a:r>
              <a:rPr lang="ru-RU" sz="3000" b="1" dirty="0" smtClean="0"/>
              <a:t>минут</a:t>
            </a:r>
            <a:endParaRPr lang="en-US" sz="3000" b="1" dirty="0" smtClean="0"/>
          </a:p>
          <a:p>
            <a:pPr lvl="0"/>
            <a:endParaRPr lang="ru-RU" sz="900" dirty="0" smtClean="0"/>
          </a:p>
          <a:p>
            <a:pPr lvl="0"/>
            <a:r>
              <a:rPr lang="ru-RU" sz="3000" b="1" dirty="0" smtClean="0"/>
              <a:t>Обратная связь </a:t>
            </a:r>
            <a:r>
              <a:rPr lang="ru-RU" sz="3000" dirty="0" smtClean="0"/>
              <a:t>Рефлексия – обязательна</a:t>
            </a:r>
            <a:endParaRPr lang="ru-RU" sz="3000" dirty="0"/>
          </a:p>
          <a:p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5922324" y="1787509"/>
            <a:ext cx="2808679" cy="3743549"/>
            <a:chOff x="7895404" y="2205658"/>
            <a:chExt cx="4040680" cy="3960440"/>
          </a:xfrm>
        </p:grpSpPr>
        <p:pic>
          <p:nvPicPr>
            <p:cNvPr id="5" name="Picture 2" descr="C:\Users\starostinskaya\Desktop\Finlag_N_101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79" r="10336"/>
            <a:stretch/>
          </p:blipFill>
          <p:spPr bwMode="auto">
            <a:xfrm>
              <a:off x="7895405" y="2205658"/>
              <a:ext cx="4040679" cy="33176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Текст 9"/>
            <p:cNvSpPr txBox="1">
              <a:spLocks/>
            </p:cNvSpPr>
            <p:nvPr/>
          </p:nvSpPr>
          <p:spPr>
            <a:xfrm>
              <a:off x="7895404" y="5523325"/>
              <a:ext cx="4040679" cy="642773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</p:spPr>
          <p:txBody>
            <a:bodyPr anchor="ctr"/>
            <a:lstStyle>
              <a:lvl1pPr marL="376839" indent="-376839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816486" indent="-314033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3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56132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758585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61038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763490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65943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68396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70849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ru-RU" sz="13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Участница Всероссийского финансового лагеря, 2016 год</a:t>
              </a:r>
              <a:endParaRPr lang="ru-RU" sz="13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211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Что  включает сценарий </a:t>
            </a:r>
            <a:r>
              <a:rPr lang="ru-RU" dirty="0" smtClean="0"/>
              <a:t>интерактивного мероприятия?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9060" y="2001073"/>
            <a:ext cx="7139470" cy="4667537"/>
          </a:xfrm>
        </p:spPr>
        <p:txBody>
          <a:bodyPr/>
          <a:lstStyle/>
          <a:p>
            <a:pPr>
              <a:spcAft>
                <a:spcPts val="504"/>
              </a:spcAft>
            </a:pPr>
            <a:r>
              <a:rPr lang="ru-RU" sz="2700" dirty="0"/>
              <a:t>к</a:t>
            </a:r>
            <a:r>
              <a:rPr lang="ru-RU" sz="2700" dirty="0" smtClean="0"/>
              <a:t>раткое описание мероприятия</a:t>
            </a:r>
            <a:endParaRPr lang="ru-RU" sz="2700" dirty="0"/>
          </a:p>
          <a:p>
            <a:pPr>
              <a:spcAft>
                <a:spcPts val="504"/>
              </a:spcAft>
            </a:pPr>
            <a:r>
              <a:rPr lang="ru-RU" sz="2700" dirty="0"/>
              <a:t>требования к месту </a:t>
            </a:r>
            <a:r>
              <a:rPr lang="ru-RU" sz="2700" dirty="0" smtClean="0"/>
              <a:t>проведения</a:t>
            </a:r>
            <a:endParaRPr lang="ru-RU" sz="2700" dirty="0"/>
          </a:p>
          <a:p>
            <a:pPr>
              <a:spcAft>
                <a:spcPts val="504"/>
              </a:spcAft>
            </a:pPr>
            <a:r>
              <a:rPr lang="ru-RU" sz="2700" dirty="0"/>
              <a:t>подготовка оборудования и </a:t>
            </a:r>
            <a:r>
              <a:rPr lang="ru-RU" sz="2700" dirty="0" smtClean="0"/>
              <a:t>реквизита</a:t>
            </a:r>
            <a:endParaRPr lang="ru-RU" sz="2700" dirty="0"/>
          </a:p>
          <a:p>
            <a:pPr>
              <a:spcAft>
                <a:spcPts val="504"/>
              </a:spcAft>
            </a:pPr>
            <a:r>
              <a:rPr lang="ru-RU" sz="2700" dirty="0"/>
              <a:t>описание </a:t>
            </a:r>
            <a:r>
              <a:rPr lang="ru-RU" sz="2700" dirty="0" smtClean="0"/>
              <a:t>локаций</a:t>
            </a:r>
            <a:endParaRPr lang="ru-RU" sz="2700" dirty="0"/>
          </a:p>
          <a:p>
            <a:pPr>
              <a:spcAft>
                <a:spcPts val="504"/>
              </a:spcAft>
            </a:pPr>
            <a:r>
              <a:rPr lang="ru-RU" sz="2700" dirty="0"/>
              <a:t>порядок </a:t>
            </a:r>
            <a:r>
              <a:rPr lang="ru-RU" sz="2700" dirty="0" smtClean="0"/>
              <a:t>проведения</a:t>
            </a:r>
            <a:endParaRPr lang="ru-RU" sz="2700" dirty="0"/>
          </a:p>
          <a:p>
            <a:pPr>
              <a:spcAft>
                <a:spcPts val="504"/>
              </a:spcAft>
            </a:pPr>
            <a:r>
              <a:rPr lang="ru-RU" sz="2700" dirty="0" smtClean="0"/>
              <a:t>инструкции и готовый текст модераторов</a:t>
            </a:r>
            <a:endParaRPr lang="ru-RU" sz="2700" dirty="0"/>
          </a:p>
          <a:p>
            <a:pPr>
              <a:spcAft>
                <a:spcPts val="504"/>
              </a:spcAft>
            </a:pPr>
            <a:r>
              <a:rPr lang="ru-RU" sz="2700" dirty="0"/>
              <a:t>приложения с </a:t>
            </a:r>
            <a:r>
              <a:rPr lang="ru-RU" sz="2700" dirty="0" smtClean="0"/>
              <a:t>игровым реквизитом</a:t>
            </a:r>
            <a:endParaRPr lang="ru-RU" sz="2700" dirty="0"/>
          </a:p>
        </p:txBody>
      </p:sp>
      <p:sp>
        <p:nvSpPr>
          <p:cNvPr id="4" name="TextBox 3"/>
          <p:cNvSpPr txBox="1"/>
          <p:nvPr/>
        </p:nvSpPr>
        <p:spPr>
          <a:xfrm>
            <a:off x="459060" y="1295701"/>
            <a:ext cx="4321042" cy="1000880"/>
          </a:xfrm>
          <a:prstGeom prst="rect">
            <a:avLst/>
          </a:prstGeom>
          <a:noFill/>
        </p:spPr>
        <p:txBody>
          <a:bodyPr wrap="square" lIns="76800" tIns="38400" rIns="76800" bIns="38400" rtlCol="0">
            <a:spAutoFit/>
          </a:bodyPr>
          <a:lstStyle/>
          <a:p>
            <a:r>
              <a:rPr lang="ru-RU" sz="3000" b="1" dirty="0" smtClean="0">
                <a:solidFill>
                  <a:srgbClr val="ED1C2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Подробные сценарии</a:t>
            </a:r>
            <a:endParaRPr lang="ru-RU" sz="3000" b="1" dirty="0">
              <a:solidFill>
                <a:srgbClr val="ED1C2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Овальная выноска 4"/>
          <p:cNvSpPr/>
          <p:nvPr/>
        </p:nvSpPr>
        <p:spPr>
          <a:xfrm>
            <a:off x="6201470" y="1329955"/>
            <a:ext cx="1620391" cy="1223853"/>
          </a:xfrm>
          <a:prstGeom prst="wedgeEllipseCallout">
            <a:avLst>
              <a:gd name="adj1" fmla="val -68452"/>
              <a:gd name="adj2" fmla="val 112299"/>
            </a:avLst>
          </a:prstGeom>
          <a:solidFill>
            <a:srgbClr val="0C637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00" tIns="38400" rIns="76800" bIns="38400" rtlCol="0" anchor="ctr"/>
          <a:lstStyle/>
          <a:p>
            <a:pPr algn="ctr"/>
            <a:r>
              <a:rPr lang="ru-RU" b="1" dirty="0" smtClean="0"/>
              <a:t>В каждом сценарии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8587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План интерактивной лекции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1. целевая аудитория</a:t>
            </a:r>
            <a:br>
              <a:rPr lang="ru-RU" sz="2400" dirty="0" smtClean="0"/>
            </a:br>
            <a:r>
              <a:rPr lang="ru-RU" sz="2400" dirty="0" smtClean="0"/>
              <a:t>2. тема</a:t>
            </a:r>
            <a:br>
              <a:rPr lang="ru-RU" sz="2400" dirty="0" smtClean="0"/>
            </a:br>
            <a:r>
              <a:rPr lang="ru-RU" sz="2400" dirty="0" smtClean="0"/>
              <a:t>3. цель и задачи</a:t>
            </a:r>
            <a:br>
              <a:rPr lang="ru-RU" sz="2400" dirty="0" smtClean="0"/>
            </a:br>
            <a:r>
              <a:rPr lang="ru-RU" sz="2400" dirty="0" smtClean="0"/>
              <a:t>4. план мероприятия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857497"/>
          <a:ext cx="8229600" cy="2643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776"/>
                <a:gridCol w="2057424"/>
                <a:gridCol w="1157286"/>
                <a:gridCol w="1585914"/>
                <a:gridCol w="1371600"/>
                <a:gridCol w="1371600"/>
              </a:tblGrid>
              <a:tr h="660801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Тематический блок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Реквизит </a:t>
                      </a:r>
                      <a:endParaRPr lang="ru-RU" dirty="0"/>
                    </a:p>
                  </a:txBody>
                  <a:tcPr/>
                </a:tc>
              </a:tr>
              <a:tr h="66080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080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080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b="1" dirty="0" smtClean="0"/>
              <a:t>Семинар №2. Лучшие практики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/>
              <a:t>2</a:t>
            </a:r>
          </a:p>
        </p:txBody>
      </p:sp>
      <p:sp>
        <p:nvSpPr>
          <p:cNvPr id="6" name="Текст 3"/>
          <p:cNvSpPr>
            <a:spLocks noGrp="1"/>
          </p:cNvSpPr>
          <p:nvPr>
            <p:ph type="body" sz="quarter" idx="10"/>
          </p:nvPr>
        </p:nvSpPr>
        <p:spPr>
          <a:xfrm>
            <a:off x="2174670" y="1989173"/>
            <a:ext cx="6610346" cy="30233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5500" dirty="0" smtClean="0"/>
              <a:t>Кейсы</a:t>
            </a:r>
            <a:endParaRPr lang="ru-RU" sz="5500" dirty="0"/>
          </a:p>
        </p:txBody>
      </p:sp>
    </p:spTree>
    <p:extLst>
      <p:ext uri="{BB962C8B-B14F-4D97-AF65-F5344CB8AC3E}">
        <p14:creationId xmlns:p14="http://schemas.microsoft.com/office/powerpoint/2010/main" val="361048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b="1" dirty="0" smtClean="0"/>
              <a:t>Кейс – это…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9060" y="1295700"/>
            <a:ext cx="7571574" cy="4724988"/>
          </a:xfrm>
        </p:spPr>
        <p:txBody>
          <a:bodyPr/>
          <a:lstStyle/>
          <a:p>
            <a:pPr marL="0" indent="0">
              <a:spcAft>
                <a:spcPts val="1260"/>
              </a:spcAft>
              <a:buNone/>
            </a:pPr>
            <a:r>
              <a:rPr lang="ru-RU" sz="2700" b="1" dirty="0" smtClean="0">
                <a:solidFill>
                  <a:srgbClr val="ED1C24"/>
                </a:solidFill>
              </a:rPr>
              <a:t>Кейс</a:t>
            </a:r>
            <a:r>
              <a:rPr lang="ru-RU" sz="2400" b="1" dirty="0" smtClean="0">
                <a:solidFill>
                  <a:srgbClr val="ED1C24"/>
                </a:solidFill>
              </a:rPr>
              <a:t> </a:t>
            </a:r>
            <a:r>
              <a:rPr lang="ru-RU" sz="2400" dirty="0" smtClean="0"/>
              <a:t>(от англ. </a:t>
            </a:r>
            <a:r>
              <a:rPr lang="en-US" sz="2400" dirty="0" smtClean="0"/>
              <a:t>case </a:t>
            </a:r>
            <a:r>
              <a:rPr lang="ru-RU" sz="2400" dirty="0" smtClean="0"/>
              <a:t>– случай) – описание проблемной ситуации, которую нужно разрешить</a:t>
            </a:r>
          </a:p>
          <a:p>
            <a:pPr marL="0" indent="0">
              <a:spcAft>
                <a:spcPts val="1260"/>
              </a:spcAft>
              <a:buNone/>
            </a:pPr>
            <a:r>
              <a:rPr lang="ru-RU" sz="2700" b="1" dirty="0" smtClean="0">
                <a:solidFill>
                  <a:srgbClr val="ED1C24"/>
                </a:solidFill>
              </a:rPr>
              <a:t>Важно учитывать:</a:t>
            </a:r>
          </a:p>
          <a:p>
            <a:r>
              <a:rPr lang="ru-RU" sz="2400" dirty="0" smtClean="0"/>
              <a:t>нет единственно верного решения</a:t>
            </a:r>
          </a:p>
          <a:p>
            <a:r>
              <a:rPr lang="ru-RU" sz="2400" dirty="0" smtClean="0"/>
              <a:t>необходимо продумать: </a:t>
            </a:r>
          </a:p>
          <a:p>
            <a:pPr lvl="1"/>
            <a:r>
              <a:rPr lang="ru-RU" sz="2000" dirty="0" smtClean="0"/>
              <a:t>источники информации </a:t>
            </a:r>
          </a:p>
          <a:p>
            <a:pPr lvl="1"/>
            <a:r>
              <a:rPr lang="ru-RU" sz="2000" dirty="0" smtClean="0"/>
              <a:t>шаблоны</a:t>
            </a:r>
          </a:p>
          <a:p>
            <a:pPr lvl="1"/>
            <a:r>
              <a:rPr lang="ru-RU" sz="2000" dirty="0" smtClean="0"/>
              <a:t>критерии оценки решения</a:t>
            </a:r>
          </a:p>
          <a:p>
            <a:r>
              <a:rPr lang="ru-RU" sz="2400" dirty="0" smtClean="0"/>
              <a:t>можно проводить в разных форматах</a:t>
            </a:r>
          </a:p>
        </p:txBody>
      </p:sp>
    </p:spTree>
    <p:extLst>
      <p:ext uri="{BB962C8B-B14F-4D97-AF65-F5344CB8AC3E}">
        <p14:creationId xmlns:p14="http://schemas.microsoft.com/office/powerpoint/2010/main" val="47933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/>
              <a:t>Работа с кейсами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Поиск, структурирование и отбор значимой информации</a:t>
            </a:r>
          </a:p>
          <a:p>
            <a:r>
              <a:rPr lang="ru-RU" dirty="0" smtClean="0"/>
              <a:t>Анализ проблем, заложенных в кейс и поиск комплексного решения</a:t>
            </a:r>
          </a:p>
          <a:p>
            <a:r>
              <a:rPr lang="ru-RU" dirty="0" smtClean="0"/>
              <a:t>Поиск причинно-следственных связей</a:t>
            </a:r>
          </a:p>
          <a:p>
            <a:r>
              <a:rPr lang="ru-RU" dirty="0" smtClean="0"/>
              <a:t>Принятие решений</a:t>
            </a:r>
          </a:p>
          <a:p>
            <a:r>
              <a:rPr lang="ru-RU" dirty="0" smtClean="0"/>
              <a:t>Проектирование алгоритма действий, который может быть перенесен в реальную жизнь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/>
              <a:t>Комплект материалов для решения кейса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Легенда персонажа</a:t>
            </a:r>
          </a:p>
          <a:p>
            <a:r>
              <a:rPr lang="ru-RU" dirty="0" smtClean="0"/>
              <a:t>Задание</a:t>
            </a:r>
          </a:p>
          <a:p>
            <a:r>
              <a:rPr lang="ru-RU" dirty="0" smtClean="0"/>
              <a:t>Дополнительные материалы</a:t>
            </a:r>
          </a:p>
          <a:p>
            <a:r>
              <a:rPr lang="ru-RU" dirty="0" smtClean="0"/>
              <a:t>Бланк (шаблон) решения</a:t>
            </a:r>
          </a:p>
          <a:p>
            <a:r>
              <a:rPr lang="ru-RU" dirty="0" smtClean="0"/>
              <a:t>Памятка жюри</a:t>
            </a:r>
          </a:p>
          <a:p>
            <a:r>
              <a:rPr lang="ru-RU" dirty="0" smtClean="0"/>
              <a:t>Памятка участникам</a:t>
            </a: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/>
              <a:t>Этапы решения кейса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Анализ исходных данных</a:t>
            </a:r>
          </a:p>
          <a:p>
            <a:r>
              <a:rPr lang="ru-RU" dirty="0" smtClean="0"/>
              <a:t>Решение кейса</a:t>
            </a:r>
          </a:p>
          <a:p>
            <a:r>
              <a:rPr lang="ru-RU" dirty="0" smtClean="0"/>
              <a:t>Представление решения и его оценка</a:t>
            </a: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/>
              <a:t>Критерии оценки кейса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Оптимальность решения с точки зрения ситуации, заложенной в кейсе</a:t>
            </a:r>
          </a:p>
          <a:p>
            <a:r>
              <a:rPr lang="ru-RU" dirty="0" smtClean="0"/>
              <a:t>Обоснованность решения</a:t>
            </a:r>
          </a:p>
          <a:p>
            <a:r>
              <a:rPr lang="ru-RU" dirty="0" smtClean="0"/>
              <a:t>Демонстрация специфических знаний, умений, навыков, на усвоение которых направлен кейс</a:t>
            </a:r>
          </a:p>
          <a:p>
            <a:r>
              <a:rPr lang="ru-RU" dirty="0" smtClean="0"/>
              <a:t>Качество и доступность презентации и выступления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/>
          <a:lstStyle/>
          <a:p>
            <a:r>
              <a:rPr lang="ru-RU" dirty="0" smtClean="0"/>
              <a:t>Проект Концепции преподавания обществознания в Российской Федерации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Шаблон концепции мероприятия по решению кейсов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Целевая аудитория</a:t>
            </a:r>
          </a:p>
          <a:p>
            <a:r>
              <a:rPr lang="ru-RU" dirty="0" smtClean="0"/>
              <a:t>Тема</a:t>
            </a:r>
          </a:p>
          <a:p>
            <a:r>
              <a:rPr lang="ru-RU" dirty="0" smtClean="0"/>
              <a:t>Образовательная цель и задачи</a:t>
            </a:r>
          </a:p>
          <a:p>
            <a:r>
              <a:rPr lang="ru-RU" dirty="0" smtClean="0"/>
              <a:t>Формат мероприятия</a:t>
            </a:r>
          </a:p>
          <a:p>
            <a:r>
              <a:rPr lang="ru-RU" dirty="0" smtClean="0"/>
              <a:t>Проблема (задание) для участников</a:t>
            </a:r>
          </a:p>
          <a:p>
            <a:r>
              <a:rPr lang="ru-RU" dirty="0" smtClean="0"/>
              <a:t>Легенда </a:t>
            </a:r>
          </a:p>
          <a:p>
            <a:r>
              <a:rPr lang="ru-RU" dirty="0" smtClean="0"/>
              <a:t>Комплект материалов</a:t>
            </a:r>
          </a:p>
          <a:p>
            <a:r>
              <a:rPr lang="ru-RU" dirty="0" smtClean="0"/>
              <a:t>Система оценки</a:t>
            </a:r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2174670" y="1989509"/>
            <a:ext cx="7636594" cy="30233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5500" dirty="0" smtClean="0"/>
              <a:t>Станционные игры и интеллектуальные </a:t>
            </a:r>
          </a:p>
          <a:p>
            <a:pPr>
              <a:spcBef>
                <a:spcPts val="0"/>
              </a:spcBef>
            </a:pPr>
            <a:r>
              <a:rPr lang="ru-RU" sz="5500" dirty="0" smtClean="0"/>
              <a:t>шоу</a:t>
            </a:r>
            <a:endParaRPr lang="ru-RU" sz="55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/>
              <a:t>Семинар </a:t>
            </a:r>
            <a:r>
              <a:rPr lang="ru-RU" dirty="0" smtClean="0"/>
              <a:t>№3. Лучшие практики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94967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/>
              <a:t>В чем </a:t>
            </a:r>
            <a:r>
              <a:rPr lang="ru-RU" dirty="0" smtClean="0"/>
              <a:t>преимущества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512"/>
              </a:spcBef>
              <a:spcAft>
                <a:spcPts val="1512"/>
              </a:spcAft>
              <a:buNone/>
            </a:pPr>
            <a:r>
              <a:rPr lang="ru-RU" sz="3000" b="1" dirty="0">
                <a:solidFill>
                  <a:srgbClr val="ED1C24"/>
                </a:solidFill>
              </a:rPr>
              <a:t>Станционные игры и интеллектуальные </a:t>
            </a:r>
            <a:r>
              <a:rPr lang="ru-RU" sz="3000" b="1" dirty="0" smtClean="0">
                <a:solidFill>
                  <a:srgbClr val="ED1C24"/>
                </a:solidFill>
              </a:rPr>
              <a:t>шоу</a:t>
            </a:r>
            <a:endParaRPr lang="en-US" sz="3000" dirty="0" smtClean="0"/>
          </a:p>
          <a:p>
            <a:pPr>
              <a:spcBef>
                <a:spcPts val="1512"/>
              </a:spcBef>
              <a:spcAft>
                <a:spcPts val="1512"/>
              </a:spcAft>
            </a:pPr>
            <a:r>
              <a:rPr lang="ru-RU" sz="2400" dirty="0" smtClean="0"/>
              <a:t>Простота </a:t>
            </a:r>
            <a:r>
              <a:rPr lang="ru-RU" sz="2400" dirty="0"/>
              <a:t>подготовки </a:t>
            </a:r>
            <a:r>
              <a:rPr lang="ru-RU" sz="2400" dirty="0" smtClean="0"/>
              <a:t>содержания</a:t>
            </a:r>
            <a:endParaRPr lang="ru-RU" sz="2400" dirty="0"/>
          </a:p>
          <a:p>
            <a:pPr>
              <a:spcBef>
                <a:spcPts val="1512"/>
              </a:spcBef>
              <a:spcAft>
                <a:spcPts val="1512"/>
              </a:spcAft>
            </a:pPr>
            <a:r>
              <a:rPr lang="ru-RU" sz="2400" dirty="0"/>
              <a:t>Простота управления </a:t>
            </a:r>
            <a:br>
              <a:rPr lang="ru-RU" sz="2400" dirty="0"/>
            </a:br>
            <a:r>
              <a:rPr lang="ru-RU" sz="2400" dirty="0" smtClean="0"/>
              <a:t>пространством</a:t>
            </a:r>
            <a:r>
              <a:rPr lang="en-US" sz="2400" dirty="0" smtClean="0"/>
              <a:t> </a:t>
            </a:r>
            <a:r>
              <a:rPr lang="ru-RU" sz="2400" dirty="0" smtClean="0"/>
              <a:t>и временем</a:t>
            </a:r>
            <a:endParaRPr lang="ru-RU" sz="2400" dirty="0"/>
          </a:p>
          <a:p>
            <a:pPr>
              <a:spcBef>
                <a:spcPts val="1512"/>
              </a:spcBef>
              <a:spcAft>
                <a:spcPts val="1512"/>
              </a:spcAft>
            </a:pPr>
            <a:r>
              <a:rPr lang="ru-RU" sz="2400" dirty="0"/>
              <a:t>Весело и ярко</a:t>
            </a:r>
          </a:p>
          <a:p>
            <a:pPr>
              <a:spcBef>
                <a:spcPts val="1512"/>
              </a:spcBef>
              <a:spcAft>
                <a:spcPts val="1512"/>
              </a:spcAft>
            </a:pPr>
            <a:r>
              <a:rPr lang="ru-RU" sz="2400" dirty="0"/>
              <a:t>На любой </a:t>
            </a:r>
            <a:r>
              <a:rPr lang="ru-RU" sz="2400" dirty="0" smtClean="0"/>
              <a:t>возраст</a:t>
            </a:r>
            <a:endParaRPr lang="ru-RU" sz="2400" dirty="0"/>
          </a:p>
        </p:txBody>
      </p:sp>
      <p:grpSp>
        <p:nvGrpSpPr>
          <p:cNvPr id="4" name="Группа 7"/>
          <p:cNvGrpSpPr/>
          <p:nvPr/>
        </p:nvGrpSpPr>
        <p:grpSpPr>
          <a:xfrm>
            <a:off x="5328182" y="2421121"/>
            <a:ext cx="3186769" cy="3455584"/>
            <a:chOff x="7103318" y="2421682"/>
            <a:chExt cx="4248472" cy="3456384"/>
          </a:xfrm>
        </p:grpSpPr>
        <p:sp>
          <p:nvSpPr>
            <p:cNvPr id="6" name="Текст 9"/>
            <p:cNvSpPr txBox="1">
              <a:spLocks/>
            </p:cNvSpPr>
            <p:nvPr/>
          </p:nvSpPr>
          <p:spPr>
            <a:xfrm>
              <a:off x="7103318" y="5268630"/>
              <a:ext cx="4248472" cy="609436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</p:spPr>
          <p:txBody>
            <a:bodyPr anchor="ctr"/>
            <a:lstStyle>
              <a:lvl1pPr marL="376839" indent="-376839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816486" indent="-314033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3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56132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758585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61038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763490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65943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68396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70849" indent="-251226" algn="l" defTabSz="1004906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ru-RU" sz="13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Один из игротехников в игре «Заработать за 60 минут», ЭФ МГУ, 2016</a:t>
              </a:r>
              <a:r>
                <a:rPr lang="en-US" sz="13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ru-RU" sz="13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год</a:t>
              </a:r>
              <a:endParaRPr lang="ru-RU" sz="13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pic>
          <p:nvPicPr>
            <p:cNvPr id="5" name="Picture 2" descr="https://pp.vk.me/c837535/v837535028/9eb7/5TzReMvHtsY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467" t="35927" r="19753"/>
            <a:stretch/>
          </p:blipFill>
          <p:spPr bwMode="auto">
            <a:xfrm>
              <a:off x="7103318" y="2421682"/>
              <a:ext cx="4248472" cy="2868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0906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21022" y="1197269"/>
            <a:ext cx="4040188" cy="639762"/>
          </a:xfrm>
        </p:spPr>
        <p:txBody>
          <a:bodyPr/>
          <a:lstStyle/>
          <a:p>
            <a:r>
              <a:rPr lang="ru-RU" sz="2700" dirty="0" smtClean="0">
                <a:solidFill>
                  <a:srgbClr val="ED1C24"/>
                </a:solidFill>
              </a:rPr>
              <a:t>Станционные игры</a:t>
            </a:r>
            <a:endParaRPr lang="ru-RU" sz="2700" dirty="0">
              <a:solidFill>
                <a:srgbClr val="ED1C2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57200" y="2061165"/>
            <a:ext cx="4040188" cy="4175497"/>
          </a:xfrm>
          <a:ln>
            <a:noFill/>
          </a:ln>
        </p:spPr>
        <p:txBody>
          <a:bodyPr/>
          <a:lstStyle/>
          <a:p>
            <a:pPr>
              <a:spcBef>
                <a:spcPts val="564"/>
              </a:spcBef>
              <a:spcAft>
                <a:spcPts val="504"/>
              </a:spcAft>
            </a:pPr>
            <a:r>
              <a:rPr lang="ru-RU" sz="2700" dirty="0" smtClean="0"/>
              <a:t>для формирования установок</a:t>
            </a:r>
          </a:p>
          <a:p>
            <a:pPr>
              <a:spcBef>
                <a:spcPts val="564"/>
              </a:spcBef>
              <a:spcAft>
                <a:spcPts val="504"/>
              </a:spcAft>
            </a:pPr>
            <a:r>
              <a:rPr lang="ru-RU" sz="2700" dirty="0" smtClean="0"/>
              <a:t>подвижные конкурсы</a:t>
            </a:r>
          </a:p>
          <a:p>
            <a:pPr>
              <a:spcBef>
                <a:spcPts val="564"/>
              </a:spcBef>
              <a:spcAft>
                <a:spcPts val="504"/>
              </a:spcAft>
            </a:pPr>
            <a:r>
              <a:rPr lang="ru-RU" sz="2700" dirty="0" smtClean="0"/>
              <a:t>большое пространство</a:t>
            </a:r>
          </a:p>
          <a:p>
            <a:pPr>
              <a:spcBef>
                <a:spcPts val="564"/>
              </a:spcBef>
              <a:spcAft>
                <a:spcPts val="504"/>
              </a:spcAft>
            </a:pPr>
            <a:r>
              <a:rPr lang="ru-RU" sz="2700" dirty="0" smtClean="0"/>
              <a:t>много станций и игротехников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572000" y="1197269"/>
            <a:ext cx="4041775" cy="639762"/>
          </a:xfrm>
        </p:spPr>
        <p:txBody>
          <a:bodyPr/>
          <a:lstStyle/>
          <a:p>
            <a:r>
              <a:rPr lang="ru-RU" sz="2700" dirty="0" smtClean="0">
                <a:solidFill>
                  <a:srgbClr val="ED1C24"/>
                </a:solidFill>
              </a:rPr>
              <a:t>Интеллектуальные шоу</a:t>
            </a:r>
            <a:endParaRPr lang="ru-RU" sz="2700" dirty="0">
              <a:solidFill>
                <a:srgbClr val="ED1C24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4645025" y="2061165"/>
            <a:ext cx="4041775" cy="4175497"/>
          </a:xfrm>
          <a:ln>
            <a:noFill/>
          </a:ln>
        </p:spPr>
        <p:txBody>
          <a:bodyPr/>
          <a:lstStyle/>
          <a:p>
            <a:pPr>
              <a:spcAft>
                <a:spcPts val="504"/>
              </a:spcAft>
            </a:pPr>
            <a:r>
              <a:rPr lang="ru-RU" sz="2700" dirty="0" smtClean="0"/>
              <a:t>для получения и проверки знаний</a:t>
            </a:r>
          </a:p>
          <a:p>
            <a:pPr>
              <a:spcAft>
                <a:spcPts val="504"/>
              </a:spcAft>
            </a:pPr>
            <a:r>
              <a:rPr lang="ru-RU" sz="2700" dirty="0" smtClean="0"/>
              <a:t>сидячие игры</a:t>
            </a:r>
          </a:p>
          <a:p>
            <a:pPr>
              <a:spcAft>
                <a:spcPts val="504"/>
              </a:spcAft>
            </a:pPr>
            <a:r>
              <a:rPr lang="ru-RU" sz="2700" dirty="0" smtClean="0"/>
              <a:t>меньше пространства</a:t>
            </a:r>
          </a:p>
          <a:p>
            <a:pPr>
              <a:spcAft>
                <a:spcPts val="504"/>
              </a:spcAft>
            </a:pPr>
            <a:r>
              <a:rPr lang="ru-RU" sz="2700" dirty="0" smtClean="0"/>
              <a:t>меньше игротехников</a:t>
            </a:r>
            <a:endParaRPr lang="ru-RU" sz="27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чем разница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46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/>
              <a:t>Станционная игра «Заработать за 60 минут»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9060" y="1071546"/>
            <a:ext cx="8229481" cy="5572164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Необыкновенная выставка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err="1" smtClean="0"/>
              <a:t>Паззл</a:t>
            </a: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Помни меня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Поймай, если сможешь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Бешеные деньги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Да, нет, наверное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Кто кого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История о мечте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Что? Где? Когда?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Своя игра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Финансовый </a:t>
            </a:r>
            <a:r>
              <a:rPr lang="ru-RU" sz="2400" dirty="0" err="1" smtClean="0"/>
              <a:t>элиас</a:t>
            </a: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Финансовый крокодил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Вижу цель, не вижу препятствий!</a:t>
            </a:r>
            <a:endParaRPr lang="ru-RU" sz="24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723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План подготовки станционной игры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- целевая аудитория:</a:t>
            </a:r>
            <a:br>
              <a:rPr lang="ru-RU" sz="2400" dirty="0" smtClean="0"/>
            </a:br>
            <a:r>
              <a:rPr lang="ru-RU" sz="2400" dirty="0" smtClean="0"/>
              <a:t>- тема:</a:t>
            </a:r>
            <a:br>
              <a:rPr lang="ru-RU" sz="2400" dirty="0" smtClean="0"/>
            </a:br>
            <a:r>
              <a:rPr lang="ru-RU" sz="2400" dirty="0" smtClean="0"/>
              <a:t>- название:</a:t>
            </a:r>
            <a:br>
              <a:rPr lang="ru-RU" sz="2400" dirty="0" smtClean="0"/>
            </a:br>
            <a:r>
              <a:rPr lang="ru-RU" sz="2400" dirty="0" smtClean="0"/>
              <a:t>- образовательная цель и задачи: </a:t>
            </a:r>
            <a:br>
              <a:rPr lang="ru-RU" sz="2400" dirty="0" smtClean="0"/>
            </a:br>
            <a:r>
              <a:rPr lang="ru-RU" sz="2400" dirty="0" smtClean="0"/>
              <a:t>- конкурсы: </a:t>
            </a:r>
            <a:br>
              <a:rPr lang="ru-RU" sz="2400" dirty="0" smtClean="0"/>
            </a:br>
            <a:r>
              <a:rPr lang="ru-RU" sz="2400" dirty="0" smtClean="0"/>
              <a:t>- порядок прохождения станций:</a:t>
            </a:r>
            <a:br>
              <a:rPr lang="ru-RU" sz="2400" dirty="0" smtClean="0"/>
            </a:br>
            <a:r>
              <a:rPr lang="ru-RU" sz="2400" dirty="0" smtClean="0"/>
              <a:t>- процедура подведения итогов: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857627"/>
          <a:ext cx="8229599" cy="22860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652"/>
                <a:gridCol w="1143008"/>
                <a:gridCol w="1214446"/>
                <a:gridCol w="1714512"/>
                <a:gridCol w="1428760"/>
                <a:gridCol w="1071570"/>
                <a:gridCol w="828651"/>
              </a:tblGrid>
              <a:tr h="762005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станции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Задача и правила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Необходимый</a:t>
                      </a:r>
                      <a:r>
                        <a:rPr lang="ru-RU" baseline="0" dirty="0" smtClean="0"/>
                        <a:t> реквизит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Модератор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Система оценки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</a:t>
                      </a:r>
                      <a:endParaRPr lang="ru-RU" dirty="0"/>
                    </a:p>
                  </a:txBody>
                  <a:tcPr/>
                </a:tc>
              </a:tr>
              <a:tr h="762005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20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273844" y="422276"/>
            <a:ext cx="887015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002060"/>
                </a:solidFill>
              </a:rPr>
              <a:t>Ключевые аспекты</a:t>
            </a:r>
            <a:br>
              <a:rPr lang="ru-RU" altLang="ru-RU" sz="2000" b="1" dirty="0">
                <a:solidFill>
                  <a:srgbClr val="002060"/>
                </a:solidFill>
              </a:rPr>
            </a:br>
            <a:r>
              <a:rPr lang="ru-RU" altLang="ru-RU" sz="2000" b="1" dirty="0">
                <a:solidFill>
                  <a:srgbClr val="002060"/>
                </a:solidFill>
              </a:rPr>
              <a:t>проекта Концепции преподавания обществознания в Российской Федерации</a:t>
            </a:r>
            <a:endParaRPr lang="ru-RU" altLang="ru-RU" sz="2000" dirty="0"/>
          </a:p>
          <a:p>
            <a:endParaRPr lang="ru-RU" altLang="ru-RU" sz="2000" dirty="0"/>
          </a:p>
          <a:p>
            <a:r>
              <a:rPr lang="ru-RU" altLang="ru-RU" sz="2000" dirty="0"/>
              <a:t>Систематический курс обществознания из </a:t>
            </a:r>
            <a:r>
              <a:rPr lang="ru-RU" altLang="ru-RU" sz="2000" u="sng" dirty="0"/>
              <a:t>двух </a:t>
            </a:r>
            <a:r>
              <a:rPr lang="ru-RU" altLang="ru-RU" sz="2000" dirty="0"/>
              <a:t>концентров (6 – 9 и 10 – 11 классы).</a:t>
            </a:r>
          </a:p>
          <a:p>
            <a:endParaRPr lang="ru-RU" altLang="ru-RU" sz="2000" dirty="0"/>
          </a:p>
          <a:p>
            <a:r>
              <a:rPr lang="ru-RU" altLang="ru-RU" sz="2000" dirty="0"/>
              <a:t>В 10 – 11 классах  может реализовываться изучение обществознания на базовом или профильном уровнях.</a:t>
            </a:r>
          </a:p>
          <a:p>
            <a:endParaRPr lang="ru-RU" altLang="ru-RU" sz="2000" dirty="0"/>
          </a:p>
          <a:p>
            <a:r>
              <a:rPr lang="ru-RU" altLang="ru-RU" sz="2000" dirty="0"/>
              <a:t>Философия, экономика, социология, правоведение, политология, психология, </a:t>
            </a:r>
            <a:r>
              <a:rPr lang="ru-RU" altLang="ru-RU" sz="2000" dirty="0" err="1"/>
              <a:t>культурология</a:t>
            </a:r>
            <a:r>
              <a:rPr lang="ru-RU" altLang="ru-RU" sz="2000" dirty="0"/>
              <a:t>, этика.</a:t>
            </a:r>
          </a:p>
          <a:p>
            <a:endParaRPr lang="ru-RU" altLang="ru-RU" sz="2000" dirty="0"/>
          </a:p>
          <a:p>
            <a:r>
              <a:rPr lang="ru-RU" altLang="ru-RU" sz="2000" dirty="0"/>
              <a:t>Практико-ориентированный подход  обучения обществознанию.</a:t>
            </a:r>
          </a:p>
          <a:p>
            <a:endParaRPr lang="ru-RU" altLang="ru-RU" sz="2000" dirty="0"/>
          </a:p>
          <a:p>
            <a:r>
              <a:rPr lang="ru-RU" altLang="ru-RU" sz="2000" dirty="0"/>
              <a:t>Новые содержательные модули - </a:t>
            </a:r>
            <a:r>
              <a:rPr lang="ru-RU" altLang="ru-RU" sz="2000" b="1" dirty="0"/>
              <a:t>финансовая грамотность</a:t>
            </a:r>
            <a:r>
              <a:rPr lang="ru-RU" altLang="ru-RU" sz="2000" dirty="0"/>
              <a:t>, местное самоуправление, сетевые коммуникации, информационная безопасность, межнациональное общение, </a:t>
            </a:r>
            <a:r>
              <a:rPr lang="ru-RU" altLang="ru-RU" sz="2000" b="1" dirty="0"/>
              <a:t>отечественная общественная мысль </a:t>
            </a:r>
            <a:r>
              <a:rPr lang="ru-RU" altLang="ru-RU" sz="2000" dirty="0"/>
              <a:t>.</a:t>
            </a:r>
          </a:p>
          <a:p>
            <a:endParaRPr lang="ru-RU" alt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/>
              <a:t>I</a:t>
            </a:r>
            <a:r>
              <a:rPr lang="ru-RU" sz="2400" b="1" dirty="0" smtClean="0"/>
              <a:t>. Общие положения. Место и значение обществознания в образовательной программе общего образования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Обществознание как учебный предмет изучает общество как социальную систему и человека как субъекта общественных отношений.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Обществознание выполняет функцию интеграции знаний о человеке и обществе, устанавливает </a:t>
            </a:r>
            <a:r>
              <a:rPr lang="ru-RU" sz="2400" dirty="0" err="1" smtClean="0"/>
              <a:t>межпредметные</a:t>
            </a:r>
            <a:r>
              <a:rPr lang="ru-RU" sz="2400" dirty="0" smtClean="0"/>
              <a:t> связи с другими предметами социально-гуманитарной направленности, программой воспитания и социализации обучающихся.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Обществознание призвано сформировать у обучающегося </a:t>
            </a:r>
            <a:r>
              <a:rPr lang="ru-RU" sz="2400" i="1" dirty="0" smtClean="0"/>
              <a:t>целостную картину мира и общества</a:t>
            </a:r>
            <a:r>
              <a:rPr lang="ru-RU" sz="2400" dirty="0" smtClean="0"/>
              <a:t>. Обучающийся должен усвоить, что такое мораль, нравственные и общественные ценности, культура и религия, гражданственность и патриотизм, воспитать в себе уважение к людям и самому себе, бережное отношение к природе.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409576" y="214291"/>
            <a:ext cx="8279606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II</a:t>
            </a:r>
            <a:r>
              <a:rPr lang="ru-RU" b="1" dirty="0" smtClean="0"/>
              <a:t>. Цель Концепции и решаемые для её достижения задачи</a:t>
            </a:r>
          </a:p>
          <a:p>
            <a:endParaRPr lang="ru-RU" b="1" dirty="0" smtClean="0"/>
          </a:p>
          <a:p>
            <a:r>
              <a:rPr lang="ru-RU" b="1" dirty="0" smtClean="0"/>
              <a:t>Целью </a:t>
            </a:r>
            <a:r>
              <a:rPr lang="ru-RU" b="1" dirty="0"/>
              <a:t>Концепции</a:t>
            </a:r>
            <a:r>
              <a:rPr lang="ru-RU" dirty="0"/>
              <a:t> является </a:t>
            </a:r>
            <a:r>
              <a:rPr lang="ru-RU" i="1" dirty="0"/>
              <a:t>повышение качества </a:t>
            </a:r>
            <a:r>
              <a:rPr lang="ru-RU" dirty="0"/>
              <a:t>преподавания и изучения обществознания в образовательных организациях с учётом перспективных задач развития Российской Федерации. </a:t>
            </a:r>
            <a:endParaRPr lang="ru-RU" dirty="0" smtClean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Задачи</a:t>
            </a:r>
            <a:r>
              <a:rPr lang="ru-RU" b="1" dirty="0"/>
              <a:t>: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- </a:t>
            </a:r>
            <a:r>
              <a:rPr lang="ru-RU" dirty="0"/>
              <a:t>обновление содержания образовательных программ, УМК, технологий и методик обучения;</a:t>
            </a:r>
            <a:br>
              <a:rPr lang="ru-RU" dirty="0"/>
            </a:br>
            <a:r>
              <a:rPr lang="ru-RU" dirty="0"/>
              <a:t>- расширение использования электронных информационных и образовательных ресурсов</a:t>
            </a:r>
            <a:r>
              <a:rPr lang="ru-RU" dirty="0" smtClean="0"/>
              <a:t>;</a:t>
            </a:r>
          </a:p>
          <a:p>
            <a:pPr>
              <a:buFontTx/>
              <a:buChar char="-"/>
            </a:pPr>
            <a:r>
              <a:rPr lang="ru-RU" dirty="0" smtClean="0"/>
              <a:t>развитие технологий и методик обучения, инструментов деятельности обучающихся и педагогических работников;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- формирование у обучающихся общероссийской гражданской идентичности; правовой, экономической, финансовой, политической, информационной культуры; культуры межнационального общения;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 создание условий для формирования  гармонично развитой личности, успешной социализации обучающихся;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- совершенствование системы диагностики и контроля учебных достижений </a:t>
            </a:r>
            <a:r>
              <a:rPr lang="ru-RU" dirty="0" smtClean="0"/>
              <a:t>обучающихся, обновление  </a:t>
            </a:r>
            <a:r>
              <a:rPr lang="ru-RU" dirty="0" err="1" smtClean="0"/>
              <a:t>КИМов</a:t>
            </a:r>
            <a:r>
              <a:rPr lang="ru-RU" dirty="0" smtClean="0"/>
              <a:t> для проведения государственной итоговой аттестации;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- совершенствование системы подготовки и повышения квалификации учителей обществознания.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III</a:t>
            </a:r>
            <a:r>
              <a:rPr lang="ru-RU" sz="2000" b="1" dirty="0" smtClean="0"/>
              <a:t>. Основные направления совершенствования преподавания обществознания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Главной целью преподавания и изучения обществознания является формирование </a:t>
            </a:r>
            <a:r>
              <a:rPr lang="ru-RU" sz="2000" i="1" dirty="0" smtClean="0"/>
              <a:t>гармонично развитой личности</a:t>
            </a:r>
            <a:r>
              <a:rPr lang="ru-RU" sz="2000" dirty="0" smtClean="0"/>
              <a:t>, воспитание общероссийской идентичности, гражданской ответственности, патриотизма, правовой культуры и правосознания, уважения к общепринятым в обществе социальным нормам и моральным ценностям, развитие у обучающихся понимания приоритетности национальных интересов.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Достижение этой цели должно осуществляться путем системной </a:t>
            </a:r>
            <a:r>
              <a:rPr lang="ru-RU" sz="2000" i="1" dirty="0" smtClean="0"/>
              <a:t>интеграции </a:t>
            </a:r>
            <a:r>
              <a:rPr lang="ru-RU" sz="2000" dirty="0" smtClean="0"/>
              <a:t>процессов освоения </a:t>
            </a:r>
            <a:r>
              <a:rPr lang="ru-RU" sz="2000" i="1" dirty="0" smtClean="0"/>
              <a:t>содержания образования </a:t>
            </a:r>
            <a:r>
              <a:rPr lang="ru-RU" sz="2000" dirty="0" smtClean="0"/>
              <a:t>и процессов </a:t>
            </a:r>
            <a:r>
              <a:rPr lang="ru-RU" sz="2000" i="1" dirty="0" smtClean="0"/>
              <a:t>социализации</a:t>
            </a:r>
            <a:r>
              <a:rPr lang="ru-RU" sz="2000" dirty="0" smtClean="0"/>
              <a:t> обучающегося, формирования у него целостного мировоззрения на основе исторически сложившихся духовно-нравственных традиций российского общества.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1. Общие положения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Преподавание обществознания ведется на уровнях основного общего и среднего общего образования в форме интегрального курса, имеющего </a:t>
            </a:r>
            <a:r>
              <a:rPr lang="ru-RU" sz="3200" b="1" dirty="0" smtClean="0"/>
              <a:t>два концентра</a:t>
            </a:r>
            <a:r>
              <a:rPr lang="ru-RU" sz="3200" dirty="0" smtClean="0"/>
              <a:t>. 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Интегральный характер преподавания обществознания способствует выработке у обучающихся практических навыков.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942</Words>
  <Application>Microsoft Office PowerPoint</Application>
  <PresentationFormat>Экран (4:3)</PresentationFormat>
  <Paragraphs>252</Paragraphs>
  <Slides>45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58" baseType="lpstr">
      <vt:lpstr>FangSong</vt:lpstr>
      <vt:lpstr>Aparajita</vt:lpstr>
      <vt:lpstr>Arial</vt:lpstr>
      <vt:lpstr>Calibri</vt:lpstr>
      <vt:lpstr>Candara</vt:lpstr>
      <vt:lpstr>Century Gothic</vt:lpstr>
      <vt:lpstr>Courier New</vt:lpstr>
      <vt:lpstr>PT Sans Narrow</vt:lpstr>
      <vt:lpstr>Tahoma</vt:lpstr>
      <vt:lpstr>Times New Roman</vt:lpstr>
      <vt:lpstr>Wingdings</vt:lpstr>
      <vt:lpstr>Wingdings 3</vt:lpstr>
      <vt:lpstr>Тема Office</vt:lpstr>
      <vt:lpstr>Преподавание обществознания в соответствии с Концепцией преподавания дисциплины «Обществознание» в Российской Федерации</vt:lpstr>
      <vt:lpstr>kafedra.obsh.nauk@mail.ru</vt:lpstr>
      <vt:lpstr>Обновление содержания образования</vt:lpstr>
      <vt:lpstr>Проект Концепции преподавания обществознания в Российской Федерации </vt:lpstr>
      <vt:lpstr>Презентация PowerPoint</vt:lpstr>
      <vt:lpstr>I. Общие положения. Место и значение обществознания в образовательной программе общего образования  Обществознание как учебный предмет изучает общество как социальную систему и человека как субъекта общественных отношений.   Обществознание выполняет функцию интеграции знаний о человеке и обществе, устанавливает межпредметные связи с другими предметами социально-гуманитарной направленности, программой воспитания и социализации обучающихся.  Обществознание призвано сформировать у обучающегося целостную картину мира и общества. Обучающийся должен усвоить, что такое мораль, нравственные и общественные ценности, культура и религия, гражданственность и патриотизм, воспитать в себе уважение к людям и самому себе, бережное отношение к природе. </vt:lpstr>
      <vt:lpstr>Презентация PowerPoint</vt:lpstr>
      <vt:lpstr>III. Основные направления совершенствования преподавания обществознания  Главной целью преподавания и изучения обществознания является формирование гармонично развитой личности, воспитание общероссийской идентичности, гражданской ответственности, патриотизма, правовой культуры и правосознания, уважения к общепринятым в обществе социальным нормам и моральным ценностям, развитие у обучающихся понимания приоритетности национальных интересов.  Достижение этой цели должно осуществляться путем системной интеграции процессов освоения содержания образования и процессов социализации обучающегося, формирования у него целостного мировоззрения на основе исторически сложившихся духовно-нравственных традиций российского общества. </vt:lpstr>
      <vt:lpstr>1. Общие положения  Преподавание обществознания ведется на уровнях основного общего и среднего общего образования в форме интегрального курса, имеющего два концентра.   Интегральный характер преподавания обществознания способствует выработке у обучающихся практических навыков. </vt:lpstr>
      <vt:lpstr>2. Модернизация содержания и методов преподавания обществознания  Для достижения цели Концепции необходимо провести обновление всего комплекса документов, регламентирующих преподавание и изучение обществознания: - ФГОС ООО и СОО; - ПООП ООО и СОО; - примерных рабочих программ базового и углубленного изучения и преподавания обществознания;   </vt:lpstr>
      <vt:lpstr>   Для решения поставленных в Концепции задач необходимо:  - предусмотреть во ФГОС СОО для всех профилей обязательное и углубленное изучение обществознания, разделить и детализировать требования к предметным результатам освоения обществознания на базовом и углублённом уровнях, а также усилить межпредметные связи с предметами социально-гуманитарного цикла;  - уточнить требования к результатам освоения образовательных программ НОО, ООО и СОО;  - обеспечить при изучении обществознания возможности использования дополнительной литературы, разнообразных электронных информационных и образовательных ресурсов;  - продолжить совершенствование КИМов, используемых при проведении ГИА;  - расширять участие обучающихся в общественно значимых, в том числе волонтёрских проектах.    </vt:lpstr>
      <vt:lpstr>3. Содержание предмета «Обществознание»  Содержание предмета «Обществознание» и последовательность его освоения должны соответствовать задачам формирования у обучающегося:   - целостной системы представлений о жизни и развитии общества, месте человека в системе общественных отношений;   - ценностных ориентаций, необходимых ему в жизни.</vt:lpstr>
      <vt:lpstr>Для более глубокого понимания обучающимися особенностей общественного развития России, её социально-политических традиций и ценностей целесообразно посвятить отдельный раздел освоению наследия отечественных классиков социальной философии и общественной мысли.</vt:lpstr>
      <vt:lpstr>Реализация системно-деятельностного подхода, повышение самостоятельности и мотивации обучающихся в рамках изучения обществознания могут быть достигнуты путем активного использования:  - интерактивных образовательных технологий и методов  - дополнительного образования и внеучебной деятельности  - электронного обучения и дистанционных образовательных технологий</vt:lpstr>
      <vt:lpstr>25 сентября 2017 года была принята «Стратегия повышения финансовой грамотности населения в Российской Федерации на 2017 – 2023 гг.».  В реализации настоящей Стратегии участвуют Министерство финансов Российской Федерации, Центральный банк Российской Федерации и другие заинтересованные федеральные органы исполнительной власти и организации, в том числе Министерство образования и науки Российской Федерации, Федеральная служба по надзору в сфере защиты прав потребителей и благополучия человека и другие структуры. </vt:lpstr>
      <vt:lpstr>В настоящее время вопросы финансовой грамотности включены в Примерную основную образовательную программу основного общего образования (примерная программа по учебному предмету «Обществознание», раздел «Экономика») и Примерную основную образовательную программу среднего общего образования (примерные программы по учебным предметам «Обществознание», «Экономика») (п. 26 ФГОС ООО, п. 27 ФГОС СОО).   </vt:lpstr>
      <vt:lpstr>К настоящему времени необходимые условия для внедрения курса финансовой грамотности в образовательный процесс созданы:   - подготовлены учебно-методические комплекты по финансовой грамотности;  - разработаны сетевые образовательные ресурсы по этой тематике, включающие разнообразный контент.   Учебно-методические комплекты для 2-11 классов разработаны в рамках Проекта Министерства финансов РФ «Содействие повышению уровня финансовой грамотности населения и развитию финансового образования в РФ»; для 8-10 классах в рамках проекта Центрального банка  РФ. </vt:lpstr>
      <vt:lpstr>Проект «Содействие повышению уровня финансовой грамотности населения и развитию финансового образования в РФ»</vt:lpstr>
      <vt:lpstr>Интернет-ресурсы  - вашифинансы.рф - неделяфинансов.рф  - fincult.info.ru  - https://fmc.hse.ru  - http://edu.pacc.ru  - хочумогузнаю.рф  </vt:lpstr>
      <vt:lpstr>Презентация PowerPoint</vt:lpstr>
      <vt:lpstr>Характерные признаки игры  - игроки  - правила  - ответственность  - соревнование сил  - начало и конец  - удовольствие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План интерактивной лекции  1. целевая аудитория 2. тема 3. цель и задачи 4. план мероприятия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чем разница</vt:lpstr>
      <vt:lpstr>Презентация PowerPoint</vt:lpstr>
      <vt:lpstr>План подготовки станционной игры  - целевая аудитория: - тема: - название: - образовательная цель и задачи:  - конкурсы:  - порядок прохождения станций: - процедура подведения итогов: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Слушатель курсов</cp:lastModifiedBy>
  <cp:revision>25</cp:revision>
  <dcterms:created xsi:type="dcterms:W3CDTF">2018-09-19T01:48:29Z</dcterms:created>
  <dcterms:modified xsi:type="dcterms:W3CDTF">2018-09-19T05:23:55Z</dcterms:modified>
</cp:coreProperties>
</file>