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2" r:id="rId2"/>
    <p:sldMasterId id="2147483702" r:id="rId3"/>
  </p:sldMasterIdLst>
  <p:notesMasterIdLst>
    <p:notesMasterId r:id="rId92"/>
  </p:notesMasterIdLst>
  <p:handoutMasterIdLst>
    <p:handoutMasterId r:id="rId93"/>
  </p:handoutMasterIdLst>
  <p:sldIdLst>
    <p:sldId id="425" r:id="rId4"/>
    <p:sldId id="427" r:id="rId5"/>
    <p:sldId id="426" r:id="rId6"/>
    <p:sldId id="525" r:id="rId7"/>
    <p:sldId id="526" r:id="rId8"/>
    <p:sldId id="527" r:id="rId9"/>
    <p:sldId id="528" r:id="rId10"/>
    <p:sldId id="529" r:id="rId11"/>
    <p:sldId id="530" r:id="rId12"/>
    <p:sldId id="531" r:id="rId13"/>
    <p:sldId id="532" r:id="rId14"/>
    <p:sldId id="533" r:id="rId15"/>
    <p:sldId id="534" r:id="rId16"/>
    <p:sldId id="535" r:id="rId17"/>
    <p:sldId id="494" r:id="rId18"/>
    <p:sldId id="495" r:id="rId19"/>
    <p:sldId id="496" r:id="rId20"/>
    <p:sldId id="497" r:id="rId21"/>
    <p:sldId id="498" r:id="rId22"/>
    <p:sldId id="499" r:id="rId23"/>
    <p:sldId id="500" r:id="rId24"/>
    <p:sldId id="574" r:id="rId25"/>
    <p:sldId id="575" r:id="rId26"/>
    <p:sldId id="576" r:id="rId27"/>
    <p:sldId id="577" r:id="rId28"/>
    <p:sldId id="578" r:id="rId29"/>
    <p:sldId id="579" r:id="rId30"/>
    <p:sldId id="580" r:id="rId31"/>
    <p:sldId id="581" r:id="rId32"/>
    <p:sldId id="582" r:id="rId33"/>
    <p:sldId id="586" r:id="rId34"/>
    <p:sldId id="587" r:id="rId35"/>
    <p:sldId id="588" r:id="rId36"/>
    <p:sldId id="589" r:id="rId37"/>
    <p:sldId id="590" r:id="rId38"/>
    <p:sldId id="591" r:id="rId39"/>
    <p:sldId id="592" r:id="rId40"/>
    <p:sldId id="593" r:id="rId41"/>
    <p:sldId id="594" r:id="rId42"/>
    <p:sldId id="595" r:id="rId43"/>
    <p:sldId id="596" r:id="rId44"/>
    <p:sldId id="597" r:id="rId45"/>
    <p:sldId id="598" r:id="rId46"/>
    <p:sldId id="482" r:id="rId47"/>
    <p:sldId id="483" r:id="rId48"/>
    <p:sldId id="484" r:id="rId49"/>
    <p:sldId id="485" r:id="rId50"/>
    <p:sldId id="486" r:id="rId51"/>
    <p:sldId id="487" r:id="rId52"/>
    <p:sldId id="488" r:id="rId53"/>
    <p:sldId id="489" r:id="rId54"/>
    <p:sldId id="490" r:id="rId55"/>
    <p:sldId id="491" r:id="rId56"/>
    <p:sldId id="492" r:id="rId57"/>
    <p:sldId id="493" r:id="rId58"/>
    <p:sldId id="563" r:id="rId59"/>
    <p:sldId id="564" r:id="rId60"/>
    <p:sldId id="565" r:id="rId61"/>
    <p:sldId id="566" r:id="rId62"/>
    <p:sldId id="567" r:id="rId63"/>
    <p:sldId id="568" r:id="rId64"/>
    <p:sldId id="569" r:id="rId65"/>
    <p:sldId id="570" r:id="rId66"/>
    <p:sldId id="571" r:id="rId67"/>
    <p:sldId id="572" r:id="rId68"/>
    <p:sldId id="573" r:id="rId69"/>
    <p:sldId id="599" r:id="rId70"/>
    <p:sldId id="600" r:id="rId71"/>
    <p:sldId id="601" r:id="rId72"/>
    <p:sldId id="602" r:id="rId73"/>
    <p:sldId id="603" r:id="rId74"/>
    <p:sldId id="604" r:id="rId75"/>
    <p:sldId id="605" r:id="rId76"/>
    <p:sldId id="606" r:id="rId77"/>
    <p:sldId id="607" r:id="rId78"/>
    <p:sldId id="608" r:id="rId79"/>
    <p:sldId id="609" r:id="rId80"/>
    <p:sldId id="556" r:id="rId81"/>
    <p:sldId id="557" r:id="rId82"/>
    <p:sldId id="558" r:id="rId83"/>
    <p:sldId id="559" r:id="rId84"/>
    <p:sldId id="560" r:id="rId85"/>
    <p:sldId id="561" r:id="rId86"/>
    <p:sldId id="562" r:id="rId87"/>
    <p:sldId id="583" r:id="rId88"/>
    <p:sldId id="584" r:id="rId89"/>
    <p:sldId id="585" r:id="rId90"/>
    <p:sldId id="473" r:id="rId91"/>
  </p:sldIdLst>
  <p:sldSz cx="9144000" cy="6858000" type="screen4x3"/>
  <p:notesSz cx="6797675" cy="987425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030">
          <p15:clr>
            <a:srgbClr val="A4A3A4"/>
          </p15:clr>
        </p15:guide>
        <p15:guide id="2" orient="horz" pos="288">
          <p15:clr>
            <a:srgbClr val="A4A3A4"/>
          </p15:clr>
        </p15:guide>
        <p15:guide id="3" orient="horz" pos="574">
          <p15:clr>
            <a:srgbClr val="A4A3A4"/>
          </p15:clr>
        </p15:guide>
        <p15:guide id="4" orient="horz" pos="861">
          <p15:clr>
            <a:srgbClr val="A4A3A4"/>
          </p15:clr>
        </p15:guide>
        <p15:guide id="5" orient="horz" pos="1150">
          <p15:clr>
            <a:srgbClr val="A4A3A4"/>
          </p15:clr>
        </p15:guide>
        <p15:guide id="6" orient="horz" pos="1440">
          <p15:clr>
            <a:srgbClr val="A4A3A4"/>
          </p15:clr>
        </p15:guide>
        <p15:guide id="7" orient="horz" pos="1726">
          <p15:clr>
            <a:srgbClr val="A4A3A4"/>
          </p15:clr>
        </p15:guide>
        <p15:guide id="8" orient="horz" pos="2016">
          <p15:clr>
            <a:srgbClr val="A4A3A4"/>
          </p15:clr>
        </p15:guide>
        <p15:guide id="9" orient="horz" pos="2302">
          <p15:clr>
            <a:srgbClr val="A4A3A4"/>
          </p15:clr>
        </p15:guide>
        <p15:guide id="10" orient="horz" pos="2568">
          <p15:clr>
            <a:srgbClr val="A4A3A4"/>
          </p15:clr>
        </p15:guide>
        <p15:guide id="11" orient="horz" pos="2878">
          <p15:clr>
            <a:srgbClr val="A4A3A4"/>
          </p15:clr>
        </p15:guide>
        <p15:guide id="12" orient="horz" pos="3162">
          <p15:clr>
            <a:srgbClr val="A4A3A4"/>
          </p15:clr>
        </p15:guide>
        <p15:guide id="13" orient="horz" pos="3456">
          <p15:clr>
            <a:srgbClr val="A4A3A4"/>
          </p15:clr>
        </p15:guide>
        <p15:guide id="14" orient="horz" pos="3742">
          <p15:clr>
            <a:srgbClr val="A4A3A4"/>
          </p15:clr>
        </p15:guide>
        <p15:guide id="15" pos="304">
          <p15:clr>
            <a:srgbClr val="A4A3A4"/>
          </p15:clr>
        </p15:guide>
        <p15:guide id="16" pos="3032">
          <p15:clr>
            <a:srgbClr val="A4A3A4"/>
          </p15:clr>
        </p15:guide>
        <p15:guide id="17" pos="2747">
          <p15:clr>
            <a:srgbClr val="A4A3A4"/>
          </p15:clr>
        </p15:guide>
        <p15:guide id="18" pos="2124">
          <p15:clr>
            <a:srgbClr val="A4A3A4"/>
          </p15:clr>
        </p15:guide>
        <p15:guide id="19" pos="1820">
          <p15:clr>
            <a:srgbClr val="A4A3A4"/>
          </p15:clr>
        </p15:guide>
        <p15:guide id="20" pos="1516">
          <p15:clr>
            <a:srgbClr val="A4A3A4"/>
          </p15:clr>
        </p15:guide>
        <p15:guide id="21" pos="1212">
          <p15:clr>
            <a:srgbClr val="A4A3A4"/>
          </p15:clr>
        </p15:guide>
        <p15:guide id="22" pos="912">
          <p15:clr>
            <a:srgbClr val="A4A3A4"/>
          </p15:clr>
        </p15:guide>
        <p15:guide id="23" pos="608">
          <p15:clr>
            <a:srgbClr val="A4A3A4"/>
          </p15:clr>
        </p15:guide>
        <p15:guide id="24" pos="2428">
          <p15:clr>
            <a:srgbClr val="A4A3A4"/>
          </p15:clr>
        </p15:guide>
        <p15:guide id="25" pos="5456">
          <p15:clr>
            <a:srgbClr val="A4A3A4"/>
          </p15:clr>
        </p15:guide>
        <p15:guide id="26" pos="3336">
          <p15:clr>
            <a:srgbClr val="A4A3A4"/>
          </p15:clr>
        </p15:guide>
        <p15:guide id="27" pos="3640">
          <p15:clr>
            <a:srgbClr val="A4A3A4"/>
          </p15:clr>
        </p15:guide>
        <p15:guide id="28" pos="3940">
          <p15:clr>
            <a:srgbClr val="A4A3A4"/>
          </p15:clr>
        </p15:guide>
        <p15:guide id="29" pos="4250">
          <p15:clr>
            <a:srgbClr val="A4A3A4"/>
          </p15:clr>
        </p15:guide>
        <p15:guide id="30" pos="4548">
          <p15:clr>
            <a:srgbClr val="A4A3A4"/>
          </p15:clr>
        </p15:guide>
        <p15:guide id="31" pos="4848">
          <p15:clr>
            <a:srgbClr val="A4A3A4"/>
          </p15:clr>
        </p15:guide>
        <p15:guide id="32" pos="515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Шаранова Н.А." initials="ШН" lastIdx="1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9737"/>
    <a:srgbClr val="F2010F"/>
    <a:srgbClr val="3EA245"/>
    <a:srgbClr val="239F37"/>
    <a:srgbClr val="239F45"/>
    <a:srgbClr val="349737"/>
    <a:srgbClr val="299224"/>
    <a:srgbClr val="3EAB45"/>
    <a:srgbClr val="E67800"/>
    <a:srgbClr val="D4D2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82" autoAdjust="0"/>
    <p:restoredTop sz="90654" autoAdjust="0"/>
  </p:normalViewPr>
  <p:slideViewPr>
    <p:cSldViewPr snapToGrid="0" snapToObjects="1">
      <p:cViewPr>
        <p:scale>
          <a:sx n="60" d="100"/>
          <a:sy n="60" d="100"/>
        </p:scale>
        <p:origin x="-1854" y="-228"/>
      </p:cViewPr>
      <p:guideLst>
        <p:guide orient="horz" pos="4030"/>
        <p:guide orient="horz" pos="288"/>
        <p:guide orient="horz" pos="574"/>
        <p:guide orient="horz" pos="861"/>
        <p:guide orient="horz" pos="1150"/>
        <p:guide orient="horz" pos="1440"/>
        <p:guide orient="horz" pos="1726"/>
        <p:guide orient="horz" pos="2016"/>
        <p:guide orient="horz" pos="2302"/>
        <p:guide orient="horz" pos="2568"/>
        <p:guide orient="horz" pos="2878"/>
        <p:guide orient="horz" pos="3162"/>
        <p:guide orient="horz" pos="3456"/>
        <p:guide orient="horz" pos="3742"/>
        <p:guide pos="304"/>
        <p:guide pos="3032"/>
        <p:guide pos="2747"/>
        <p:guide pos="2124"/>
        <p:guide pos="1820"/>
        <p:guide pos="1516"/>
        <p:guide pos="1212"/>
        <p:guide pos="912"/>
        <p:guide pos="608"/>
        <p:guide pos="2428"/>
        <p:guide pos="5456"/>
        <p:guide pos="3336"/>
        <p:guide pos="3640"/>
        <p:guide pos="3940"/>
        <p:guide pos="4250"/>
        <p:guide pos="4548"/>
        <p:guide pos="4848"/>
        <p:guide pos="51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97" Type="http://schemas.openxmlformats.org/officeDocument/2006/relationships/theme" Target="theme/theme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presProps" Target="pres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handoutMaster" Target="handoutMasters/handoutMaster1.xml"/><Relationship Id="rId9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C0E4AC-624E-B74E-A939-384ED0E02D01}" type="datetimeFigureOut">
              <a:rPr lang="ru-RU" smtClean="0"/>
              <a:pPr/>
              <a:t>25.09.2017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2841C-A68B-6B4C-87FE-6194CC9889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1239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67E9C-89F0-3443-8C13-E071948A3596}" type="datetimeFigureOut">
              <a:rPr lang="ru-RU" smtClean="0"/>
              <a:pPr/>
              <a:t>25.09.2017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435EC-263C-D742-BD32-D3F12BDA6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72629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Население – данные Росстата на 1 января 2017</a:t>
            </a:r>
          </a:p>
          <a:p>
            <a:r>
              <a:rPr lang="ru-RU" dirty="0" smtClean="0"/>
              <a:t>Карты – данные ЦБ РФ на 1 января 2017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435EC-263C-D742-BD32-D3F12BDA6A5A}" type="slidenum">
              <a:rPr lang="ru-RU" smtClean="0"/>
              <a:pPr/>
              <a:t>75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616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1828800"/>
            <a:ext cx="7699376" cy="152400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447799" y="1508973"/>
            <a:ext cx="6184901" cy="643678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ts val="3000"/>
              </a:lnSpc>
              <a:defRPr sz="4800" b="1">
                <a:solidFill>
                  <a:srgbClr val="239F45"/>
                </a:solidFill>
                <a:latin typeface="Helvetica"/>
                <a:cs typeface="Helvetica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7680" y="2423160"/>
            <a:ext cx="7211696" cy="3053080"/>
          </a:xfrm>
        </p:spPr>
        <p:txBody>
          <a:bodyPr/>
          <a:lstStyle>
            <a:lvl1pPr marL="468000" indent="-468000" algn="l">
              <a:buClr>
                <a:srgbClr val="349737"/>
              </a:buClr>
              <a:buFont typeface="Lucida Grande"/>
              <a:buChar char="&gt;"/>
              <a:defRPr>
                <a:solidFill>
                  <a:srgbClr val="349737"/>
                </a:solidFill>
                <a:latin typeface="FreeSetC"/>
                <a:cs typeface="FreeSetC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 rot="16200000">
            <a:off x="1462087" y="-1004888"/>
            <a:ext cx="5737226" cy="8661401"/>
          </a:xfrm>
          <a:custGeom>
            <a:avLst/>
            <a:gdLst/>
            <a:ahLst/>
            <a:cxnLst/>
            <a:rect l="l" t="t" r="r" b="b"/>
            <a:pathLst>
              <a:path w="5737226" h="8661401">
                <a:moveTo>
                  <a:pt x="5737226" y="0"/>
                </a:moveTo>
                <a:lnTo>
                  <a:pt x="5737226" y="8661401"/>
                </a:lnTo>
                <a:lnTo>
                  <a:pt x="5737225" y="8661401"/>
                </a:lnTo>
                <a:lnTo>
                  <a:pt x="5283201" y="8661401"/>
                </a:lnTo>
                <a:lnTo>
                  <a:pt x="454026" y="8661401"/>
                </a:lnTo>
                <a:lnTo>
                  <a:pt x="1" y="8661401"/>
                </a:lnTo>
                <a:lnTo>
                  <a:pt x="0" y="8661401"/>
                </a:lnTo>
                <a:lnTo>
                  <a:pt x="0" y="0"/>
                </a:lnTo>
                <a:lnTo>
                  <a:pt x="454026" y="0"/>
                </a:lnTo>
                <a:lnTo>
                  <a:pt x="454026" y="8207376"/>
                </a:lnTo>
                <a:lnTo>
                  <a:pt x="5283201" y="8207376"/>
                </a:lnTo>
                <a:lnTo>
                  <a:pt x="5283201" y="0"/>
                </a:lnTo>
                <a:close/>
              </a:path>
            </a:pathLst>
          </a:custGeom>
          <a:solidFill>
            <a:srgbClr val="E78E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3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1828800"/>
            <a:ext cx="7699376" cy="152400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447799" y="1508973"/>
            <a:ext cx="6184901" cy="643678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ts val="3000"/>
              </a:lnSpc>
              <a:defRPr sz="4800" b="1">
                <a:solidFill>
                  <a:srgbClr val="239F45"/>
                </a:solidFill>
                <a:latin typeface="Helvetica"/>
                <a:cs typeface="Helvetica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7680" y="2423160"/>
            <a:ext cx="7211696" cy="3053080"/>
          </a:xfrm>
        </p:spPr>
        <p:txBody>
          <a:bodyPr/>
          <a:lstStyle>
            <a:lvl1pPr marL="468000" indent="-468000" algn="l">
              <a:buClr>
                <a:srgbClr val="349737"/>
              </a:buClr>
              <a:buFont typeface="Lucida Grande"/>
              <a:buChar char="&gt;"/>
              <a:defRPr>
                <a:solidFill>
                  <a:srgbClr val="349737"/>
                </a:solidFill>
                <a:latin typeface="FreeSetC"/>
                <a:cs typeface="FreeSetC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 rot="16200000">
            <a:off x="1462087" y="-1004888"/>
            <a:ext cx="5737226" cy="8661401"/>
          </a:xfrm>
          <a:custGeom>
            <a:avLst/>
            <a:gdLst/>
            <a:ahLst/>
            <a:cxnLst/>
            <a:rect l="l" t="t" r="r" b="b"/>
            <a:pathLst>
              <a:path w="5737226" h="8661401">
                <a:moveTo>
                  <a:pt x="5737226" y="0"/>
                </a:moveTo>
                <a:lnTo>
                  <a:pt x="5737226" y="8661401"/>
                </a:lnTo>
                <a:lnTo>
                  <a:pt x="5737225" y="8661401"/>
                </a:lnTo>
                <a:lnTo>
                  <a:pt x="5283201" y="8661401"/>
                </a:lnTo>
                <a:lnTo>
                  <a:pt x="454026" y="8661401"/>
                </a:lnTo>
                <a:lnTo>
                  <a:pt x="1" y="8661401"/>
                </a:lnTo>
                <a:lnTo>
                  <a:pt x="0" y="8661401"/>
                </a:lnTo>
                <a:lnTo>
                  <a:pt x="0" y="0"/>
                </a:lnTo>
                <a:lnTo>
                  <a:pt x="454026" y="0"/>
                </a:lnTo>
                <a:lnTo>
                  <a:pt x="454026" y="8207376"/>
                </a:lnTo>
                <a:lnTo>
                  <a:pt x="5283201" y="8207376"/>
                </a:lnTo>
                <a:lnTo>
                  <a:pt x="5283201" y="0"/>
                </a:lnTo>
                <a:close/>
              </a:path>
            </a:pathLst>
          </a:custGeom>
          <a:solidFill>
            <a:srgbClr val="E78E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180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5pPr marL="1476000" indent="-252000">
              <a:buFont typeface="Lucida Grande"/>
              <a:buChar char="&gt;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987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26000" y="2272242"/>
            <a:ext cx="3831034" cy="41082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Содержимое 3"/>
          <p:cNvSpPr>
            <a:spLocks noGrp="1"/>
          </p:cNvSpPr>
          <p:nvPr>
            <p:ph sz="half" idx="14"/>
          </p:nvPr>
        </p:nvSpPr>
        <p:spPr>
          <a:xfrm>
            <a:off x="502920" y="2272242"/>
            <a:ext cx="3831034" cy="41082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465305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ллюстрация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26000" y="2272242"/>
            <a:ext cx="3831034" cy="368829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Рисунок 2"/>
          <p:cNvSpPr>
            <a:spLocks noGrp="1"/>
          </p:cNvSpPr>
          <p:nvPr>
            <p:ph type="pic" idx="1"/>
          </p:nvPr>
        </p:nvSpPr>
        <p:spPr>
          <a:xfrm>
            <a:off x="482600" y="2272243"/>
            <a:ext cx="3831033" cy="368829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Содержимое 3"/>
          <p:cNvSpPr>
            <a:spLocks noGrp="1"/>
          </p:cNvSpPr>
          <p:nvPr>
            <p:ph sz="half" idx="13" hasCustomPrompt="1"/>
          </p:nvPr>
        </p:nvSpPr>
        <p:spPr>
          <a:xfrm>
            <a:off x="482600" y="5960533"/>
            <a:ext cx="3831034" cy="440267"/>
          </a:xfrm>
        </p:spPr>
        <p:txBody>
          <a:bodyPr anchor="b" anchorCtr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0" indent="0" algn="l">
              <a:lnSpc>
                <a:spcPts val="1200"/>
              </a:lnSpc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6892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зкая иллюстрация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48100" y="2272242"/>
            <a:ext cx="4808934" cy="368829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Рисунок 2"/>
          <p:cNvSpPr>
            <a:spLocks noGrp="1"/>
          </p:cNvSpPr>
          <p:nvPr>
            <p:ph type="pic" idx="1"/>
          </p:nvPr>
        </p:nvSpPr>
        <p:spPr>
          <a:xfrm>
            <a:off x="482601" y="2272243"/>
            <a:ext cx="2882900" cy="368829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9" name="Содержимое 3"/>
          <p:cNvSpPr>
            <a:spLocks noGrp="1"/>
          </p:cNvSpPr>
          <p:nvPr>
            <p:ph sz="half" idx="13" hasCustomPrompt="1"/>
          </p:nvPr>
        </p:nvSpPr>
        <p:spPr>
          <a:xfrm>
            <a:off x="482600" y="5960533"/>
            <a:ext cx="2882901" cy="440267"/>
          </a:xfrm>
        </p:spPr>
        <p:txBody>
          <a:bodyPr anchor="b" anchorCtr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0" indent="0" algn="l">
              <a:lnSpc>
                <a:spcPts val="1200"/>
              </a:lnSpc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909799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ирокая иллюстрация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73800" y="2272242"/>
            <a:ext cx="2383234" cy="368829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 marL="0" indent="0">
              <a:defRPr sz="1600"/>
            </a:lvl3pPr>
            <a:lvl4pPr marL="0" indent="0"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Рисунок 2"/>
          <p:cNvSpPr>
            <a:spLocks noGrp="1"/>
          </p:cNvSpPr>
          <p:nvPr>
            <p:ph type="pic" idx="1"/>
          </p:nvPr>
        </p:nvSpPr>
        <p:spPr>
          <a:xfrm>
            <a:off x="482600" y="2272243"/>
            <a:ext cx="5308600" cy="368829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9" name="Содержимое 3"/>
          <p:cNvSpPr>
            <a:spLocks noGrp="1"/>
          </p:cNvSpPr>
          <p:nvPr>
            <p:ph sz="half" idx="13" hasCustomPrompt="1"/>
          </p:nvPr>
        </p:nvSpPr>
        <p:spPr>
          <a:xfrm>
            <a:off x="482600" y="5960533"/>
            <a:ext cx="5308600" cy="440267"/>
          </a:xfrm>
        </p:spPr>
        <p:txBody>
          <a:bodyPr anchor="b" anchorCtr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0" indent="0" algn="l">
              <a:lnSpc>
                <a:spcPts val="1200"/>
              </a:lnSpc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860432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ирокая иллюстрация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Рисунок 2"/>
          <p:cNvSpPr>
            <a:spLocks noGrp="1"/>
          </p:cNvSpPr>
          <p:nvPr>
            <p:ph type="pic" idx="1"/>
          </p:nvPr>
        </p:nvSpPr>
        <p:spPr>
          <a:xfrm>
            <a:off x="482600" y="2272243"/>
            <a:ext cx="8174434" cy="368829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9" name="Содержимое 3"/>
          <p:cNvSpPr>
            <a:spLocks noGrp="1"/>
          </p:cNvSpPr>
          <p:nvPr>
            <p:ph sz="half" idx="13" hasCustomPrompt="1"/>
          </p:nvPr>
        </p:nvSpPr>
        <p:spPr>
          <a:xfrm>
            <a:off x="482600" y="5960533"/>
            <a:ext cx="8174434" cy="440267"/>
          </a:xfrm>
        </p:spPr>
        <p:txBody>
          <a:bodyPr anchor="b" anchorCtr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0" indent="0" algn="l">
              <a:lnSpc>
                <a:spcPts val="1200"/>
              </a:lnSpc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7351587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6652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6342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0" y="1828800"/>
            <a:ext cx="7699376" cy="152400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447799" y="1508973"/>
            <a:ext cx="6184901" cy="643678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ts val="3000"/>
              </a:lnSpc>
              <a:defRPr sz="4800" b="1">
                <a:solidFill>
                  <a:srgbClr val="239F45"/>
                </a:solidFill>
                <a:latin typeface="Helvetica"/>
                <a:cs typeface="Helvetica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7680" y="2423160"/>
            <a:ext cx="7211696" cy="3053080"/>
          </a:xfrm>
        </p:spPr>
        <p:txBody>
          <a:bodyPr/>
          <a:lstStyle>
            <a:lvl1pPr marL="468000" indent="-468000" algn="l">
              <a:buClr>
                <a:srgbClr val="349737"/>
              </a:buClr>
              <a:buFont typeface="Lucida Grande"/>
              <a:buChar char="&gt;"/>
              <a:defRPr>
                <a:solidFill>
                  <a:srgbClr val="349737"/>
                </a:solidFill>
                <a:latin typeface="FreeSetC"/>
                <a:cs typeface="FreeSetC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 rot="16200000">
            <a:off x="1462087" y="-1004888"/>
            <a:ext cx="5737226" cy="8661401"/>
          </a:xfrm>
          <a:custGeom>
            <a:avLst/>
            <a:gdLst/>
            <a:ahLst/>
            <a:cxnLst/>
            <a:rect l="l" t="t" r="r" b="b"/>
            <a:pathLst>
              <a:path w="5737226" h="8661401">
                <a:moveTo>
                  <a:pt x="5737226" y="0"/>
                </a:moveTo>
                <a:lnTo>
                  <a:pt x="5737226" y="8661401"/>
                </a:lnTo>
                <a:lnTo>
                  <a:pt x="5737225" y="8661401"/>
                </a:lnTo>
                <a:lnTo>
                  <a:pt x="5283201" y="8661401"/>
                </a:lnTo>
                <a:lnTo>
                  <a:pt x="454026" y="8661401"/>
                </a:lnTo>
                <a:lnTo>
                  <a:pt x="1" y="8661401"/>
                </a:lnTo>
                <a:lnTo>
                  <a:pt x="0" y="8661401"/>
                </a:lnTo>
                <a:lnTo>
                  <a:pt x="0" y="0"/>
                </a:lnTo>
                <a:lnTo>
                  <a:pt x="454026" y="0"/>
                </a:lnTo>
                <a:lnTo>
                  <a:pt x="454026" y="8207376"/>
                </a:lnTo>
                <a:lnTo>
                  <a:pt x="5283201" y="8207376"/>
                </a:lnTo>
                <a:lnTo>
                  <a:pt x="5283201" y="0"/>
                </a:lnTo>
                <a:close/>
              </a:path>
            </a:pathLst>
          </a:custGeom>
          <a:solidFill>
            <a:srgbClr val="E78E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132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5pPr marL="1476000" indent="-252000">
              <a:buFont typeface="Lucida Grande"/>
              <a:buChar char="&gt;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845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5pPr marL="1476000" indent="-252000">
              <a:buFont typeface="Lucida Grande"/>
              <a:buChar char="&gt;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7942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26000" y="2272242"/>
            <a:ext cx="3831034" cy="41082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Содержимое 3"/>
          <p:cNvSpPr>
            <a:spLocks noGrp="1"/>
          </p:cNvSpPr>
          <p:nvPr>
            <p:ph sz="half" idx="14"/>
          </p:nvPr>
        </p:nvSpPr>
        <p:spPr>
          <a:xfrm>
            <a:off x="502920" y="2272242"/>
            <a:ext cx="3831034" cy="41082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792540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ллюстрация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26000" y="2272242"/>
            <a:ext cx="3831034" cy="368829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Рисунок 2"/>
          <p:cNvSpPr>
            <a:spLocks noGrp="1"/>
          </p:cNvSpPr>
          <p:nvPr>
            <p:ph type="pic" idx="1"/>
          </p:nvPr>
        </p:nvSpPr>
        <p:spPr>
          <a:xfrm>
            <a:off x="482600" y="2272243"/>
            <a:ext cx="3831033" cy="368829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Содержимое 3"/>
          <p:cNvSpPr>
            <a:spLocks noGrp="1"/>
          </p:cNvSpPr>
          <p:nvPr>
            <p:ph sz="half" idx="13" hasCustomPrompt="1"/>
          </p:nvPr>
        </p:nvSpPr>
        <p:spPr>
          <a:xfrm>
            <a:off x="482600" y="5960533"/>
            <a:ext cx="3831034" cy="440267"/>
          </a:xfrm>
        </p:spPr>
        <p:txBody>
          <a:bodyPr anchor="b" anchorCtr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0" indent="0" algn="l">
              <a:lnSpc>
                <a:spcPts val="1200"/>
              </a:lnSpc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4165075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зкая иллюстрация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48100" y="2272242"/>
            <a:ext cx="4808934" cy="368829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Рисунок 2"/>
          <p:cNvSpPr>
            <a:spLocks noGrp="1"/>
          </p:cNvSpPr>
          <p:nvPr>
            <p:ph type="pic" idx="1"/>
          </p:nvPr>
        </p:nvSpPr>
        <p:spPr>
          <a:xfrm>
            <a:off x="482601" y="2272243"/>
            <a:ext cx="2882900" cy="368829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9" name="Содержимое 3"/>
          <p:cNvSpPr>
            <a:spLocks noGrp="1"/>
          </p:cNvSpPr>
          <p:nvPr>
            <p:ph sz="half" idx="13" hasCustomPrompt="1"/>
          </p:nvPr>
        </p:nvSpPr>
        <p:spPr>
          <a:xfrm>
            <a:off x="482600" y="5960533"/>
            <a:ext cx="2882901" cy="440267"/>
          </a:xfrm>
        </p:spPr>
        <p:txBody>
          <a:bodyPr anchor="b" anchorCtr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0" indent="0" algn="l">
              <a:lnSpc>
                <a:spcPts val="1200"/>
              </a:lnSpc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819621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ирокая иллюстрация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73800" y="2272242"/>
            <a:ext cx="2383234" cy="368829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 marL="0" indent="0">
              <a:defRPr sz="1600"/>
            </a:lvl3pPr>
            <a:lvl4pPr marL="0" indent="0"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Рисунок 2"/>
          <p:cNvSpPr>
            <a:spLocks noGrp="1"/>
          </p:cNvSpPr>
          <p:nvPr>
            <p:ph type="pic" idx="1"/>
          </p:nvPr>
        </p:nvSpPr>
        <p:spPr>
          <a:xfrm>
            <a:off x="482600" y="2272243"/>
            <a:ext cx="5308600" cy="368829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9" name="Содержимое 3"/>
          <p:cNvSpPr>
            <a:spLocks noGrp="1"/>
          </p:cNvSpPr>
          <p:nvPr>
            <p:ph sz="half" idx="13" hasCustomPrompt="1"/>
          </p:nvPr>
        </p:nvSpPr>
        <p:spPr>
          <a:xfrm>
            <a:off x="482600" y="5960533"/>
            <a:ext cx="5308600" cy="440267"/>
          </a:xfrm>
        </p:spPr>
        <p:txBody>
          <a:bodyPr anchor="b" anchorCtr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0" indent="0" algn="l">
              <a:lnSpc>
                <a:spcPts val="1200"/>
              </a:lnSpc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4268448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ирокая иллюстрация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Рисунок 2"/>
          <p:cNvSpPr>
            <a:spLocks noGrp="1"/>
          </p:cNvSpPr>
          <p:nvPr>
            <p:ph type="pic" idx="1"/>
          </p:nvPr>
        </p:nvSpPr>
        <p:spPr>
          <a:xfrm>
            <a:off x="482600" y="2272243"/>
            <a:ext cx="8174434" cy="368829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9" name="Содержимое 3"/>
          <p:cNvSpPr>
            <a:spLocks noGrp="1"/>
          </p:cNvSpPr>
          <p:nvPr>
            <p:ph sz="half" idx="13" hasCustomPrompt="1"/>
          </p:nvPr>
        </p:nvSpPr>
        <p:spPr>
          <a:xfrm>
            <a:off x="482600" y="5960533"/>
            <a:ext cx="8174434" cy="440267"/>
          </a:xfrm>
        </p:spPr>
        <p:txBody>
          <a:bodyPr anchor="b" anchorCtr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0" indent="0" algn="l">
              <a:lnSpc>
                <a:spcPts val="1200"/>
              </a:lnSpc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522201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3537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782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26000" y="2272242"/>
            <a:ext cx="3831034" cy="41082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3"/>
          <p:cNvSpPr>
            <a:spLocks noGrp="1"/>
          </p:cNvSpPr>
          <p:nvPr>
            <p:ph sz="half" idx="14"/>
          </p:nvPr>
        </p:nvSpPr>
        <p:spPr>
          <a:xfrm>
            <a:off x="502920" y="2272242"/>
            <a:ext cx="3831034" cy="41082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6798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ллюстрация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26000" y="2272242"/>
            <a:ext cx="3831034" cy="368829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"/>
          </p:nvPr>
        </p:nvSpPr>
        <p:spPr>
          <a:xfrm>
            <a:off x="482600" y="2272243"/>
            <a:ext cx="3831033" cy="368829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Содержимое 3"/>
          <p:cNvSpPr>
            <a:spLocks noGrp="1"/>
          </p:cNvSpPr>
          <p:nvPr>
            <p:ph sz="half" idx="13" hasCustomPrompt="1"/>
          </p:nvPr>
        </p:nvSpPr>
        <p:spPr>
          <a:xfrm>
            <a:off x="482600" y="5960533"/>
            <a:ext cx="3831034" cy="440267"/>
          </a:xfrm>
        </p:spPr>
        <p:txBody>
          <a:bodyPr anchor="b" anchorCtr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0" indent="0" algn="l">
              <a:lnSpc>
                <a:spcPts val="1200"/>
              </a:lnSpc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32931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зкая иллюстрация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48100" y="2272242"/>
            <a:ext cx="4808934" cy="368829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"/>
          </p:nvPr>
        </p:nvSpPr>
        <p:spPr>
          <a:xfrm>
            <a:off x="482601" y="2272243"/>
            <a:ext cx="2882900" cy="368829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9" name="Содержимое 3"/>
          <p:cNvSpPr>
            <a:spLocks noGrp="1"/>
          </p:cNvSpPr>
          <p:nvPr>
            <p:ph sz="half" idx="13" hasCustomPrompt="1"/>
          </p:nvPr>
        </p:nvSpPr>
        <p:spPr>
          <a:xfrm>
            <a:off x="482600" y="5960533"/>
            <a:ext cx="2882901" cy="440267"/>
          </a:xfrm>
        </p:spPr>
        <p:txBody>
          <a:bodyPr anchor="b" anchorCtr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0" indent="0" algn="l">
              <a:lnSpc>
                <a:spcPts val="1200"/>
              </a:lnSpc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72493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ирокая иллюстрация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73800" y="2272242"/>
            <a:ext cx="2383234" cy="368829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  <a:lvl3pPr marL="0" indent="0">
              <a:defRPr sz="1600"/>
            </a:lvl3pPr>
            <a:lvl4pPr marL="0" indent="0"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"/>
          </p:nvPr>
        </p:nvSpPr>
        <p:spPr>
          <a:xfrm>
            <a:off x="482600" y="2272243"/>
            <a:ext cx="5308600" cy="368829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9" name="Содержимое 3"/>
          <p:cNvSpPr>
            <a:spLocks noGrp="1"/>
          </p:cNvSpPr>
          <p:nvPr>
            <p:ph sz="half" idx="13" hasCustomPrompt="1"/>
          </p:nvPr>
        </p:nvSpPr>
        <p:spPr>
          <a:xfrm>
            <a:off x="482600" y="5960533"/>
            <a:ext cx="5308600" cy="440267"/>
          </a:xfrm>
        </p:spPr>
        <p:txBody>
          <a:bodyPr anchor="b" anchorCtr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0" indent="0" algn="l">
              <a:lnSpc>
                <a:spcPts val="1200"/>
              </a:lnSpc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61125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ирокая иллюстрация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"/>
          </p:nvPr>
        </p:nvSpPr>
        <p:spPr>
          <a:xfrm>
            <a:off x="482600" y="2272243"/>
            <a:ext cx="8174434" cy="368829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9" name="Содержимое 3"/>
          <p:cNvSpPr>
            <a:spLocks noGrp="1"/>
          </p:cNvSpPr>
          <p:nvPr>
            <p:ph sz="half" idx="13" hasCustomPrompt="1"/>
          </p:nvPr>
        </p:nvSpPr>
        <p:spPr>
          <a:xfrm>
            <a:off x="482600" y="5960533"/>
            <a:ext cx="8174434" cy="440267"/>
          </a:xfrm>
        </p:spPr>
        <p:txBody>
          <a:bodyPr anchor="b" anchorCtr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0" indent="0" algn="l">
              <a:lnSpc>
                <a:spcPts val="1200"/>
              </a:lnSpc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8145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457200"/>
            <a:ext cx="8661400" cy="454025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901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769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0"/>
            <a:ext cx="8178800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2601" y="2215588"/>
            <a:ext cx="8174434" cy="4109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82600" y="510113"/>
            <a:ext cx="625416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2400">
                <a:solidFill>
                  <a:srgbClr val="FFFFFF"/>
                </a:solidFill>
                <a:latin typeface="Helvetica"/>
                <a:cs typeface="Helvetica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19950" y="503304"/>
            <a:ext cx="14370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00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r>
              <a:rPr lang="en-US"/>
              <a:t> |</a:t>
            </a:r>
            <a:fld id="{7CEB33D5-D00E-464B-A6F3-4BAF19C71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322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2" r:id="rId4"/>
    <p:sldLayoutId id="2147483658" r:id="rId5"/>
    <p:sldLayoutId id="2147483659" r:id="rId6"/>
    <p:sldLayoutId id="2147483660" r:id="rId7"/>
    <p:sldLayoutId id="2147483654" r:id="rId8"/>
    <p:sldLayoutId id="2147483655" r:id="rId9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rgbClr val="E78E23"/>
          </a:solidFill>
          <a:latin typeface="Helvetica"/>
          <a:ea typeface="+mj-ea"/>
          <a:cs typeface="Helvetica"/>
        </a:defRPr>
      </a:lvl1pPr>
    </p:titleStyle>
    <p:bodyStyle>
      <a:lvl1pPr marL="0" indent="0" algn="l" defTabSz="457200" rtl="0" eaLnBrk="1" latinLnBrk="0" hangingPunct="1">
        <a:spcBef>
          <a:spcPts val="600"/>
        </a:spcBef>
        <a:buFont typeface="Arial"/>
        <a:buNone/>
        <a:defRPr sz="2400" b="0" i="0" kern="1200">
          <a:solidFill>
            <a:schemeClr val="tx1"/>
          </a:solidFill>
          <a:latin typeface="FreeSetC"/>
          <a:ea typeface="+mn-ea"/>
          <a:cs typeface="FreeSetC"/>
        </a:defRPr>
      </a:lvl1pPr>
      <a:lvl2pPr marL="0" indent="0" algn="l" defTabSz="457200" rtl="0" eaLnBrk="1" latinLnBrk="0" hangingPunct="1">
        <a:spcBef>
          <a:spcPts val="600"/>
        </a:spcBef>
        <a:buFont typeface="Arial"/>
        <a:buNone/>
        <a:defRPr sz="1600" b="0" i="0" kern="1200">
          <a:solidFill>
            <a:schemeClr val="tx1"/>
          </a:solidFill>
          <a:latin typeface="FreeSetC"/>
          <a:ea typeface="+mn-ea"/>
          <a:cs typeface="FreeSetC"/>
        </a:defRPr>
      </a:lvl2pPr>
      <a:lvl3pPr marL="720000" indent="-360000" algn="l" defTabSz="457200" rtl="0" eaLnBrk="1" latinLnBrk="0" hangingPunct="1">
        <a:spcBef>
          <a:spcPts val="600"/>
        </a:spcBef>
        <a:buClr>
          <a:srgbClr val="349737"/>
        </a:buClr>
        <a:buFont typeface="Lucida Grande"/>
        <a:buChar char="&gt;"/>
        <a:defRPr sz="1600" b="0" i="0" kern="1200">
          <a:solidFill>
            <a:schemeClr val="tx1"/>
          </a:solidFill>
          <a:latin typeface="FreeSetC"/>
          <a:ea typeface="+mn-ea"/>
          <a:cs typeface="FreeSetC"/>
        </a:defRPr>
      </a:lvl3pPr>
      <a:lvl4pPr marL="1440000" indent="-360000" algn="l" defTabSz="457200" rtl="0" eaLnBrk="1" latinLnBrk="0" hangingPunct="1">
        <a:spcBef>
          <a:spcPts val="600"/>
        </a:spcBef>
        <a:buClr>
          <a:srgbClr val="349737"/>
        </a:buClr>
        <a:buFont typeface="+mj-lt"/>
        <a:buAutoNum type="arabicPeriod"/>
        <a:defRPr sz="1600" b="0" i="0" kern="1200">
          <a:solidFill>
            <a:schemeClr val="tx1"/>
          </a:solidFill>
          <a:latin typeface="FreeSetC"/>
          <a:ea typeface="+mn-ea"/>
          <a:cs typeface="FreeSetC"/>
        </a:defRPr>
      </a:lvl4pPr>
      <a:lvl5pPr marL="1440000" indent="-360000" algn="l" defTabSz="457200" rtl="0" eaLnBrk="1" latinLnBrk="0" hangingPunct="1">
        <a:spcBef>
          <a:spcPts val="600"/>
        </a:spcBef>
        <a:buClr>
          <a:srgbClr val="349737"/>
        </a:buClr>
        <a:buFont typeface="Lucida Grande"/>
        <a:buChar char="&gt;"/>
        <a:defRPr sz="1600" b="0" i="0" kern="1200">
          <a:solidFill>
            <a:schemeClr val="tx1"/>
          </a:solidFill>
          <a:latin typeface="FreeSetC"/>
          <a:ea typeface="+mn-ea"/>
          <a:cs typeface="FreeSet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0"/>
            <a:ext cx="8178800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2601" y="2215588"/>
            <a:ext cx="8174434" cy="4109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82600" y="510113"/>
            <a:ext cx="625416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2400">
                <a:solidFill>
                  <a:srgbClr val="FFFFFF"/>
                </a:solidFill>
                <a:latin typeface="Helvetica"/>
                <a:cs typeface="Helvetica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19950" y="503304"/>
            <a:ext cx="14370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00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 |</a:t>
            </a:r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93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rgbClr val="E78E23"/>
          </a:solidFill>
          <a:latin typeface="Helvetica"/>
          <a:ea typeface="+mj-ea"/>
          <a:cs typeface="Helvetica"/>
        </a:defRPr>
      </a:lvl1pPr>
    </p:titleStyle>
    <p:bodyStyle>
      <a:lvl1pPr marL="0" indent="0" algn="l" defTabSz="457200" rtl="0" eaLnBrk="1" latinLnBrk="0" hangingPunct="1">
        <a:spcBef>
          <a:spcPts val="600"/>
        </a:spcBef>
        <a:buFont typeface="Arial"/>
        <a:buNone/>
        <a:defRPr sz="2400" b="0" i="0" kern="1200">
          <a:solidFill>
            <a:schemeClr val="tx1"/>
          </a:solidFill>
          <a:latin typeface="FreeSetC"/>
          <a:ea typeface="+mn-ea"/>
          <a:cs typeface="FreeSetC"/>
        </a:defRPr>
      </a:lvl1pPr>
      <a:lvl2pPr marL="0" indent="0" algn="l" defTabSz="457200" rtl="0" eaLnBrk="1" latinLnBrk="0" hangingPunct="1">
        <a:spcBef>
          <a:spcPts val="600"/>
        </a:spcBef>
        <a:buFont typeface="Arial"/>
        <a:buNone/>
        <a:defRPr sz="1600" b="0" i="0" kern="1200">
          <a:solidFill>
            <a:schemeClr val="tx1"/>
          </a:solidFill>
          <a:latin typeface="FreeSetC"/>
          <a:ea typeface="+mn-ea"/>
          <a:cs typeface="FreeSetC"/>
        </a:defRPr>
      </a:lvl2pPr>
      <a:lvl3pPr marL="720000" indent="-360000" algn="l" defTabSz="457200" rtl="0" eaLnBrk="1" latinLnBrk="0" hangingPunct="1">
        <a:spcBef>
          <a:spcPts val="600"/>
        </a:spcBef>
        <a:buClr>
          <a:srgbClr val="349737"/>
        </a:buClr>
        <a:buFont typeface="Lucida Grande"/>
        <a:buChar char="&gt;"/>
        <a:defRPr sz="1600" b="0" i="0" kern="1200">
          <a:solidFill>
            <a:schemeClr val="tx1"/>
          </a:solidFill>
          <a:latin typeface="FreeSetC"/>
          <a:ea typeface="+mn-ea"/>
          <a:cs typeface="FreeSetC"/>
        </a:defRPr>
      </a:lvl3pPr>
      <a:lvl4pPr marL="1440000" indent="-360000" algn="l" defTabSz="457200" rtl="0" eaLnBrk="1" latinLnBrk="0" hangingPunct="1">
        <a:spcBef>
          <a:spcPts val="600"/>
        </a:spcBef>
        <a:buClr>
          <a:srgbClr val="349737"/>
        </a:buClr>
        <a:buFont typeface="+mj-lt"/>
        <a:buAutoNum type="arabicPeriod"/>
        <a:defRPr sz="1600" b="0" i="0" kern="1200">
          <a:solidFill>
            <a:schemeClr val="tx1"/>
          </a:solidFill>
          <a:latin typeface="FreeSetC"/>
          <a:ea typeface="+mn-ea"/>
          <a:cs typeface="FreeSetC"/>
        </a:defRPr>
      </a:lvl4pPr>
      <a:lvl5pPr marL="1440000" indent="-360000" algn="l" defTabSz="457200" rtl="0" eaLnBrk="1" latinLnBrk="0" hangingPunct="1">
        <a:spcBef>
          <a:spcPts val="600"/>
        </a:spcBef>
        <a:buClr>
          <a:srgbClr val="349737"/>
        </a:buClr>
        <a:buFont typeface="Lucida Grande"/>
        <a:buChar char="&gt;"/>
        <a:defRPr sz="1600" b="0" i="0" kern="1200">
          <a:solidFill>
            <a:schemeClr val="tx1"/>
          </a:solidFill>
          <a:latin typeface="FreeSetC"/>
          <a:ea typeface="+mn-ea"/>
          <a:cs typeface="FreeSet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0"/>
            <a:ext cx="8178800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2601" y="2215588"/>
            <a:ext cx="8174434" cy="4109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82600" y="510113"/>
            <a:ext cx="625416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2400">
                <a:solidFill>
                  <a:srgbClr val="FFFFFF"/>
                </a:solidFill>
                <a:latin typeface="Helvetica"/>
                <a:cs typeface="Helvetica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19950" y="503304"/>
            <a:ext cx="14370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00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 |</a:t>
            </a:r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194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rgbClr val="E78E23"/>
          </a:solidFill>
          <a:latin typeface="Helvetica"/>
          <a:ea typeface="+mj-ea"/>
          <a:cs typeface="Helvetica"/>
        </a:defRPr>
      </a:lvl1pPr>
    </p:titleStyle>
    <p:bodyStyle>
      <a:lvl1pPr marL="0" indent="0" algn="l" defTabSz="457200" rtl="0" eaLnBrk="1" latinLnBrk="0" hangingPunct="1">
        <a:spcBef>
          <a:spcPts val="600"/>
        </a:spcBef>
        <a:buFont typeface="Arial"/>
        <a:buNone/>
        <a:defRPr sz="2400" b="0" i="0" kern="1200">
          <a:solidFill>
            <a:schemeClr val="tx1"/>
          </a:solidFill>
          <a:latin typeface="FreeSetC"/>
          <a:ea typeface="+mn-ea"/>
          <a:cs typeface="FreeSetC"/>
        </a:defRPr>
      </a:lvl1pPr>
      <a:lvl2pPr marL="0" indent="0" algn="l" defTabSz="457200" rtl="0" eaLnBrk="1" latinLnBrk="0" hangingPunct="1">
        <a:spcBef>
          <a:spcPts val="600"/>
        </a:spcBef>
        <a:buFont typeface="Arial"/>
        <a:buNone/>
        <a:defRPr sz="1600" b="0" i="0" kern="1200">
          <a:solidFill>
            <a:schemeClr val="tx1"/>
          </a:solidFill>
          <a:latin typeface="FreeSetC"/>
          <a:ea typeface="+mn-ea"/>
          <a:cs typeface="FreeSetC"/>
        </a:defRPr>
      </a:lvl2pPr>
      <a:lvl3pPr marL="720000" indent="-360000" algn="l" defTabSz="457200" rtl="0" eaLnBrk="1" latinLnBrk="0" hangingPunct="1">
        <a:spcBef>
          <a:spcPts val="600"/>
        </a:spcBef>
        <a:buClr>
          <a:srgbClr val="349737"/>
        </a:buClr>
        <a:buFont typeface="Lucida Grande"/>
        <a:buChar char="&gt;"/>
        <a:defRPr sz="1600" b="0" i="0" kern="1200">
          <a:solidFill>
            <a:schemeClr val="tx1"/>
          </a:solidFill>
          <a:latin typeface="FreeSetC"/>
          <a:ea typeface="+mn-ea"/>
          <a:cs typeface="FreeSetC"/>
        </a:defRPr>
      </a:lvl3pPr>
      <a:lvl4pPr marL="1440000" indent="-360000" algn="l" defTabSz="457200" rtl="0" eaLnBrk="1" latinLnBrk="0" hangingPunct="1">
        <a:spcBef>
          <a:spcPts val="600"/>
        </a:spcBef>
        <a:buClr>
          <a:srgbClr val="349737"/>
        </a:buClr>
        <a:buFont typeface="+mj-lt"/>
        <a:buAutoNum type="arabicPeriod"/>
        <a:defRPr sz="1600" b="0" i="0" kern="1200">
          <a:solidFill>
            <a:schemeClr val="tx1"/>
          </a:solidFill>
          <a:latin typeface="FreeSetC"/>
          <a:ea typeface="+mn-ea"/>
          <a:cs typeface="FreeSetC"/>
        </a:defRPr>
      </a:lvl4pPr>
      <a:lvl5pPr marL="1440000" indent="-360000" algn="l" defTabSz="457200" rtl="0" eaLnBrk="1" latinLnBrk="0" hangingPunct="1">
        <a:spcBef>
          <a:spcPts val="600"/>
        </a:spcBef>
        <a:buClr>
          <a:srgbClr val="349737"/>
        </a:buClr>
        <a:buFont typeface="Lucida Grande"/>
        <a:buChar char="&gt;"/>
        <a:defRPr sz="1600" b="0" i="0" kern="1200">
          <a:solidFill>
            <a:schemeClr val="tx1"/>
          </a:solidFill>
          <a:latin typeface="FreeSetC"/>
          <a:ea typeface="+mn-ea"/>
          <a:cs typeface="FreeSet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jpeg"/><Relationship Id="rId3" Type="http://schemas.openxmlformats.org/officeDocument/2006/relationships/audio" Target="../media/audio1.wav"/><Relationship Id="rId7" Type="http://schemas.openxmlformats.org/officeDocument/2006/relationships/image" Target="../media/image27.png"/><Relationship Id="rId12" Type="http://schemas.openxmlformats.org/officeDocument/2006/relationships/image" Target="../media/image32.jpeg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36.png"/><Relationship Id="rId1" Type="http://schemas.openxmlformats.org/officeDocument/2006/relationships/audio" Target="file:///C:\Users\&#1070;&#1088;&#1080;&#1081;\Desktop\100%20&#1082;%201\1.wav" TargetMode="Externa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audio" Target="../media/audio3.wav"/><Relationship Id="rId15" Type="http://schemas.openxmlformats.org/officeDocument/2006/relationships/image" Target="../media/image35.jpeg"/><Relationship Id="rId10" Type="http://schemas.openxmlformats.org/officeDocument/2006/relationships/image" Target="../media/image30.jpeg"/><Relationship Id="rId4" Type="http://schemas.openxmlformats.org/officeDocument/2006/relationships/audio" Target="../media/audio2.wav"/><Relationship Id="rId9" Type="http://schemas.openxmlformats.org/officeDocument/2006/relationships/image" Target="../media/image29.png"/><Relationship Id="rId1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2.jpeg"/><Relationship Id="rId3" Type="http://schemas.openxmlformats.org/officeDocument/2006/relationships/audio" Target="../media/audio3.wav"/><Relationship Id="rId7" Type="http://schemas.openxmlformats.org/officeDocument/2006/relationships/image" Target="../media/image27.png"/><Relationship Id="rId12" Type="http://schemas.openxmlformats.org/officeDocument/2006/relationships/image" Target="../media/image31.jpeg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35.jpeg"/><Relationship Id="rId1" Type="http://schemas.openxmlformats.org/officeDocument/2006/relationships/audio" Target="file:///C:\Users\&#1070;&#1088;&#1080;&#1081;\Desktop\100%20&#1082;%201\2.wav" TargetMode="External"/><Relationship Id="rId6" Type="http://schemas.openxmlformats.org/officeDocument/2006/relationships/image" Target="../media/image38.jpeg"/><Relationship Id="rId11" Type="http://schemas.openxmlformats.org/officeDocument/2006/relationships/image" Target="../media/image30.jpeg"/><Relationship Id="rId5" Type="http://schemas.openxmlformats.org/officeDocument/2006/relationships/audio" Target="../media/audio2.wav"/><Relationship Id="rId15" Type="http://schemas.openxmlformats.org/officeDocument/2006/relationships/image" Target="../media/image34.jpeg"/><Relationship Id="rId10" Type="http://schemas.openxmlformats.org/officeDocument/2006/relationships/image" Target="../media/image28.png"/><Relationship Id="rId4" Type="http://schemas.openxmlformats.org/officeDocument/2006/relationships/audio" Target="../media/audio1.wav"/><Relationship Id="rId9" Type="http://schemas.openxmlformats.org/officeDocument/2006/relationships/image" Target="../media/image36.png"/><Relationship Id="rId1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audio" Target="../media/audio2.wav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png"/><Relationship Id="rId11" Type="http://schemas.openxmlformats.org/officeDocument/2006/relationships/image" Target="../media/image34.jpeg"/><Relationship Id="rId5" Type="http://schemas.openxmlformats.org/officeDocument/2006/relationships/image" Target="../media/image29.png"/><Relationship Id="rId10" Type="http://schemas.openxmlformats.org/officeDocument/2006/relationships/image" Target="../media/image33.jpeg"/><Relationship Id="rId4" Type="http://schemas.openxmlformats.org/officeDocument/2006/relationships/image" Target="../media/image40.jpeg"/><Relationship Id="rId9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4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4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9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9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2.wmf"/><Relationship Id="rId4" Type="http://schemas.openxmlformats.org/officeDocument/2006/relationships/oleObject" Target="../embeddings/oleObject1.bin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Изображение 3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7954" y="4766705"/>
            <a:ext cx="3543300" cy="850900"/>
          </a:xfrm>
          <a:prstGeom prst="rect">
            <a:avLst/>
          </a:prstGeom>
        </p:spPr>
      </p:pic>
      <p:pic>
        <p:nvPicPr>
          <p:cNvPr id="37" name="Изображение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65205"/>
            <a:ext cx="9144000" cy="304800"/>
          </a:xfrm>
          <a:prstGeom prst="rect">
            <a:avLst/>
          </a:prstGeom>
        </p:spPr>
      </p:pic>
      <p:pic>
        <p:nvPicPr>
          <p:cNvPr id="14" name="Изображение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8822" y="3703670"/>
            <a:ext cx="1358900" cy="1282700"/>
          </a:xfrm>
          <a:prstGeom prst="rect">
            <a:avLst/>
          </a:prstGeom>
        </p:spPr>
      </p:pic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23676"/>
            <a:ext cx="9144000" cy="304800"/>
          </a:xfrm>
          <a:prstGeom prst="rect">
            <a:avLst/>
          </a:prstGeom>
        </p:spPr>
      </p:pic>
      <p:pic>
        <p:nvPicPr>
          <p:cNvPr id="26" name="Изображение 2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80552"/>
            <a:ext cx="9144000" cy="304800"/>
          </a:xfrm>
          <a:prstGeom prst="rect">
            <a:avLst/>
          </a:prstGeom>
        </p:spPr>
      </p:pic>
      <p:pic>
        <p:nvPicPr>
          <p:cNvPr id="27" name="Изображение 2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4975" y="2450800"/>
            <a:ext cx="3289300" cy="1143000"/>
          </a:xfrm>
          <a:prstGeom prst="rect">
            <a:avLst/>
          </a:prstGeom>
        </p:spPr>
      </p:pic>
      <p:pic>
        <p:nvPicPr>
          <p:cNvPr id="28" name="Изображение 2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0274" y="2007281"/>
            <a:ext cx="1003300" cy="120650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-284480" y="-825270"/>
            <a:ext cx="2420389" cy="2420389"/>
          </a:xfrm>
          <a:prstGeom prst="ellipse">
            <a:avLst/>
          </a:prstGeom>
          <a:noFill/>
          <a:ln w="304800">
            <a:solidFill>
              <a:srgbClr val="34973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136206" y="96519"/>
            <a:ext cx="17228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Helvetica"/>
                <a:cs typeface="Helvetica"/>
              </a:rPr>
              <a:t>Банковские услуги: вклады, </a:t>
            </a:r>
            <a:r>
              <a:rPr lang="ru-RU" sz="1400" dirty="0" smtClean="0">
                <a:latin typeface="Helvetica"/>
                <a:cs typeface="Helvetica"/>
              </a:rPr>
              <a:t>кредиты, </a:t>
            </a:r>
            <a:r>
              <a:rPr lang="ru-RU" sz="1400" dirty="0">
                <a:latin typeface="Helvetica"/>
                <a:cs typeface="Helvetica"/>
              </a:rPr>
              <a:t>банковские карты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07847" y="3206665"/>
            <a:ext cx="515540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Helvetica"/>
                <a:cs typeface="Helvetica"/>
              </a:rPr>
              <a:t>чтобы банки работали на меня</a:t>
            </a:r>
            <a:endParaRPr lang="uk-UA" sz="14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90741" y="4363351"/>
            <a:ext cx="360845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Helvetica"/>
                <a:cs typeface="Helvetica"/>
              </a:rPr>
              <a:t>открывать вклады, брать кредиты</a:t>
            </a:r>
            <a:endParaRPr lang="uk-UA" sz="14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27818" y="5514547"/>
            <a:ext cx="29528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Helvetica"/>
                <a:cs typeface="Helvetica"/>
              </a:rPr>
              <a:t>нужно выбрать лучшие условия</a:t>
            </a:r>
            <a:endParaRPr lang="uk-UA" sz="14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4832" y="3564925"/>
            <a:ext cx="3162300" cy="1143000"/>
          </a:xfrm>
          <a:prstGeom prst="rect">
            <a:avLst/>
          </a:prstGeom>
        </p:spPr>
      </p:pic>
      <p:pic>
        <p:nvPicPr>
          <p:cNvPr id="40" name="Изображение 3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3576" y="4791762"/>
            <a:ext cx="762000" cy="6604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358822" y="551543"/>
            <a:ext cx="53787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49737"/>
              </a:buClr>
              <a:buFont typeface="Lucida Grande"/>
            </a:pPr>
            <a:r>
              <a:rPr lang="uk-UA" sz="4800" b="1" dirty="0">
                <a:solidFill>
                  <a:srgbClr val="239F45"/>
                </a:solidFill>
                <a:latin typeface="Helvetica"/>
                <a:ea typeface="+mj-ea"/>
                <a:cs typeface="Helvetica"/>
              </a:rPr>
              <a:t>ФИНАНСОВЫ</a:t>
            </a:r>
            <a:r>
              <a:rPr lang="ru-RU" sz="4800" b="1" dirty="0">
                <a:solidFill>
                  <a:srgbClr val="239F45"/>
                </a:solidFill>
                <a:latin typeface="Helvetica"/>
                <a:ea typeface="+mj-ea"/>
                <a:cs typeface="Helvetica"/>
              </a:rPr>
              <a:t>Е</a:t>
            </a:r>
            <a:r>
              <a:rPr lang="uk-UA" sz="4800" b="1" dirty="0">
                <a:solidFill>
                  <a:srgbClr val="239F45"/>
                </a:solidFill>
                <a:latin typeface="Helvetica"/>
                <a:ea typeface="+mj-ea"/>
                <a:cs typeface="Helvetica"/>
              </a:rPr>
              <a:t> БОИ</a:t>
            </a:r>
          </a:p>
        </p:txBody>
      </p:sp>
    </p:spTree>
    <p:extLst>
      <p:ext uri="{BB962C8B-B14F-4D97-AF65-F5344CB8AC3E}">
        <p14:creationId xmlns:p14="http://schemas.microsoft.com/office/powerpoint/2010/main" val="425341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Викторина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10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170689"/>
            <a:ext cx="6914923" cy="920854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dirty="0"/>
              <a:t>Как называется начисление процентов на проценты? </a:t>
            </a:r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pic>
        <p:nvPicPr>
          <p:cNvPr id="15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515454" y="2170689"/>
            <a:ext cx="884486" cy="73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</a:t>
            </a:r>
          </a:p>
        </p:txBody>
      </p:sp>
      <p:pic>
        <p:nvPicPr>
          <p:cNvPr id="8" name="Рисунок 7" descr="процент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349" y="4673600"/>
            <a:ext cx="3759201" cy="19653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41714" y="3618448"/>
            <a:ext cx="425268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4400" b="1" dirty="0">
                <a:solidFill>
                  <a:srgbClr val="CD0920"/>
                </a:solidFill>
              </a:rPr>
              <a:t>к</a:t>
            </a:r>
            <a:r>
              <a:rPr lang="ru-RU" sz="4400" b="1" dirty="0" smtClean="0">
                <a:solidFill>
                  <a:srgbClr val="CD0920"/>
                </a:solidFill>
              </a:rPr>
              <a:t>апитализация</a:t>
            </a:r>
            <a:endParaRPr lang="ru-RU" sz="4400" b="1" dirty="0">
              <a:solidFill>
                <a:srgbClr val="CD09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15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Викторина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 </a:t>
            </a:r>
          </a:p>
        </p:txBody>
      </p:sp>
      <p:pic>
        <p:nvPicPr>
          <p:cNvPr id="9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413397" y="2103120"/>
            <a:ext cx="1088601" cy="92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банк-без-лицензии.jpg"/>
          <p:cNvPicPr>
            <a:picLocks noChangeAspect="1"/>
          </p:cNvPicPr>
          <p:nvPr/>
        </p:nvPicPr>
        <p:blipFill rotWithShape="1">
          <a:blip r:embed="rId3"/>
          <a:srcRect l="4485" t="15522" b="9502"/>
          <a:stretch/>
        </p:blipFill>
        <p:spPr>
          <a:xfrm>
            <a:off x="5610517" y="4891315"/>
            <a:ext cx="3050884" cy="159657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41714" y="3618448"/>
            <a:ext cx="425268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4400" b="1" dirty="0">
                <a:solidFill>
                  <a:srgbClr val="CD0920"/>
                </a:solidFill>
              </a:rPr>
              <a:t>до 1.4 млн </a:t>
            </a:r>
            <a:r>
              <a:rPr lang="ru-RU" sz="4400" b="1" dirty="0" err="1">
                <a:solidFill>
                  <a:srgbClr val="CD0920"/>
                </a:solidFill>
              </a:rPr>
              <a:t>руб</a:t>
            </a:r>
            <a:endParaRPr lang="ru-RU" sz="4400" b="1" dirty="0">
              <a:solidFill>
                <a:srgbClr val="CD0920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sz="half" idx="2"/>
          </p:nvPr>
        </p:nvSpPr>
        <p:spPr>
          <a:xfrm>
            <a:off x="1741714" y="2170688"/>
            <a:ext cx="6914923" cy="1502151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dirty="0"/>
              <a:t>В каком размере АСВ возмещает </a:t>
            </a:r>
            <a:r>
              <a:rPr lang="ru-RU" sz="2800" dirty="0" smtClean="0"/>
              <a:t>гражданам средства </a:t>
            </a:r>
            <a:r>
              <a:rPr lang="ru-RU" sz="2800" dirty="0"/>
              <a:t>на счете в случае банкротства банка? </a:t>
            </a:r>
          </a:p>
          <a:p>
            <a:pPr marL="11113" indent="-11113"/>
            <a:endParaRPr lang="ru-RU" sz="2800" dirty="0"/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6411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возраст кредитора.jpg"/>
          <p:cNvPicPr>
            <a:picLocks noChangeAspect="1"/>
          </p:cNvPicPr>
          <p:nvPr/>
        </p:nvPicPr>
        <p:blipFill rotWithShape="1">
          <a:blip r:embed="rId2"/>
          <a:srcRect l="7379" t="17536" r="7561" b="23028"/>
          <a:stretch/>
        </p:blipFill>
        <p:spPr>
          <a:xfrm>
            <a:off x="5950856" y="5007428"/>
            <a:ext cx="2844800" cy="1582057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Викторина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 </a:t>
            </a:r>
          </a:p>
        </p:txBody>
      </p:sp>
      <p:pic>
        <p:nvPicPr>
          <p:cNvPr id="8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406399" y="2183270"/>
            <a:ext cx="1037571" cy="79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41714" y="3618448"/>
            <a:ext cx="425268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4400" b="1" dirty="0">
                <a:solidFill>
                  <a:srgbClr val="CD0920"/>
                </a:solidFill>
              </a:rPr>
              <a:t>с 18 лет</a:t>
            </a:r>
          </a:p>
        </p:txBody>
      </p:sp>
      <p:sp>
        <p:nvSpPr>
          <p:cNvPr id="10" name="Объект 2"/>
          <p:cNvSpPr>
            <a:spLocks noGrp="1"/>
          </p:cNvSpPr>
          <p:nvPr>
            <p:ph sz="half" idx="2"/>
          </p:nvPr>
        </p:nvSpPr>
        <p:spPr>
          <a:xfrm>
            <a:off x="1741714" y="2170689"/>
            <a:ext cx="6914923" cy="920854"/>
          </a:xfrm>
        </p:spPr>
        <p:txBody>
          <a:bodyPr>
            <a:noAutofit/>
          </a:bodyPr>
          <a:lstStyle/>
          <a:p>
            <a:pPr marL="11113" lvl="0" indent="-11113"/>
            <a:r>
              <a:rPr lang="ru-RU" sz="2800" dirty="0"/>
              <a:t>С какого возраста </a:t>
            </a:r>
            <a:r>
              <a:rPr lang="ru-RU" sz="2800" dirty="0" smtClean="0"/>
              <a:t>разрешается брать кредиты?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3770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Викторина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13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170689"/>
            <a:ext cx="6914923" cy="1182111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dirty="0"/>
              <a:t>Что можно назвать</a:t>
            </a:r>
          </a:p>
          <a:p>
            <a:pPr marL="11113" indent="-11113"/>
            <a:r>
              <a:rPr lang="ru-RU" sz="2800" dirty="0"/>
              <a:t>«вкладом наоборот»? </a:t>
            </a:r>
          </a:p>
          <a:p>
            <a:pPr marL="11113" lvl="0" indent="-11113"/>
            <a:endParaRPr lang="ru-RU" sz="2800" dirty="0"/>
          </a:p>
          <a:p>
            <a:pPr marL="11113" indent="-11113"/>
            <a:r>
              <a:rPr lang="ru-RU" sz="2800" dirty="0"/>
              <a:t> </a:t>
            </a:r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 </a:t>
            </a:r>
          </a:p>
        </p:txBody>
      </p:sp>
      <p:pic>
        <p:nvPicPr>
          <p:cNvPr id="9" name="Picture 7" descr="C:\Пенсионеры\ICONS\ICONS\GREEN\DIGITS\04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6" t="24328" r="35769" b="28377"/>
          <a:stretch/>
        </p:blipFill>
        <p:spPr bwMode="auto">
          <a:xfrm>
            <a:off x="330200" y="2053591"/>
            <a:ext cx="1181749" cy="91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epocred.ru/sites/default/files/styles/large/public/images/20142109181114.jpg?itok=rwPWecl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370285" y="4494091"/>
            <a:ext cx="3291115" cy="201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41714" y="3618448"/>
            <a:ext cx="425268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400" b="1" dirty="0">
                <a:solidFill>
                  <a:srgbClr val="CD0920"/>
                </a:solidFill>
              </a:rPr>
              <a:t>кредит, </a:t>
            </a:r>
            <a:r>
              <a:rPr lang="ru-RU" sz="4400" b="1" dirty="0" smtClean="0">
                <a:solidFill>
                  <a:srgbClr val="CD0920"/>
                </a:solidFill>
              </a:rPr>
              <a:t>за</a:t>
            </a:r>
            <a:r>
              <a:rPr lang="ru-RU" sz="4400" b="1" dirty="0">
                <a:solidFill>
                  <a:srgbClr val="CD0920"/>
                </a:solidFill>
              </a:rPr>
              <a:t>е</a:t>
            </a:r>
            <a:r>
              <a:rPr lang="ru-RU" sz="4400" b="1" dirty="0" smtClean="0">
                <a:solidFill>
                  <a:srgbClr val="CD0920"/>
                </a:solidFill>
              </a:rPr>
              <a:t>м</a:t>
            </a:r>
            <a:endParaRPr lang="ru-RU" sz="4400" b="1" dirty="0">
              <a:solidFill>
                <a:srgbClr val="CD09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54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Викторина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14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 </a:t>
            </a:r>
          </a:p>
        </p:txBody>
      </p:sp>
      <p:pic>
        <p:nvPicPr>
          <p:cNvPr id="8" name="Picture 6" descr="C:\Пенсионеры\ICONS\ICONS\GREEN\DIGITS\05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2" t="22425" r="35655" b="21510"/>
          <a:stretch/>
        </p:blipFill>
        <p:spPr bwMode="auto">
          <a:xfrm>
            <a:off x="412048" y="2023111"/>
            <a:ext cx="1067540" cy="104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доход бан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635" y="4295556"/>
            <a:ext cx="2789001" cy="208626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41714" y="3618448"/>
            <a:ext cx="425268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4400" b="1" dirty="0">
                <a:solidFill>
                  <a:srgbClr val="CD0920"/>
                </a:solidFill>
              </a:rPr>
              <a:t>процент</a:t>
            </a:r>
          </a:p>
        </p:txBody>
      </p:sp>
      <p:sp>
        <p:nvSpPr>
          <p:cNvPr id="10" name="Объект 2"/>
          <p:cNvSpPr>
            <a:spLocks noGrp="1"/>
          </p:cNvSpPr>
          <p:nvPr>
            <p:ph sz="half" idx="2"/>
          </p:nvPr>
        </p:nvSpPr>
        <p:spPr>
          <a:xfrm>
            <a:off x="1741714" y="2170688"/>
            <a:ext cx="6914923" cy="1486911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dirty="0"/>
              <a:t>Помимо возврата долга, что еще должен заплатить банку человек, взявший кредит?</a:t>
            </a:r>
            <a:endParaRPr lang="ru-RU" sz="2800" dirty="0" smtClean="0"/>
          </a:p>
          <a:p>
            <a:pPr marL="11113" lvl="0" indent="-11113"/>
            <a:endParaRPr lang="ru-RU" sz="2800" dirty="0"/>
          </a:p>
          <a:p>
            <a:pPr marL="11113" indent="-11113"/>
            <a:r>
              <a:rPr lang="ru-RU" sz="2800" dirty="0"/>
              <a:t> </a:t>
            </a:r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0075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447799" y="1508973"/>
            <a:ext cx="6251577" cy="643678"/>
          </a:xfrm>
        </p:spPr>
        <p:txBody>
          <a:bodyPr/>
          <a:lstStyle/>
          <a:p>
            <a:r>
              <a:rPr lang="ru-RU" dirty="0"/>
              <a:t>Раунд </a:t>
            </a:r>
            <a:r>
              <a:rPr lang="ru-RU" dirty="0" smtClean="0"/>
              <a:t>№2</a:t>
            </a:r>
            <a:endParaRPr lang="ru-RU" dirty="0">
              <a:solidFill>
                <a:srgbClr val="3EA245"/>
              </a:solidFill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038225"/>
            <a:ext cx="660400" cy="787400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1447799" y="1825625"/>
            <a:ext cx="4815842" cy="26701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468000" marR="0" lvl="0" indent="-46800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49737"/>
              </a:buClr>
              <a:buSzTx/>
              <a:buFont typeface="Lucida Grande"/>
              <a:buChar char="&gt;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eeSetC"/>
              <a:ea typeface="+mj-ea"/>
              <a:cs typeface="Helvetica"/>
            </a:endParaRPr>
          </a:p>
          <a:p>
            <a:pPr marL="468000" marR="0" lvl="0" indent="-46800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49737"/>
              </a:buClr>
              <a:buSzTx/>
              <a:buFont typeface="Lucida Grande"/>
              <a:buChar char="&gt;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eeSetC"/>
              <a:ea typeface="+mj-ea"/>
              <a:cs typeface="Helvetica"/>
            </a:endParaRPr>
          </a:p>
          <a:p>
            <a:pPr marL="468000" marR="0" lvl="0" indent="-46800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49737"/>
              </a:buClr>
              <a:buSzTx/>
              <a:buFont typeface="Lucida Grande"/>
              <a:buChar char="&gt;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eeSetC"/>
              <a:ea typeface="+mj-ea"/>
              <a:cs typeface="Helvetica"/>
            </a:endParaRPr>
          </a:p>
          <a:p>
            <a:pPr marL="285750" marR="0" lvl="0" indent="-285750" algn="l" defTabSz="4572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>
                <a:srgbClr val="349737"/>
              </a:buClr>
              <a:buSzTx/>
              <a:buFont typeface="Lucida Grande"/>
              <a:buNone/>
              <a:tabLst/>
              <a:defRPr/>
            </a:pPr>
            <a:r>
              <a:rPr lang="ru-RU" sz="6000" b="1" dirty="0">
                <a:latin typeface="FreeSetC"/>
                <a:ea typeface="+mj-ea"/>
                <a:cs typeface="Helvetica"/>
              </a:rPr>
              <a:t>«100 к </a:t>
            </a:r>
            <a:r>
              <a:rPr lang="ru-RU" sz="6000" b="1" dirty="0" smtClean="0">
                <a:latin typeface="FreeSetC"/>
                <a:ea typeface="+mj-ea"/>
                <a:cs typeface="Helvetica"/>
              </a:rPr>
              <a:t>1»</a:t>
            </a:r>
            <a:endParaRPr lang="ru-RU" sz="6000" b="1" dirty="0">
              <a:latin typeface="FreeSetC"/>
              <a:ea typeface="+mj-ea"/>
              <a:cs typeface="Helvetica"/>
            </a:endParaRPr>
          </a:p>
          <a:p>
            <a:pPr marL="468000" marR="0" lvl="0" indent="-46800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49737"/>
              </a:buClr>
              <a:buSzTx/>
              <a:buFont typeface="Lucida Grande"/>
              <a:buChar char="&gt;"/>
              <a:tabLst/>
              <a:defRPr/>
            </a:pP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3EA245"/>
              </a:solidFill>
              <a:effectLst/>
              <a:uLnTx/>
              <a:uFillTx/>
              <a:latin typeface="FreeSetC"/>
              <a:ea typeface="+mn-ea"/>
              <a:cs typeface="FreeSetC"/>
            </a:endParaRPr>
          </a:p>
        </p:txBody>
      </p:sp>
    </p:spTree>
    <p:extLst>
      <p:ext uri="{BB962C8B-B14F-4D97-AF65-F5344CB8AC3E}">
        <p14:creationId xmlns:p14="http://schemas.microsoft.com/office/powerpoint/2010/main" val="28966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100 </a:t>
            </a:r>
            <a:r>
              <a:rPr lang="ru-RU" dirty="0"/>
              <a:t>к </a:t>
            </a: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170689"/>
            <a:ext cx="6914923" cy="920854"/>
          </a:xfrm>
        </p:spPr>
        <p:txBody>
          <a:bodyPr>
            <a:noAutofit/>
          </a:bodyPr>
          <a:lstStyle/>
          <a:p>
            <a:pPr marL="11113" lvl="0" indent="-11113"/>
            <a:r>
              <a:rPr lang="ru-RU" sz="2800" dirty="0"/>
              <a:t>Почему люди берут кредиты?</a:t>
            </a:r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pic>
        <p:nvPicPr>
          <p:cNvPr id="15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515454" y="2170689"/>
            <a:ext cx="884486" cy="73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Вопросы</a:t>
            </a:r>
          </a:p>
        </p:txBody>
      </p:sp>
      <p:pic>
        <p:nvPicPr>
          <p:cNvPr id="13" name="Рисунок 12" descr="кредит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373" y="2906527"/>
            <a:ext cx="4167995" cy="333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1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100 к 1\табло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51618" cy="6858000"/>
          </a:xfrm>
          <a:prstGeom prst="rect">
            <a:avLst/>
          </a:prstGeom>
          <a:noFill/>
        </p:spPr>
      </p:pic>
      <p:sp>
        <p:nvSpPr>
          <p:cNvPr id="16386" name="AutoShape 2" descr="Картинка 1 из 286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2357422" y="785794"/>
            <a:ext cx="4215211" cy="713492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500" dirty="0">
                <a:solidFill>
                  <a:srgbClr val="FFC000"/>
                </a:solidFill>
                <a:latin typeface="Impact" pitchFamily="34" charset="0"/>
              </a:rPr>
              <a:t>Не хватает денег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2357780" y="1571612"/>
            <a:ext cx="4193996" cy="714380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Impact" pitchFamily="34" charset="0"/>
              </a:rPr>
              <a:t>Деньги нужны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Impact" pitchFamily="34" charset="0"/>
              </a:rPr>
              <a:t>срочно/ сейчас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2357773" y="2357430"/>
            <a:ext cx="4194365" cy="702709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srgbClr val="FFC000"/>
                </a:solidFill>
                <a:latin typeface="Impact" pitchFamily="34" charset="0"/>
              </a:rPr>
              <a:t>Хотят то, чего не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srgbClr val="FFC000"/>
                </a:solidFill>
                <a:latin typeface="Impact" pitchFamily="34" charset="0"/>
              </a:rPr>
              <a:t>могут себе позволить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2357780" y="3143248"/>
            <a:ext cx="4193996" cy="702709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Impact" pitchFamily="34" charset="0"/>
              </a:rPr>
              <a:t>Крупная</a:t>
            </a:r>
            <a:r>
              <a:rPr kumimoji="0" lang="ru-RU" sz="2500" b="0" i="0" u="none" strike="noStrike" cap="none" normalizeH="0" dirty="0">
                <a:ln>
                  <a:noFill/>
                </a:ln>
                <a:solidFill>
                  <a:srgbClr val="FFC000"/>
                </a:solidFill>
                <a:effectLst/>
                <a:latin typeface="Impact" pitchFamily="34" charset="0"/>
              </a:rPr>
              <a:t> покупка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2357786" y="3929066"/>
            <a:ext cx="4193628" cy="702709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500" dirty="0">
                <a:solidFill>
                  <a:srgbClr val="FFC000"/>
                </a:solidFill>
                <a:latin typeface="Impact" pitchFamily="34" charset="0"/>
              </a:rPr>
              <a:t>Мало зарабатывают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2378636" y="4714884"/>
            <a:ext cx="4193628" cy="702709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Impact" pitchFamily="34" charset="0"/>
              </a:rPr>
              <a:t>На нужды бизнеса</a:t>
            </a: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7215206" y="3000372"/>
            <a:ext cx="1500198" cy="981044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7215206" y="3805278"/>
            <a:ext cx="1500198" cy="981044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7215206" y="4591096"/>
            <a:ext cx="1500198" cy="981044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285720" y="3000372"/>
            <a:ext cx="1500198" cy="981044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285720" y="3786190"/>
            <a:ext cx="1500198" cy="981044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285720" y="4591096"/>
            <a:ext cx="1500198" cy="981044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 bwMode="auto">
          <a:xfrm>
            <a:off x="2361693" y="785794"/>
            <a:ext cx="4214842" cy="714380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>
            <a:off x="2361693" y="1571612"/>
            <a:ext cx="4214842" cy="714380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2361693" y="2357430"/>
            <a:ext cx="4214842" cy="702709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2361693" y="3143248"/>
            <a:ext cx="4214842" cy="702709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2361693" y="3929066"/>
            <a:ext cx="4214842" cy="702709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 bwMode="auto">
          <a:xfrm>
            <a:off x="2361693" y="4714884"/>
            <a:ext cx="4214842" cy="702709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 bwMode="auto">
          <a:xfrm>
            <a:off x="7215206" y="3000372"/>
            <a:ext cx="1500198" cy="953204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 bwMode="auto">
          <a:xfrm>
            <a:off x="7215206" y="3786190"/>
            <a:ext cx="1500198" cy="1000132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7215206" y="4618936"/>
            <a:ext cx="1480081" cy="953204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285720" y="3000372"/>
            <a:ext cx="1500198" cy="953204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 bwMode="auto">
          <a:xfrm>
            <a:off x="285720" y="3786190"/>
            <a:ext cx="1500198" cy="953204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285720" y="4572008"/>
            <a:ext cx="1500198" cy="1000132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4348389" y="845540"/>
            <a:ext cx="362414" cy="4762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0638" marR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4348389" y="1655172"/>
            <a:ext cx="362414" cy="47625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4348389" y="2440990"/>
            <a:ext cx="362414" cy="4762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4353613" y="3226808"/>
            <a:ext cx="362414" cy="47625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4348389" y="4012626"/>
            <a:ext cx="362414" cy="47625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4353613" y="4810350"/>
            <a:ext cx="357190" cy="53578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pic>
        <p:nvPicPr>
          <p:cNvPr id="40" name="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6" cstate="print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679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431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>
                <p:cTn id="9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100 </a:t>
            </a:r>
            <a:r>
              <a:rPr lang="ru-RU" dirty="0"/>
              <a:t>к </a:t>
            </a: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164081"/>
            <a:ext cx="6914923" cy="929721"/>
          </a:xfrm>
        </p:spPr>
        <p:txBody>
          <a:bodyPr>
            <a:noAutofit/>
          </a:bodyPr>
          <a:lstStyle/>
          <a:p>
            <a:pPr marL="11113" lvl="0" indent="-11113"/>
            <a:r>
              <a:rPr lang="ru-RU" sz="2800" dirty="0"/>
              <a:t>Чем следует руководствоваться при выборе вклада?</a:t>
            </a:r>
          </a:p>
          <a:p>
            <a:pPr marL="11113" indent="-11113"/>
            <a:endParaRPr lang="ru-RU" sz="3600" dirty="0"/>
          </a:p>
        </p:txBody>
      </p:sp>
      <p:pic>
        <p:nvPicPr>
          <p:cNvPr id="14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413397" y="2164080"/>
            <a:ext cx="1088601" cy="92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Вопросы</a:t>
            </a:r>
          </a:p>
        </p:txBody>
      </p:sp>
      <p:pic>
        <p:nvPicPr>
          <p:cNvPr id="10" name="Рисунок 9" descr="вклад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2292" y="3326031"/>
            <a:ext cx="4644345" cy="315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8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100 к 1\табло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2291"/>
          </a:xfrm>
          <a:prstGeom prst="rect">
            <a:avLst/>
          </a:prstGeom>
          <a:noFill/>
        </p:spPr>
      </p:pic>
      <p:sp>
        <p:nvSpPr>
          <p:cNvPr id="16386" name="AutoShape 2" descr="Картинка 1 из 286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2357422" y="785794"/>
            <a:ext cx="4215211" cy="713492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 smtClean="0">
                <a:solidFill>
                  <a:srgbClr val="FFC000"/>
                </a:solidFill>
                <a:latin typeface="Impact" pitchFamily="34" charset="0"/>
              </a:rPr>
              <a:t>Процентной ставкой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2357780" y="1571612"/>
            <a:ext cx="4193996" cy="714380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 smtClean="0">
                <a:solidFill>
                  <a:srgbClr val="FFC000"/>
                </a:solidFill>
                <a:latin typeface="Impact" pitchFamily="34" charset="0"/>
              </a:rPr>
              <a:t>Надежностью </a:t>
            </a:r>
            <a:r>
              <a:rPr lang="ru-RU" sz="2500" dirty="0">
                <a:solidFill>
                  <a:srgbClr val="FFC000"/>
                </a:solidFill>
                <a:latin typeface="Impact" pitchFamily="34" charset="0"/>
              </a:rPr>
              <a:t>банка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2357773" y="2357430"/>
            <a:ext cx="4194365" cy="702709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srgbClr val="FFC000"/>
                </a:solidFill>
                <a:latin typeface="Impact" pitchFamily="34" charset="0"/>
              </a:rPr>
              <a:t>Головой/ здравым смыслом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2357780" y="3143248"/>
            <a:ext cx="4193996" cy="702709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 smtClean="0">
                <a:solidFill>
                  <a:srgbClr val="FFC000"/>
                </a:solidFill>
                <a:latin typeface="Impact" pitchFamily="34" charset="0"/>
              </a:rPr>
              <a:t>Целью </a:t>
            </a:r>
            <a:r>
              <a:rPr lang="ru-RU" sz="2500" dirty="0">
                <a:solidFill>
                  <a:srgbClr val="FFC000"/>
                </a:solidFill>
                <a:latin typeface="Impact" pitchFamily="34" charset="0"/>
              </a:rPr>
              <a:t>вклада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2357786" y="3929066"/>
            <a:ext cx="4193628" cy="702709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 smtClean="0">
                <a:solidFill>
                  <a:srgbClr val="FFC000"/>
                </a:solidFill>
                <a:latin typeface="Impact" pitchFamily="34" charset="0"/>
              </a:rPr>
              <a:t>Курсом </a:t>
            </a:r>
            <a:r>
              <a:rPr lang="ru-RU" sz="2500" dirty="0">
                <a:solidFill>
                  <a:srgbClr val="FFC000"/>
                </a:solidFill>
                <a:latin typeface="Impact" pitchFamily="34" charset="0"/>
              </a:rPr>
              <a:t>валюты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2378636" y="4714884"/>
            <a:ext cx="4193628" cy="702709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Impact" pitchFamily="34" charset="0"/>
              </a:rPr>
              <a:t>Репутацией</a:t>
            </a:r>
            <a:r>
              <a:rPr kumimoji="0" lang="ru-RU" sz="2500" b="0" i="0" u="none" strike="noStrike" cap="none" normalizeH="0" dirty="0" smtClean="0">
                <a:ln>
                  <a:noFill/>
                </a:ln>
                <a:solidFill>
                  <a:srgbClr val="FFC000"/>
                </a:solidFill>
                <a:effectLst/>
                <a:latin typeface="Impact" pitchFamily="34" charset="0"/>
              </a:rPr>
              <a:t> </a:t>
            </a:r>
            <a:r>
              <a:rPr kumimoji="0" lang="ru-RU" sz="2500" b="0" i="0" u="none" strike="noStrike" cap="none" normalizeH="0" dirty="0">
                <a:ln>
                  <a:noFill/>
                </a:ln>
                <a:solidFill>
                  <a:srgbClr val="FFC000"/>
                </a:solidFill>
                <a:effectLst/>
                <a:latin typeface="Impact" pitchFamily="34" charset="0"/>
              </a:rPr>
              <a:t>банка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7215206" y="3000372"/>
            <a:ext cx="1500198" cy="981044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7215206" y="3805278"/>
            <a:ext cx="1500198" cy="981044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7215206" y="4591096"/>
            <a:ext cx="1500198" cy="981044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285720" y="3000372"/>
            <a:ext cx="1500198" cy="981044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285720" y="3786190"/>
            <a:ext cx="1500198" cy="981044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285720" y="4591096"/>
            <a:ext cx="1500198" cy="981044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 bwMode="auto">
          <a:xfrm>
            <a:off x="7215206" y="3000372"/>
            <a:ext cx="1500198" cy="953204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 bwMode="auto">
          <a:xfrm>
            <a:off x="7215206" y="3786190"/>
            <a:ext cx="1500198" cy="1000132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7215206" y="4618936"/>
            <a:ext cx="1480081" cy="953204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285720" y="3000372"/>
            <a:ext cx="1500198" cy="953204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 bwMode="auto">
          <a:xfrm>
            <a:off x="285720" y="3786190"/>
            <a:ext cx="1500198" cy="953204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285720" y="4572008"/>
            <a:ext cx="1500198" cy="1000132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Verdana" pitchFamily="34" charset="0"/>
            </a:endParaRPr>
          </a:p>
        </p:txBody>
      </p:sp>
      <p:pic>
        <p:nvPicPr>
          <p:cNvPr id="40" name="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  <p:sp>
        <p:nvSpPr>
          <p:cNvPr id="41" name="Скругленный прямоугольник 40"/>
          <p:cNvSpPr/>
          <p:nvPr/>
        </p:nvSpPr>
        <p:spPr bwMode="auto">
          <a:xfrm>
            <a:off x="2361693" y="785794"/>
            <a:ext cx="4214842" cy="714380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 bwMode="auto">
          <a:xfrm>
            <a:off x="2361693" y="1571612"/>
            <a:ext cx="4214842" cy="714380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>
            <a:off x="2361693" y="2357430"/>
            <a:ext cx="4214842" cy="702709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 bwMode="auto">
          <a:xfrm>
            <a:off x="2361693" y="3143248"/>
            <a:ext cx="4214842" cy="702709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 bwMode="auto">
          <a:xfrm>
            <a:off x="2361693" y="3929066"/>
            <a:ext cx="4214842" cy="702709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 bwMode="auto">
          <a:xfrm>
            <a:off x="2361693" y="4714884"/>
            <a:ext cx="4214842" cy="702709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4348389" y="845540"/>
            <a:ext cx="362414" cy="47625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0638" marR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 bwMode="auto">
          <a:xfrm>
            <a:off x="4348389" y="1655172"/>
            <a:ext cx="362414" cy="47625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 bwMode="auto">
          <a:xfrm>
            <a:off x="4348389" y="2440990"/>
            <a:ext cx="362414" cy="47625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4353613" y="3226808"/>
            <a:ext cx="362414" cy="47625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 bwMode="auto">
          <a:xfrm>
            <a:off x="4348389" y="4012626"/>
            <a:ext cx="362414" cy="4762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 bwMode="auto">
          <a:xfrm>
            <a:off x="4353613" y="4810350"/>
            <a:ext cx="357190" cy="53578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0818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415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Пенсионеры\ICONS\ICONS\YELLOW\FIRST_LINE\DEAL_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8" r="27172" b="10468"/>
          <a:stretch/>
        </p:blipFill>
        <p:spPr bwMode="auto">
          <a:xfrm>
            <a:off x="7178754" y="5317479"/>
            <a:ext cx="1493520" cy="143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Правила финансовых боев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482602" y="1910806"/>
            <a:ext cx="8178800" cy="4627153"/>
          </a:xfrm>
        </p:spPr>
        <p:txBody>
          <a:bodyPr>
            <a:no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___</a:t>
            </a:r>
            <a:r>
              <a:rPr lang="en-US" dirty="0" smtClean="0"/>
              <a:t> </a:t>
            </a:r>
            <a:r>
              <a:rPr lang="ru-RU" dirty="0"/>
              <a:t>интеллектуальных </a:t>
            </a:r>
            <a:r>
              <a:rPr lang="ru-RU" dirty="0" smtClean="0"/>
              <a:t>раундов</a:t>
            </a:r>
            <a:endParaRPr lang="en-US" dirty="0" smtClean="0"/>
          </a:p>
          <a:p>
            <a:pPr marL="285750" indent="-285750">
              <a:buFont typeface="Wingdings" pitchFamily="2" charset="2"/>
              <a:buChar char="§"/>
            </a:pPr>
            <a:endParaRPr lang="en-US" sz="1000" dirty="0"/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По итогам каждого раунда начисляются баллы</a:t>
            </a:r>
            <a:endParaRPr lang="en-US" dirty="0"/>
          </a:p>
          <a:p>
            <a:pPr marL="285750" indent="-285750">
              <a:buFont typeface="Wingdings" pitchFamily="2" charset="2"/>
              <a:buChar char="§"/>
            </a:pPr>
            <a:endParaRPr lang="en-US" sz="1000" dirty="0"/>
          </a:p>
          <a:p>
            <a:pPr marL="285750" indent="-285750">
              <a:buFont typeface="Wingdings" pitchFamily="2" charset="2"/>
              <a:buChar char="§"/>
            </a:pPr>
            <a:r>
              <a:rPr lang="ru-RU" dirty="0"/>
              <a:t>Ответ засчитывается </a:t>
            </a:r>
            <a:r>
              <a:rPr lang="ru-RU" dirty="0" smtClean="0"/>
              <a:t>только, </a:t>
            </a:r>
            <a:r>
              <a:rPr lang="ru-RU" dirty="0"/>
              <a:t>когда он озвучен капитаном</a:t>
            </a:r>
            <a:endParaRPr lang="en-US" dirty="0"/>
          </a:p>
          <a:p>
            <a:pPr marL="285750" indent="-285750">
              <a:buFont typeface="Wingdings" pitchFamily="2" charset="2"/>
              <a:buChar char="§"/>
            </a:pPr>
            <a:endParaRPr lang="ru-RU" sz="1000" dirty="0"/>
          </a:p>
          <a:p>
            <a:pPr marL="285750" indent="-285750">
              <a:buFont typeface="Wingdings" pitchFamily="2" charset="2"/>
              <a:buChar char="§"/>
            </a:pPr>
            <a:r>
              <a:rPr lang="ru-RU" dirty="0"/>
              <a:t>Подсказки запрещены</a:t>
            </a:r>
          </a:p>
          <a:p>
            <a:pPr marL="285750" indent="-285750">
              <a:buFont typeface="Wingdings" pitchFamily="2" charset="2"/>
              <a:buChar char="§"/>
            </a:pPr>
            <a:endParaRPr lang="ru-RU" sz="1000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endParaRPr lang="ru-RU" sz="2000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Правила игры</a:t>
            </a:r>
          </a:p>
        </p:txBody>
      </p:sp>
    </p:spTree>
    <p:extLst>
      <p:ext uri="{BB962C8B-B14F-4D97-AF65-F5344CB8AC3E}">
        <p14:creationId xmlns:p14="http://schemas.microsoft.com/office/powerpoint/2010/main" val="84510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100 </a:t>
            </a:r>
            <a:r>
              <a:rPr lang="ru-RU" dirty="0"/>
              <a:t>к </a:t>
            </a: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886856" y="1748579"/>
            <a:ext cx="6774545" cy="1720335"/>
          </a:xfrm>
        </p:spPr>
        <p:txBody>
          <a:bodyPr>
            <a:noAutofit/>
          </a:bodyPr>
          <a:lstStyle/>
          <a:p>
            <a:pPr marL="11113" indent="-11113"/>
            <a:endParaRPr lang="ru-RU" sz="3600" dirty="0"/>
          </a:p>
          <a:p>
            <a:pPr marL="11113" indent="-11113"/>
            <a:r>
              <a:rPr lang="ru-RU" sz="2800" dirty="0"/>
              <a:t>В каких ситуациях банковская карта удобнее, чем наличные деньги?</a:t>
            </a:r>
          </a:p>
        </p:txBody>
      </p:sp>
      <p:pic>
        <p:nvPicPr>
          <p:cNvPr id="9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482600" y="2242848"/>
            <a:ext cx="1037571" cy="79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Вопросы</a:t>
            </a:r>
          </a:p>
        </p:txBody>
      </p:sp>
      <p:pic>
        <p:nvPicPr>
          <p:cNvPr id="10" name="Рисунок 9" descr="карт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042" y="3701142"/>
            <a:ext cx="4993992" cy="265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91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Группа 36"/>
          <p:cNvGrpSpPr/>
          <p:nvPr/>
        </p:nvGrpSpPr>
        <p:grpSpPr>
          <a:xfrm>
            <a:off x="-3810" y="0"/>
            <a:ext cx="9151620" cy="6858000"/>
            <a:chOff x="0" y="0"/>
            <a:chExt cx="9151620" cy="6858000"/>
          </a:xfrm>
        </p:grpSpPr>
        <p:pic>
          <p:nvPicPr>
            <p:cNvPr id="38" name="Picture 2" descr="H:\100 к 1\temp\табло 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9151620" cy="6858000"/>
            </a:xfrm>
            <a:prstGeom prst="rect">
              <a:avLst/>
            </a:prstGeom>
            <a:noFill/>
          </p:spPr>
        </p:pic>
        <p:sp>
          <p:nvSpPr>
            <p:cNvPr id="45" name="Скругленный прямоугольник 44"/>
            <p:cNvSpPr/>
            <p:nvPr/>
          </p:nvSpPr>
          <p:spPr bwMode="auto">
            <a:xfrm>
              <a:off x="7215206" y="3000372"/>
              <a:ext cx="1500198" cy="953204"/>
            </a:xfrm>
            <a:prstGeom prst="roundRect">
              <a:avLst/>
            </a:prstGeom>
            <a:blipFill>
              <a:blip r:embed="rId5" cstate="print"/>
              <a:stretch>
                <a:fillRect/>
              </a:stretch>
            </a:blipFill>
            <a:ln>
              <a:headEnd type="none" w="sm" len="sm"/>
              <a:tailEnd type="none" w="sm" len="sm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Verdana" pitchFamily="34" charset="0"/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 bwMode="auto">
            <a:xfrm>
              <a:off x="7215206" y="3786190"/>
              <a:ext cx="1500198" cy="1000132"/>
            </a:xfrm>
            <a:prstGeom prst="roundRect">
              <a:avLst/>
            </a:prstGeom>
            <a:blipFill>
              <a:blip r:embed="rId5" cstate="print"/>
              <a:stretch>
                <a:fillRect/>
              </a:stretch>
            </a:blipFill>
            <a:ln>
              <a:headEnd type="none" w="sm" len="sm"/>
              <a:tailEnd type="none" w="sm" len="sm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Verdana" pitchFamily="34" charset="0"/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 bwMode="auto">
            <a:xfrm>
              <a:off x="7215206" y="4618936"/>
              <a:ext cx="1480081" cy="953204"/>
            </a:xfrm>
            <a:prstGeom prst="roundRect">
              <a:avLst/>
            </a:prstGeom>
            <a:blipFill>
              <a:blip r:embed="rId5" cstate="print"/>
              <a:stretch>
                <a:fillRect/>
              </a:stretch>
            </a:blipFill>
            <a:ln>
              <a:headEnd type="none" w="sm" len="sm"/>
              <a:tailEnd type="none" w="sm" len="sm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Verdana" pitchFamily="34" charset="0"/>
              </a:endParaRPr>
            </a:p>
          </p:txBody>
        </p:sp>
        <p:sp>
          <p:nvSpPr>
            <p:cNvPr id="48" name="Скругленный прямоугольник 47"/>
            <p:cNvSpPr/>
            <p:nvPr/>
          </p:nvSpPr>
          <p:spPr bwMode="auto">
            <a:xfrm>
              <a:off x="285720" y="3000372"/>
              <a:ext cx="1500198" cy="953204"/>
            </a:xfrm>
            <a:prstGeom prst="roundRect">
              <a:avLst/>
            </a:prstGeom>
            <a:blipFill>
              <a:blip r:embed="rId5" cstate="print"/>
              <a:stretch>
                <a:fillRect/>
              </a:stretch>
            </a:blipFill>
            <a:ln>
              <a:headEnd type="none" w="sm" len="sm"/>
              <a:tailEnd type="none" w="sm" len="sm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Verdana" pitchFamily="34" charset="0"/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 bwMode="auto">
            <a:xfrm>
              <a:off x="285720" y="3786190"/>
              <a:ext cx="1500198" cy="953204"/>
            </a:xfrm>
            <a:prstGeom prst="roundRect">
              <a:avLst/>
            </a:prstGeom>
            <a:blipFill>
              <a:blip r:embed="rId5" cstate="print"/>
              <a:stretch>
                <a:fillRect/>
              </a:stretch>
            </a:blipFill>
            <a:ln>
              <a:headEnd type="none" w="sm" len="sm"/>
              <a:tailEnd type="none" w="sm" len="sm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Verdana" pitchFamily="34" charset="0"/>
              </a:endParaRPr>
            </a:p>
          </p:txBody>
        </p:sp>
        <p:sp>
          <p:nvSpPr>
            <p:cNvPr id="50" name="Скругленный прямоугольник 49"/>
            <p:cNvSpPr/>
            <p:nvPr/>
          </p:nvSpPr>
          <p:spPr bwMode="auto">
            <a:xfrm>
              <a:off x="285720" y="4572008"/>
              <a:ext cx="1500198" cy="1000132"/>
            </a:xfrm>
            <a:prstGeom prst="roundRect">
              <a:avLst/>
            </a:prstGeom>
            <a:blipFill>
              <a:blip r:embed="rId5" cstate="print"/>
              <a:stretch>
                <a:fillRect/>
              </a:stretch>
            </a:blipFill>
            <a:ln>
              <a:headEnd type="none" w="sm" len="sm"/>
              <a:tailEnd type="none" w="sm" len="sm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Verdana" pitchFamily="34" charset="0"/>
              </a:endParaRPr>
            </a:p>
          </p:txBody>
        </p:sp>
      </p:grpSp>
      <p:sp>
        <p:nvSpPr>
          <p:cNvPr id="51" name="Скругленный прямоугольник 50"/>
          <p:cNvSpPr/>
          <p:nvPr/>
        </p:nvSpPr>
        <p:spPr bwMode="auto">
          <a:xfrm>
            <a:off x="2357422" y="785794"/>
            <a:ext cx="4215211" cy="713492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srgbClr val="FFC000"/>
                </a:solidFill>
                <a:latin typeface="Impact" pitchFamily="34" charset="0"/>
              </a:rPr>
              <a:t>Крупная сумма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>
            <a:off x="2357780" y="1571612"/>
            <a:ext cx="4193996" cy="714380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srgbClr val="FFC000"/>
                </a:solidFill>
                <a:latin typeface="Impact" pitchFamily="34" charset="0"/>
              </a:rPr>
              <a:t>Защита от кражи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 bwMode="auto">
          <a:xfrm>
            <a:off x="2357773" y="2357430"/>
            <a:ext cx="4194365" cy="702709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srgbClr val="FFC000"/>
                </a:solidFill>
                <a:latin typeface="Impact" pitchFamily="34" charset="0"/>
              </a:rPr>
              <a:t>Поездка за границу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 bwMode="auto">
          <a:xfrm>
            <a:off x="2357780" y="3143248"/>
            <a:ext cx="4193996" cy="702709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srgbClr val="FFC000"/>
                </a:solidFill>
                <a:latin typeface="Impact" pitchFamily="34" charset="0"/>
              </a:rPr>
              <a:t>Всегда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 bwMode="auto">
          <a:xfrm>
            <a:off x="2357786" y="3929066"/>
            <a:ext cx="4193628" cy="702709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srgbClr val="FFC000"/>
                </a:solidFill>
                <a:latin typeface="Impact" pitchFamily="34" charset="0"/>
              </a:rPr>
              <a:t>Покупки в интернете</a:t>
            </a:r>
            <a:endParaRPr kumimoji="0" lang="ru-RU" sz="25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Impact" pitchFamily="34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 bwMode="auto">
          <a:xfrm>
            <a:off x="2378636" y="4714884"/>
            <a:ext cx="4193628" cy="702709"/>
          </a:xfrm>
          <a:prstGeom prst="roundRect">
            <a:avLst/>
          </a:prstGeom>
          <a:solidFill>
            <a:schemeClr val="tx1"/>
          </a:solidFill>
          <a:ln w="28575" cap="sq" cmpd="sng" algn="ctr">
            <a:solidFill>
              <a:schemeClr val="tx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Impact" pitchFamily="34" charset="0"/>
              </a:rPr>
              <a:t>Маленький кошелек</a:t>
            </a:r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2361693" y="785794"/>
            <a:ext cx="4214842" cy="714380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2361693" y="1571612"/>
            <a:ext cx="4214842" cy="714380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 bwMode="auto">
          <a:xfrm>
            <a:off x="2361693" y="2357430"/>
            <a:ext cx="4214842" cy="702709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2361693" y="3143248"/>
            <a:ext cx="4214842" cy="702709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 bwMode="auto">
          <a:xfrm>
            <a:off x="2361693" y="3929066"/>
            <a:ext cx="4214842" cy="702709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 bwMode="auto">
          <a:xfrm>
            <a:off x="2361693" y="4714884"/>
            <a:ext cx="4214842" cy="702709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 w="28575" cap="sq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Impact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4348389" y="845540"/>
            <a:ext cx="362414" cy="47625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0638" marR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4348389" y="1655172"/>
            <a:ext cx="362414" cy="4762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4348389" y="2440990"/>
            <a:ext cx="362414" cy="4762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4353613" y="3226808"/>
            <a:ext cx="362414" cy="4762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4348389" y="4012626"/>
            <a:ext cx="362414" cy="47625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4353613" y="4810350"/>
            <a:ext cx="357190" cy="53578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0" u="none" strike="noStrike" cap="none" normalizeH="0" baseline="0" dirty="0">
              <a:ln>
                <a:noFill/>
              </a:ln>
              <a:effectLst/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18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40" grpId="0" animBg="1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447799" y="1508973"/>
            <a:ext cx="6251577" cy="643678"/>
          </a:xfrm>
        </p:spPr>
        <p:txBody>
          <a:bodyPr/>
          <a:lstStyle/>
          <a:p>
            <a:r>
              <a:rPr lang="ru-RU" dirty="0"/>
              <a:t>Раунд </a:t>
            </a:r>
            <a:r>
              <a:rPr lang="ru-RU" dirty="0" smtClean="0"/>
              <a:t>№3</a:t>
            </a:r>
            <a:endParaRPr lang="ru-RU" dirty="0">
              <a:solidFill>
                <a:srgbClr val="3EA245"/>
              </a:solidFill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038225"/>
            <a:ext cx="660400" cy="787400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1447799" y="1825625"/>
            <a:ext cx="4815842" cy="26701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468000" indent="-468000">
              <a:spcBef>
                <a:spcPts val="600"/>
              </a:spcBef>
              <a:buClr>
                <a:srgbClr val="349737"/>
              </a:buClr>
              <a:buFont typeface="Lucida Grande"/>
              <a:buChar char="&gt;"/>
              <a:defRPr/>
            </a:pPr>
            <a:endParaRPr lang="ru-RU" sz="280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marL="468000" indent="-468000">
              <a:spcBef>
                <a:spcPts val="600"/>
              </a:spcBef>
              <a:buClr>
                <a:srgbClr val="349737"/>
              </a:buClr>
              <a:buFont typeface="Lucida Grande"/>
              <a:buChar char="&gt;"/>
              <a:defRPr/>
            </a:pPr>
            <a:endParaRPr lang="ru-RU" sz="280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marL="468000" indent="-468000">
              <a:spcBef>
                <a:spcPts val="600"/>
              </a:spcBef>
              <a:buClr>
                <a:srgbClr val="349737"/>
              </a:buClr>
              <a:defRPr/>
            </a:pPr>
            <a:r>
              <a:rPr lang="ru-RU" sz="6000" b="1" dirty="0">
                <a:solidFill>
                  <a:prstClr val="black"/>
                </a:solidFill>
                <a:latin typeface="FreeSetC"/>
                <a:cs typeface="Helvetica"/>
              </a:rPr>
              <a:t>Словарик</a:t>
            </a:r>
          </a:p>
          <a:p>
            <a:pPr marL="285750" indent="-285750">
              <a:lnSpc>
                <a:spcPts val="3000"/>
              </a:lnSpc>
              <a:spcBef>
                <a:spcPct val="0"/>
              </a:spcBef>
              <a:buClr>
                <a:srgbClr val="349737"/>
              </a:buClr>
              <a:buFont typeface="Lucida Grande"/>
              <a:buNone/>
              <a:defRPr/>
            </a:pPr>
            <a:endParaRPr lang="ru-RU" sz="6000" b="1" dirty="0">
              <a:solidFill>
                <a:prstClr val="black"/>
              </a:solidFill>
              <a:latin typeface="FreeSetC"/>
              <a:cs typeface="Helvetica"/>
            </a:endParaRPr>
          </a:p>
          <a:p>
            <a:pPr marL="468000" indent="-468000">
              <a:spcBef>
                <a:spcPts val="600"/>
              </a:spcBef>
              <a:buClr>
                <a:srgbClr val="349737"/>
              </a:buClr>
              <a:buFont typeface="Lucida Grande"/>
              <a:buChar char="&gt;"/>
              <a:defRPr/>
            </a:pPr>
            <a:endParaRPr lang="ru-RU" sz="6600" dirty="0">
              <a:solidFill>
                <a:srgbClr val="3EA245"/>
              </a:solidFill>
              <a:latin typeface="FreeSetC"/>
              <a:cs typeface="FreeSetC"/>
            </a:endParaRPr>
          </a:p>
        </p:txBody>
      </p:sp>
    </p:spTree>
    <p:extLst>
      <p:ext uri="{BB962C8B-B14F-4D97-AF65-F5344CB8AC3E}">
        <p14:creationId xmlns:p14="http://schemas.microsoft.com/office/powerpoint/2010/main" val="327212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Словарик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23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292609"/>
            <a:ext cx="6914923" cy="920854"/>
          </a:xfrm>
        </p:spPr>
        <p:txBody>
          <a:bodyPr>
            <a:noAutofit/>
          </a:bodyPr>
          <a:lstStyle/>
          <a:p>
            <a:pPr marL="11113" indent="-11113"/>
            <a:r>
              <a:rPr lang="ru-RU" sz="4000" dirty="0"/>
              <a:t>Аннуитет – это …</a:t>
            </a:r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pic>
        <p:nvPicPr>
          <p:cNvPr id="15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515454" y="2170689"/>
            <a:ext cx="884486" cy="73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Дайте определение</a:t>
            </a:r>
          </a:p>
        </p:txBody>
      </p:sp>
      <p:pic>
        <p:nvPicPr>
          <p:cNvPr id="8" name="Рисунок 7" descr="словари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961" y="3348679"/>
            <a:ext cx="4404676" cy="308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05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Словарик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24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292609"/>
            <a:ext cx="6914923" cy="920854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dirty="0"/>
              <a:t>Аннуитет – это …</a:t>
            </a:r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pic>
        <p:nvPicPr>
          <p:cNvPr id="15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515454" y="2170689"/>
            <a:ext cx="884486" cy="73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Дайте определение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57697" y="3454400"/>
            <a:ext cx="7576703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b="1" dirty="0">
                <a:solidFill>
                  <a:srgbClr val="CD0920"/>
                </a:solidFill>
              </a:rPr>
              <a:t>одинаковый по сумме ежемесячный платеж или принцип погашения кредита одинаковыми ежемесячными платежами </a:t>
            </a:r>
          </a:p>
        </p:txBody>
      </p:sp>
    </p:spTree>
    <p:extLst>
      <p:ext uri="{BB962C8B-B14F-4D97-AF65-F5344CB8AC3E}">
        <p14:creationId xmlns:p14="http://schemas.microsoft.com/office/powerpoint/2010/main" val="257215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Словарик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307849"/>
            <a:ext cx="6914923" cy="920854"/>
          </a:xfrm>
        </p:spPr>
        <p:txBody>
          <a:bodyPr>
            <a:noAutofit/>
          </a:bodyPr>
          <a:lstStyle/>
          <a:p>
            <a:pPr marL="11113" indent="-11113"/>
            <a:r>
              <a:rPr lang="ru-RU" sz="4000" dirty="0"/>
              <a:t>Льготный период – это…</a:t>
            </a:r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Дайте определение</a:t>
            </a:r>
          </a:p>
        </p:txBody>
      </p:sp>
      <p:pic>
        <p:nvPicPr>
          <p:cNvPr id="8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421640" y="2074854"/>
            <a:ext cx="1080863" cy="92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словари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961" y="3348679"/>
            <a:ext cx="4404676" cy="308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82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Словарик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26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307849"/>
            <a:ext cx="6914923" cy="920854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dirty="0"/>
              <a:t>Льготный период – это…</a:t>
            </a:r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Дайте определение</a:t>
            </a:r>
          </a:p>
        </p:txBody>
      </p:sp>
      <p:pic>
        <p:nvPicPr>
          <p:cNvPr id="8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421640" y="2074854"/>
            <a:ext cx="1080863" cy="92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57697" y="3454400"/>
            <a:ext cx="7576703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b="1" dirty="0">
                <a:solidFill>
                  <a:srgbClr val="CD0920"/>
                </a:solidFill>
              </a:rPr>
              <a:t>определенный договором срок, в течение которого проценты за пользование средствами по кредитной карте не начисляются</a:t>
            </a:r>
          </a:p>
        </p:txBody>
      </p:sp>
    </p:spTree>
    <p:extLst>
      <p:ext uri="{BB962C8B-B14F-4D97-AF65-F5344CB8AC3E}">
        <p14:creationId xmlns:p14="http://schemas.microsoft.com/office/powerpoint/2010/main" val="320030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Словарик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27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277369"/>
            <a:ext cx="6914923" cy="920854"/>
          </a:xfrm>
        </p:spPr>
        <p:txBody>
          <a:bodyPr>
            <a:noAutofit/>
          </a:bodyPr>
          <a:lstStyle/>
          <a:p>
            <a:pPr marL="11113" indent="-11113"/>
            <a:r>
              <a:rPr lang="ru-RU" sz="4000" dirty="0"/>
              <a:t>Овердрафт – это …</a:t>
            </a:r>
          </a:p>
          <a:p>
            <a:pPr marL="11113" indent="-11113"/>
            <a:endParaRPr lang="ru-RU" sz="2800" dirty="0"/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Дайте определение</a:t>
            </a:r>
          </a:p>
        </p:txBody>
      </p:sp>
      <p:pic>
        <p:nvPicPr>
          <p:cNvPr id="8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406401" y="2154744"/>
            <a:ext cx="1037571" cy="79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словари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961" y="3348679"/>
            <a:ext cx="4404676" cy="308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33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Словарик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28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277369"/>
            <a:ext cx="6914923" cy="920854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dirty="0"/>
              <a:t>Овердрафт – это …</a:t>
            </a:r>
          </a:p>
          <a:p>
            <a:pPr marL="11113" indent="-11113"/>
            <a:endParaRPr lang="ru-RU" sz="2800" dirty="0"/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Дайте определение</a:t>
            </a:r>
          </a:p>
        </p:txBody>
      </p:sp>
      <p:pic>
        <p:nvPicPr>
          <p:cNvPr id="8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406401" y="2154744"/>
            <a:ext cx="1037571" cy="79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57697" y="3265718"/>
            <a:ext cx="7576703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b="1" dirty="0">
                <a:solidFill>
                  <a:srgbClr val="CD0920"/>
                </a:solidFill>
              </a:rPr>
              <a:t>дополнительная опция к дебетовым картам, предусматривающая перерасход средств за счет кредитного лимита, одобренного банком</a:t>
            </a:r>
          </a:p>
        </p:txBody>
      </p:sp>
    </p:spTree>
    <p:extLst>
      <p:ext uri="{BB962C8B-B14F-4D97-AF65-F5344CB8AC3E}">
        <p14:creationId xmlns:p14="http://schemas.microsoft.com/office/powerpoint/2010/main" val="55405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Словарик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29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323089"/>
            <a:ext cx="6914923" cy="920854"/>
          </a:xfrm>
        </p:spPr>
        <p:txBody>
          <a:bodyPr>
            <a:noAutofit/>
          </a:bodyPr>
          <a:lstStyle/>
          <a:p>
            <a:pPr marL="11113" indent="-11113"/>
            <a:r>
              <a:rPr lang="en-US" sz="4000" b="1" i="1" dirty="0"/>
              <a:t> </a:t>
            </a:r>
            <a:r>
              <a:rPr lang="en-US" sz="4000" dirty="0"/>
              <a:t>CVV</a:t>
            </a:r>
            <a:r>
              <a:rPr lang="ru-RU" sz="4000" dirty="0"/>
              <a:t>2 – это …</a:t>
            </a:r>
          </a:p>
          <a:p>
            <a:pPr marL="11113" indent="-11113"/>
            <a:endParaRPr lang="ru-RU" sz="2800" dirty="0"/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Дайте определение</a:t>
            </a:r>
          </a:p>
        </p:txBody>
      </p:sp>
      <p:pic>
        <p:nvPicPr>
          <p:cNvPr id="10" name="Picture 7" descr="C:\Пенсионеры\ICONS\ICONS\GREEN\DIGITS\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6" t="24328" r="35769" b="28377"/>
          <a:stretch/>
        </p:blipFill>
        <p:spPr bwMode="auto">
          <a:xfrm>
            <a:off x="345440" y="2023111"/>
            <a:ext cx="1181749" cy="91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словари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961" y="3348679"/>
            <a:ext cx="4404676" cy="308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77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Пенсионеры\ICONS\ICONS\GREEN\THIRD_LINE\INFO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52" y="2141379"/>
            <a:ext cx="996314" cy="49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Пенсионеры\ICONS\ICONS\YELLOW\THIRD_LINE\INFO_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65" y="3921323"/>
            <a:ext cx="1055739" cy="52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Пенсионеры\ICONS\ICONS\RED\THIRD_LINE\INFO_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65" y="5774664"/>
            <a:ext cx="1028801" cy="5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Принципы командного успеха</a:t>
            </a:r>
          </a:p>
        </p:txBody>
      </p:sp>
      <p:sp>
        <p:nvSpPr>
          <p:cNvPr id="1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6254169" cy="365125"/>
          </a:xfrm>
        </p:spPr>
        <p:txBody>
          <a:bodyPr/>
          <a:lstStyle/>
          <a:p>
            <a:r>
              <a:rPr lang="ru-RU" dirty="0"/>
              <a:t>Правила финансовых боев</a:t>
            </a:r>
          </a:p>
        </p:txBody>
      </p:sp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219950" y="503304"/>
            <a:ext cx="1437084" cy="365125"/>
          </a:xfrm>
        </p:spPr>
        <p:txBody>
          <a:bodyPr/>
          <a:lstStyle/>
          <a:p>
            <a:fld id="{7CEB33D5-D00E-464B-A6F3-4BAF19C713A5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3051839"/>
            <a:ext cx="8661400" cy="159384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245591" y="3955587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r>
              <a:rPr lang="ru-RU" b="0" dirty="0">
                <a:solidFill>
                  <a:schemeClr val="tx1"/>
                </a:solidFill>
                <a:latin typeface="FreeSetC"/>
              </a:rPr>
              <a:t>Умей выслушать другого</a:t>
            </a:r>
          </a:p>
          <a:p>
            <a:pPr>
              <a:lnSpc>
                <a:spcPct val="110000"/>
              </a:lnSpc>
            </a:pPr>
            <a:endParaRPr lang="ru-RU" sz="3200" dirty="0">
              <a:latin typeface="FreeSetC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629" y="5067011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953770" y="5288864"/>
            <a:ext cx="7691834" cy="9716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1245591" y="2141379"/>
            <a:ext cx="7459438" cy="69294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r>
              <a:rPr lang="ru-RU" b="0" dirty="0">
                <a:solidFill>
                  <a:schemeClr val="tx1"/>
                </a:solidFill>
                <a:latin typeface="FreeSetC"/>
              </a:rPr>
              <a:t>Уважай своих партнеров</a:t>
            </a:r>
          </a:p>
          <a:p>
            <a:pPr>
              <a:lnSpc>
                <a:spcPct val="110000"/>
              </a:lnSpc>
            </a:pPr>
            <a:endParaRPr lang="ru-RU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245591" y="5486614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  <a:p>
            <a:pPr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1245591" y="5673539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marL="285750" indent="-285750">
              <a:lnSpc>
                <a:spcPct val="150000"/>
              </a:lnSpc>
            </a:pPr>
            <a:r>
              <a:rPr lang="ru-RU" b="0" dirty="0">
                <a:solidFill>
                  <a:schemeClr val="tx1"/>
                </a:solidFill>
                <a:latin typeface="FreeSetC"/>
              </a:rPr>
              <a:t>Не согласен – предлагай</a:t>
            </a:r>
          </a:p>
          <a:p>
            <a:pPr>
              <a:lnSpc>
                <a:spcPct val="110000"/>
              </a:lnSpc>
            </a:pPr>
            <a:endParaRPr lang="ru-RU" sz="3200" dirty="0">
              <a:latin typeface="FreeSetC"/>
            </a:endParaRPr>
          </a:p>
        </p:txBody>
      </p:sp>
    </p:spTree>
    <p:extLst>
      <p:ext uri="{BB962C8B-B14F-4D97-AF65-F5344CB8AC3E}">
        <p14:creationId xmlns:p14="http://schemas.microsoft.com/office/powerpoint/2010/main" val="215274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Словарик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30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323089"/>
            <a:ext cx="6914923" cy="920854"/>
          </a:xfrm>
        </p:spPr>
        <p:txBody>
          <a:bodyPr>
            <a:noAutofit/>
          </a:bodyPr>
          <a:lstStyle/>
          <a:p>
            <a:pPr marL="11113" indent="-11113"/>
            <a:r>
              <a:rPr lang="en-US" sz="2800" b="1" i="1" dirty="0"/>
              <a:t> </a:t>
            </a:r>
            <a:r>
              <a:rPr lang="en-US" sz="2800" dirty="0"/>
              <a:t>CVV</a:t>
            </a:r>
            <a:r>
              <a:rPr lang="ru-RU" sz="2800" dirty="0"/>
              <a:t>2 – это …</a:t>
            </a:r>
          </a:p>
          <a:p>
            <a:pPr marL="11113" indent="-11113"/>
            <a:endParaRPr lang="ru-RU" sz="2800" dirty="0"/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Дайте определение</a:t>
            </a:r>
          </a:p>
        </p:txBody>
      </p:sp>
      <p:pic>
        <p:nvPicPr>
          <p:cNvPr id="10" name="Picture 7" descr="C:\Пенсионеры\ICONS\ICONS\GREEN\DIGITS\04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6" t="24328" r="35769" b="28377"/>
          <a:stretch/>
        </p:blipFill>
        <p:spPr bwMode="auto">
          <a:xfrm>
            <a:off x="345440" y="2023111"/>
            <a:ext cx="1181749" cy="91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57697" y="3265718"/>
            <a:ext cx="7576703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b="1" dirty="0">
                <a:solidFill>
                  <a:srgbClr val="CD0920"/>
                </a:solidFill>
              </a:rPr>
              <a:t>трехзначный код проверки подлинности карты платежной системы </a:t>
            </a:r>
            <a:r>
              <a:rPr lang="ru-RU" sz="3200" b="1" dirty="0" err="1">
                <a:solidFill>
                  <a:srgbClr val="CD0920"/>
                </a:solidFill>
              </a:rPr>
              <a:t>Visa</a:t>
            </a:r>
            <a:r>
              <a:rPr lang="ru-RU" sz="3200" b="1" dirty="0">
                <a:solidFill>
                  <a:srgbClr val="CD0920"/>
                </a:solidFill>
              </a:rPr>
              <a:t> </a:t>
            </a:r>
          </a:p>
          <a:p>
            <a:r>
              <a:rPr lang="ru-RU" sz="3200" b="1" dirty="0">
                <a:solidFill>
                  <a:srgbClr val="CD0920"/>
                </a:solidFill>
              </a:rPr>
              <a:t>(последние 3 цифры на обратной стороне банковской карты) </a:t>
            </a:r>
          </a:p>
        </p:txBody>
      </p:sp>
    </p:spTree>
    <p:extLst>
      <p:ext uri="{BB962C8B-B14F-4D97-AF65-F5344CB8AC3E}">
        <p14:creationId xmlns:p14="http://schemas.microsoft.com/office/powerpoint/2010/main" val="77358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447799" y="1508973"/>
            <a:ext cx="6251577" cy="643678"/>
          </a:xfrm>
        </p:spPr>
        <p:txBody>
          <a:bodyPr/>
          <a:lstStyle/>
          <a:p>
            <a:r>
              <a:rPr lang="ru-RU" dirty="0"/>
              <a:t>Раунд </a:t>
            </a:r>
            <a:r>
              <a:rPr lang="ru-RU" dirty="0" smtClean="0"/>
              <a:t>№</a:t>
            </a:r>
            <a:r>
              <a:rPr lang="en-US" dirty="0" smtClean="0"/>
              <a:t>4</a:t>
            </a:r>
            <a:endParaRPr lang="ru-RU" dirty="0">
              <a:solidFill>
                <a:srgbClr val="3EA245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7880" y="2697480"/>
            <a:ext cx="6766559" cy="1874520"/>
          </a:xfrm>
        </p:spPr>
        <p:txBody>
          <a:bodyPr/>
          <a:lstStyle/>
          <a:p>
            <a:pPr marL="285750" indent="-285750">
              <a:spcBef>
                <a:spcPct val="0"/>
              </a:spcBef>
              <a:buNone/>
            </a:pPr>
            <a:r>
              <a:rPr lang="ru-RU" sz="5800" b="1" dirty="0">
                <a:solidFill>
                  <a:schemeClr val="tx1"/>
                </a:solidFill>
                <a:cs typeface="Helvetica"/>
              </a:rPr>
              <a:t>«Подозрительная история»</a:t>
            </a: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038225"/>
            <a:ext cx="6604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54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Подозрительная история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32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698170" y="1965962"/>
            <a:ext cx="6978469" cy="1314540"/>
          </a:xfrm>
        </p:spPr>
        <p:txBody>
          <a:bodyPr>
            <a:noAutofit/>
          </a:bodyPr>
          <a:lstStyle/>
          <a:p>
            <a:pPr lvl="0"/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Вам пришло сообщение: «Уважаемый клиент! В компьютерной системе банка произошел технический сбой. Для восстановления денег на счете, пожалуйста, подтвердите ваши данные путем ввода </a:t>
            </a:r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PIN-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кода по ссылке </a:t>
            </a:r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smelkrolik.bank-online.ru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С уважением, банк «Смелый кролик»». Что делать?</a:t>
            </a:r>
          </a:p>
        </p:txBody>
      </p:sp>
      <p:pic>
        <p:nvPicPr>
          <p:cNvPr id="14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561174" y="1965961"/>
            <a:ext cx="884486" cy="73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61174" y="4125686"/>
            <a:ext cx="827802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предоставлять </a:t>
            </a:r>
            <a:r>
              <a:rPr lang="en-US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PIN-</a:t>
            </a: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код, банк не может его запрашивать, это мошенники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Проверить адрес ссылки: если ссылка совпадает с адресом вашего банка, то ввести </a:t>
            </a:r>
            <a:r>
              <a:rPr lang="en-US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PIN-</a:t>
            </a: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код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Позвонить по номеру, с которого отправлено сообщение, и уточнить информацию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240" y="3715657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26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33</a:t>
            </a:fld>
            <a:endParaRPr lang="ru-RU">
              <a:solidFill>
                <a:prstClr val="white"/>
              </a:solidFill>
            </a:endParaRPr>
          </a:p>
        </p:txBody>
      </p:sp>
      <p:pic>
        <p:nvPicPr>
          <p:cNvPr id="14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561174" y="1965961"/>
            <a:ext cx="884486" cy="73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240" y="3715657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6254169" cy="365125"/>
          </a:xfrm>
        </p:spPr>
        <p:txBody>
          <a:bodyPr/>
          <a:lstStyle/>
          <a:p>
            <a:r>
              <a:rPr lang="ru-RU" dirty="0" smtClean="0"/>
              <a:t>Подозрительная история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61174" y="4125686"/>
            <a:ext cx="827802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ru-RU" sz="2800" b="1" dirty="0">
                <a:solidFill>
                  <a:srgbClr val="34973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предоставлять </a:t>
            </a:r>
            <a:r>
              <a:rPr lang="en-US" sz="2800" b="1" dirty="0">
                <a:solidFill>
                  <a:srgbClr val="34973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PIN-</a:t>
            </a:r>
            <a:r>
              <a:rPr lang="ru-RU" sz="2800" b="1" dirty="0">
                <a:solidFill>
                  <a:srgbClr val="34973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код, банк не может его запрашивать, это мошенники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Проверить адрес ссылки: если ссылка совпадает с адресом вашего банка, то ввести </a:t>
            </a:r>
            <a:r>
              <a:rPr lang="en-US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PIN-</a:t>
            </a: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код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Позвонить по номеру, с которого отправлено сообщение, и уточнить информацию</a:t>
            </a:r>
          </a:p>
        </p:txBody>
      </p:sp>
      <p:sp>
        <p:nvSpPr>
          <p:cNvPr id="15" name="Объект 2"/>
          <p:cNvSpPr>
            <a:spLocks noGrp="1"/>
          </p:cNvSpPr>
          <p:nvPr>
            <p:ph sz="half" idx="2"/>
          </p:nvPr>
        </p:nvSpPr>
        <p:spPr>
          <a:xfrm>
            <a:off x="1698170" y="1965962"/>
            <a:ext cx="6978469" cy="1314540"/>
          </a:xfrm>
        </p:spPr>
        <p:txBody>
          <a:bodyPr>
            <a:noAutofit/>
          </a:bodyPr>
          <a:lstStyle/>
          <a:p>
            <a:pPr lvl="0"/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Вам пришло сообщение: «Уважаемый клиент! В компьютерной системе банка произошел технический сбой. Для восстановления денег на счете, пожалуйста, подтвердите ваши данные путем ввода </a:t>
            </a:r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PIN-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кода по ссылке </a:t>
            </a:r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smelkrolik.bank-online.ru</a:t>
            </a:r>
            <a:r>
              <a:rPr lang="ru-R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С уважением, банк «Смелый кролик»». Что делать?</a:t>
            </a:r>
          </a:p>
        </p:txBody>
      </p:sp>
    </p:spTree>
    <p:extLst>
      <p:ext uri="{BB962C8B-B14F-4D97-AF65-F5344CB8AC3E}">
        <p14:creationId xmlns:p14="http://schemas.microsoft.com/office/powerpoint/2010/main" val="357693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Подозрительная история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34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698170" y="1965962"/>
            <a:ext cx="4426859" cy="1314540"/>
          </a:xfrm>
        </p:spPr>
        <p:txBody>
          <a:bodyPr>
            <a:noAutofit/>
          </a:bodyPr>
          <a:lstStyle/>
          <a:p>
            <a:pPr lvl="0"/>
            <a:r>
              <a:rPr lang="ru-RU" b="1" dirty="0"/>
              <a:t>Стоит ли Поликарпу </a:t>
            </a:r>
            <a:r>
              <a:rPr lang="ru-RU" b="1" dirty="0" err="1"/>
              <a:t>Поликарпычу</a:t>
            </a:r>
            <a:r>
              <a:rPr lang="ru-RU" b="1" dirty="0"/>
              <a:t> снимать деньги в этом банкомате?</a:t>
            </a:r>
          </a:p>
          <a:p>
            <a:pPr marL="285750" lvl="0" indent="-285750">
              <a:lnSpc>
                <a:spcPct val="150000"/>
              </a:lnSpc>
            </a:pP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003417" y="4125686"/>
            <a:ext cx="7673223" cy="2221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FreeSetC"/>
                <a:cs typeface="Helvetica"/>
              </a:rPr>
              <a:t>Да, все, что находится в здании банка безопасно</a:t>
            </a:r>
          </a:p>
          <a:p>
            <a:pPr marL="457200" indent="-457200">
              <a:buFont typeface="+mj-lt"/>
              <a:buAutoNum type="arabicPeriod"/>
            </a:pPr>
            <a:endParaRPr lang="ru-RU" sz="100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marL="432054" indent="-432054">
              <a:spcAft>
                <a:spcPts val="1008"/>
              </a:spcAft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Нужно подергать накладку: если не снимается, значит, все хорошо</a:t>
            </a:r>
          </a:p>
          <a:p>
            <a:pPr marL="432054" indent="-432054">
              <a:spcAft>
                <a:spcPts val="1008"/>
              </a:spcAft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Нет, на банкоматах не должно быть никаких накладок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240" y="3715657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4" descr="http://www.chclub.ru/userfiles/image/Skimming/antiskemmer4-229x1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465" y="1787256"/>
            <a:ext cx="2656570" cy="144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452120" y="1909237"/>
            <a:ext cx="1088601" cy="92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90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35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240" y="3715657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6254169" cy="365125"/>
          </a:xfrm>
        </p:spPr>
        <p:txBody>
          <a:bodyPr/>
          <a:lstStyle/>
          <a:p>
            <a:r>
              <a:rPr lang="ru-RU" dirty="0" smtClean="0"/>
              <a:t>Подозрительная история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03417" y="4125686"/>
            <a:ext cx="7673223" cy="2344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FreeSetC"/>
                <a:cs typeface="Helvetica"/>
              </a:rPr>
              <a:t>Да, все, что находится в здании банка безопасно</a:t>
            </a:r>
          </a:p>
          <a:p>
            <a:pPr marL="457200" indent="-457200">
              <a:buFont typeface="+mj-lt"/>
              <a:buAutoNum type="arabicPeriod"/>
            </a:pPr>
            <a:endParaRPr lang="ru-RU" sz="100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marL="432054" indent="-432054">
              <a:spcAft>
                <a:spcPts val="1008"/>
              </a:spcAft>
              <a:buFont typeface="+mj-lt"/>
              <a:buAutoNum type="arabicPeriod"/>
            </a:pPr>
            <a:r>
              <a:rPr lang="ru-RU" sz="2800" b="1" dirty="0">
                <a:solidFill>
                  <a:srgbClr val="34973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Нужно подергать накладку: если не снимается, значит, все хорошо</a:t>
            </a:r>
          </a:p>
          <a:p>
            <a:pPr marL="432054" indent="-432054">
              <a:spcAft>
                <a:spcPts val="1008"/>
              </a:spcAft>
              <a:buFont typeface="+mj-lt"/>
              <a:buAutoNum type="arabicPeriod"/>
            </a:pP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Нет, на банкоматах не должно быть никаких накладок</a:t>
            </a:r>
          </a:p>
        </p:txBody>
      </p:sp>
      <p:sp>
        <p:nvSpPr>
          <p:cNvPr id="16" name="Объект 2"/>
          <p:cNvSpPr>
            <a:spLocks noGrp="1"/>
          </p:cNvSpPr>
          <p:nvPr>
            <p:ph sz="half" idx="2"/>
          </p:nvPr>
        </p:nvSpPr>
        <p:spPr>
          <a:xfrm>
            <a:off x="1698170" y="1965962"/>
            <a:ext cx="4426859" cy="1314540"/>
          </a:xfrm>
        </p:spPr>
        <p:txBody>
          <a:bodyPr>
            <a:noAutofit/>
          </a:bodyPr>
          <a:lstStyle/>
          <a:p>
            <a:pPr lvl="0"/>
            <a:r>
              <a:rPr lang="ru-RU" b="1" dirty="0"/>
              <a:t>Стоит ли Поликарпу </a:t>
            </a:r>
            <a:r>
              <a:rPr lang="ru-RU" b="1" dirty="0" err="1"/>
              <a:t>Поликарпычу</a:t>
            </a:r>
            <a:r>
              <a:rPr lang="ru-RU" b="1" dirty="0"/>
              <a:t> снимать деньги в этом банкомате?</a:t>
            </a:r>
          </a:p>
          <a:p>
            <a:pPr marL="285750" lvl="0" indent="-285750">
              <a:lnSpc>
                <a:spcPct val="150000"/>
              </a:lnSpc>
            </a:pPr>
            <a:endParaRPr lang="ru-RU" b="1" dirty="0"/>
          </a:p>
        </p:txBody>
      </p:sp>
      <p:pic>
        <p:nvPicPr>
          <p:cNvPr id="17" name="Picture 4" descr="http://www.chclub.ru/userfiles/image/Skimming/antiskemmer4-229x1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465" y="1787256"/>
            <a:ext cx="2656570" cy="144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449247" y="1910806"/>
            <a:ext cx="1088601" cy="92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35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Подозрительная история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36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</a:t>
            </a:r>
          </a:p>
        </p:txBody>
      </p:sp>
      <p:pic>
        <p:nvPicPr>
          <p:cNvPr id="16" name="Picture 2" descr="Картинки по запросу накладки на банкома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222" y="3216124"/>
            <a:ext cx="6869024" cy="224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452120" y="1909237"/>
            <a:ext cx="1088601" cy="92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20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Подозрительная история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37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</a:t>
            </a:r>
          </a:p>
        </p:txBody>
      </p:sp>
      <p:pic>
        <p:nvPicPr>
          <p:cNvPr id="7" name="Picture 2" descr="Картинки по запросу банковская кар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438" y="1128798"/>
            <a:ext cx="4480593" cy="281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437" y="4042605"/>
            <a:ext cx="4454355" cy="273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436879" y="1966685"/>
            <a:ext cx="1037571" cy="79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98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38</a:t>
            </a:fld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436879" y="1966685"/>
            <a:ext cx="1037571" cy="79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82601" y="1289751"/>
            <a:ext cx="8178800" cy="55048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ru-RU"/>
              <a:t>Вопрос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240" y="3164125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6254169" cy="365125"/>
          </a:xfrm>
        </p:spPr>
        <p:txBody>
          <a:bodyPr/>
          <a:lstStyle/>
          <a:p>
            <a:r>
              <a:rPr lang="ru-RU" dirty="0" smtClean="0"/>
              <a:t>Подозрительная история</a:t>
            </a:r>
            <a:endParaRPr lang="ru-RU" dirty="0"/>
          </a:p>
        </p:txBody>
      </p:sp>
      <p:sp>
        <p:nvSpPr>
          <p:cNvPr id="10" name="Объект 2"/>
          <p:cNvSpPr>
            <a:spLocks noGrp="1"/>
          </p:cNvSpPr>
          <p:nvPr>
            <p:ph sz="half" idx="4294967295"/>
          </p:nvPr>
        </p:nvSpPr>
        <p:spPr>
          <a:xfrm>
            <a:off x="2263933" y="1269554"/>
            <a:ext cx="7071633" cy="22322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/>
              <a:t>Стоит ли воспользоваться предложением этого интернет-магазина?</a:t>
            </a:r>
          </a:p>
        </p:txBody>
      </p:sp>
      <p:sp>
        <p:nvSpPr>
          <p:cNvPr id="16" name="Объект 2"/>
          <p:cNvSpPr>
            <a:spLocks noGrp="1"/>
          </p:cNvSpPr>
          <p:nvPr>
            <p:ph sz="half" idx="4294967295"/>
          </p:nvPr>
        </p:nvSpPr>
        <p:spPr>
          <a:xfrm>
            <a:off x="239292" y="3551917"/>
            <a:ext cx="8665418" cy="3016239"/>
          </a:xfrm>
          <a:prstGeom prst="rect">
            <a:avLst/>
          </a:prstGeom>
        </p:spPr>
        <p:txBody>
          <a:bodyPr>
            <a:noAutofit/>
          </a:bodyPr>
          <a:lstStyle/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Нет, нельзя вводить данные своей карты в интернете –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слишком опасно</a:t>
            </a:r>
            <a:endParaRPr lang="ru-RU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Нет, можно вводить все, кроме CVV-кода,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этот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сайт точно принадлежит мошенникам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Да, если сайт в адрес начинается с букв </a:t>
            </a:r>
            <a:r>
              <a:rPr lang="ru-RU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https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это означает безопасное соединение</a:t>
            </a:r>
            <a:endParaRPr lang="ru-RU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94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39</a:t>
            </a:fld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436879" y="1966955"/>
            <a:ext cx="1037571" cy="79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482601" y="1290021"/>
            <a:ext cx="8178800" cy="55048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ru-RU" dirty="0"/>
              <a:t>Вопрос</a:t>
            </a:r>
          </a:p>
        </p:txBody>
      </p: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6254169" cy="365125"/>
          </a:xfrm>
        </p:spPr>
        <p:txBody>
          <a:bodyPr/>
          <a:lstStyle/>
          <a:p>
            <a:r>
              <a:rPr lang="ru-RU" dirty="0" smtClean="0"/>
              <a:t>Подозрительная история</a:t>
            </a:r>
            <a:endParaRPr lang="ru-RU" dirty="0"/>
          </a:p>
        </p:txBody>
      </p:sp>
      <p:sp>
        <p:nvSpPr>
          <p:cNvPr id="10" name="Объект 2"/>
          <p:cNvSpPr>
            <a:spLocks noGrp="1"/>
          </p:cNvSpPr>
          <p:nvPr>
            <p:ph sz="half" idx="4294967295"/>
          </p:nvPr>
        </p:nvSpPr>
        <p:spPr>
          <a:xfrm>
            <a:off x="239292" y="3551917"/>
            <a:ext cx="8665418" cy="3016239"/>
          </a:xfrm>
          <a:prstGeom prst="rect">
            <a:avLst/>
          </a:prstGeom>
        </p:spPr>
        <p:txBody>
          <a:bodyPr>
            <a:noAutofit/>
          </a:bodyPr>
          <a:lstStyle/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Нет, нельзя вводить данные своей карты в интернете –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слишком опасно</a:t>
            </a:r>
            <a:endParaRPr lang="ru-RU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Нет, можно вводить все, кроме CVV-кода, </a:t>
            </a: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этот 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сайт точно принадлежит мошенникам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ru-RU" sz="2800" b="1" dirty="0" smtClean="0">
                <a:solidFill>
                  <a:srgbClr val="34973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Да, если сайт в адрес начинается с букв </a:t>
            </a:r>
            <a:r>
              <a:rPr lang="ru-RU" sz="2800" b="1" dirty="0" err="1" smtClean="0">
                <a:solidFill>
                  <a:srgbClr val="34973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https</a:t>
            </a:r>
            <a:r>
              <a:rPr lang="ru-RU" sz="2800" b="1" dirty="0" smtClean="0">
                <a:solidFill>
                  <a:srgbClr val="34973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это означает безопасное соединение</a:t>
            </a:r>
            <a:endParaRPr lang="ru-RU" sz="2800" b="1" dirty="0">
              <a:solidFill>
                <a:srgbClr val="34973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240" y="3164125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Объект 2"/>
          <p:cNvSpPr>
            <a:spLocks noGrp="1"/>
          </p:cNvSpPr>
          <p:nvPr>
            <p:ph sz="half" idx="4294967295"/>
          </p:nvPr>
        </p:nvSpPr>
        <p:spPr>
          <a:xfrm>
            <a:off x="2263933" y="1269554"/>
            <a:ext cx="7071633" cy="22322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/>
              <a:t>Стоит ли воспользоваться предложением этого интернет-магазина?</a:t>
            </a:r>
          </a:p>
        </p:txBody>
      </p:sp>
    </p:spTree>
    <p:extLst>
      <p:ext uri="{BB962C8B-B14F-4D97-AF65-F5344CB8AC3E}">
        <p14:creationId xmlns:p14="http://schemas.microsoft.com/office/powerpoint/2010/main" val="106442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447799" y="1508973"/>
            <a:ext cx="6251577" cy="643678"/>
          </a:xfrm>
        </p:spPr>
        <p:txBody>
          <a:bodyPr/>
          <a:lstStyle/>
          <a:p>
            <a:r>
              <a:rPr lang="ru-RU" sz="3500" dirty="0"/>
              <a:t>Раунд </a:t>
            </a:r>
            <a:r>
              <a:rPr lang="ru-RU" sz="3500" dirty="0" smtClean="0"/>
              <a:t>№1</a:t>
            </a:r>
            <a:endParaRPr lang="ru-RU" sz="3500" dirty="0">
              <a:solidFill>
                <a:srgbClr val="3EA245"/>
              </a:solidFill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" y="1038225"/>
            <a:ext cx="660400" cy="787400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1447799" y="1825625"/>
            <a:ext cx="4815842" cy="26701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468000" indent="-468000">
              <a:spcBef>
                <a:spcPts val="600"/>
              </a:spcBef>
              <a:buClr>
                <a:srgbClr val="349737"/>
              </a:buClr>
              <a:buFont typeface="Lucida Grande"/>
              <a:buChar char="&gt;"/>
              <a:defRPr/>
            </a:pPr>
            <a:endParaRPr lang="ru-RU" sz="280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marL="468000" indent="-468000">
              <a:spcBef>
                <a:spcPts val="600"/>
              </a:spcBef>
              <a:buClr>
                <a:srgbClr val="349737"/>
              </a:buClr>
              <a:buFont typeface="Lucida Grande"/>
              <a:buChar char="&gt;"/>
              <a:defRPr/>
            </a:pPr>
            <a:endParaRPr lang="ru-RU" sz="280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marL="468000" indent="-468000">
              <a:spcBef>
                <a:spcPts val="600"/>
              </a:spcBef>
              <a:buClr>
                <a:srgbClr val="349737"/>
              </a:buClr>
              <a:defRPr/>
            </a:pPr>
            <a:r>
              <a:rPr lang="ru-RU" sz="6000" b="1" dirty="0">
                <a:solidFill>
                  <a:prstClr val="black"/>
                </a:solidFill>
                <a:latin typeface="FreeSetC"/>
                <a:cs typeface="Helvetica"/>
              </a:rPr>
              <a:t>Викторина</a:t>
            </a:r>
          </a:p>
          <a:p>
            <a:pPr marL="285750" indent="-285750">
              <a:lnSpc>
                <a:spcPts val="3000"/>
              </a:lnSpc>
              <a:spcBef>
                <a:spcPct val="0"/>
              </a:spcBef>
              <a:buClr>
                <a:srgbClr val="349737"/>
              </a:buClr>
              <a:buFont typeface="Lucida Grande"/>
              <a:buNone/>
              <a:defRPr/>
            </a:pPr>
            <a:endParaRPr lang="ru-RU" sz="6000" b="1" dirty="0">
              <a:solidFill>
                <a:prstClr val="black"/>
              </a:solidFill>
              <a:latin typeface="FreeSetC"/>
              <a:cs typeface="Helvetica"/>
            </a:endParaRPr>
          </a:p>
          <a:p>
            <a:pPr marL="468000" indent="-468000">
              <a:spcBef>
                <a:spcPts val="600"/>
              </a:spcBef>
              <a:buClr>
                <a:srgbClr val="349737"/>
              </a:buClr>
              <a:buFont typeface="Lucida Grande"/>
              <a:buChar char="&gt;"/>
              <a:defRPr/>
            </a:pPr>
            <a:endParaRPr lang="ru-RU" sz="6600" dirty="0">
              <a:solidFill>
                <a:srgbClr val="3EA245"/>
              </a:solidFill>
              <a:latin typeface="FreeSetC"/>
              <a:cs typeface="FreeSetC"/>
            </a:endParaRPr>
          </a:p>
        </p:txBody>
      </p:sp>
    </p:spTree>
    <p:extLst>
      <p:ext uri="{BB962C8B-B14F-4D97-AF65-F5344CB8AC3E}">
        <p14:creationId xmlns:p14="http://schemas.microsoft.com/office/powerpoint/2010/main" val="391712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40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698171" y="1941286"/>
            <a:ext cx="6978469" cy="980712"/>
          </a:xfrm>
        </p:spPr>
        <p:txBody>
          <a:bodyPr>
            <a:noAutofit/>
          </a:bodyPr>
          <a:lstStyle/>
          <a:p>
            <a:pPr lvl="0"/>
            <a:r>
              <a:rPr lang="ru-RU" b="1" dirty="0"/>
              <a:t>Вы обнаружили пропажу своей карты. Какой из предложенных вариантов кажется вам достаточным, чтобы гарантировать сохранность денег</a:t>
            </a:r>
            <a:r>
              <a:rPr lang="ru-RU" b="1" dirty="0" smtClean="0"/>
              <a:t>?</a:t>
            </a:r>
          </a:p>
          <a:p>
            <a:pPr marL="285750" lvl="0" indent="-285750">
              <a:lnSpc>
                <a:spcPct val="150000"/>
              </a:lnSpc>
            </a:pP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72910" y="4112758"/>
            <a:ext cx="7103729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FreeSetC"/>
                <a:cs typeface="Helvetica"/>
              </a:rPr>
              <a:t>У меня подключено </a:t>
            </a:r>
            <a:r>
              <a:rPr lang="en-US" sz="2400" dirty="0"/>
              <a:t>SMS</a:t>
            </a:r>
            <a:r>
              <a:rPr lang="ru-RU" sz="2400" dirty="0" smtClean="0">
                <a:solidFill>
                  <a:prstClr val="black"/>
                </a:solidFill>
                <a:latin typeface="FreeSetC"/>
                <a:cs typeface="Helvetica"/>
              </a:rPr>
              <a:t>-оповещение</a:t>
            </a:r>
            <a:r>
              <a:rPr lang="ru-RU" sz="2400" dirty="0">
                <a:solidFill>
                  <a:prstClr val="black"/>
                </a:solidFill>
                <a:latin typeface="FreeSetC"/>
                <a:cs typeface="Helvetica"/>
              </a:rPr>
              <a:t>, я могу не переживать и поискать ее дома вечером</a:t>
            </a:r>
          </a:p>
          <a:p>
            <a:pPr marL="457200" indent="-457200">
              <a:buFont typeface="+mj-lt"/>
              <a:buAutoNum type="arabicPeriod"/>
            </a:pPr>
            <a:endParaRPr lang="ru-RU" sz="100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FreeSetC"/>
                <a:cs typeface="Helvetica"/>
              </a:rPr>
              <a:t>Я звоню в банк и блокирую карту</a:t>
            </a:r>
          </a:p>
          <a:p>
            <a:pPr marL="457200" indent="-457200">
              <a:buFont typeface="+mj-lt"/>
              <a:buAutoNum type="arabicPeriod"/>
            </a:pPr>
            <a:endParaRPr lang="ru-RU" sz="100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FreeSetC"/>
                <a:cs typeface="Helvetica"/>
              </a:rPr>
              <a:t>Моя карта с чипом и требует ввода </a:t>
            </a:r>
            <a:r>
              <a:rPr lang="en-US" sz="2400" dirty="0" smtClean="0">
                <a:solidFill>
                  <a:prstClr val="black"/>
                </a:solidFill>
                <a:latin typeface="FreeSetC"/>
                <a:cs typeface="Helvetica"/>
              </a:rPr>
              <a:t>PIN-</a:t>
            </a:r>
            <a:r>
              <a:rPr lang="ru-RU" sz="2400" dirty="0" smtClean="0">
                <a:solidFill>
                  <a:prstClr val="black"/>
                </a:solidFill>
                <a:latin typeface="FreeSetC"/>
                <a:cs typeface="Helvetica"/>
              </a:rPr>
              <a:t>кода каждый </a:t>
            </a:r>
            <a:r>
              <a:rPr lang="ru-RU" sz="2400" dirty="0">
                <a:solidFill>
                  <a:prstClr val="black"/>
                </a:solidFill>
                <a:latin typeface="FreeSetC"/>
                <a:cs typeface="Helvetica"/>
              </a:rPr>
              <a:t>раз, я могу не переживать и поискать её дома вечером</a:t>
            </a:r>
          </a:p>
        </p:txBody>
      </p:sp>
      <p:pic>
        <p:nvPicPr>
          <p:cNvPr id="13" name="Picture 7" descr="C:\Пенсионеры\ICONS\ICONS\GREEN\DIGITS\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6" t="24328" r="35769" b="28377"/>
          <a:stretch/>
        </p:blipFill>
        <p:spPr bwMode="auto">
          <a:xfrm>
            <a:off x="391161" y="1840232"/>
            <a:ext cx="1181749" cy="91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5240" y="3715657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6254169" cy="365125"/>
          </a:xfrm>
        </p:spPr>
        <p:txBody>
          <a:bodyPr/>
          <a:lstStyle/>
          <a:p>
            <a:r>
              <a:rPr lang="ru-RU" dirty="0" smtClean="0"/>
              <a:t>Подозрительная история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415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41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72910" y="4112758"/>
            <a:ext cx="710372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FreeSetC"/>
                <a:cs typeface="Helvetica"/>
              </a:rPr>
              <a:t>У меня подключено </a:t>
            </a:r>
            <a:r>
              <a:rPr lang="en-US" sz="2400" dirty="0"/>
              <a:t>SMS</a:t>
            </a:r>
            <a:r>
              <a:rPr lang="ru-RU" sz="2400" dirty="0" smtClean="0">
                <a:solidFill>
                  <a:prstClr val="black"/>
                </a:solidFill>
                <a:latin typeface="FreeSetC"/>
                <a:cs typeface="Helvetica"/>
              </a:rPr>
              <a:t>-оповещение</a:t>
            </a:r>
            <a:r>
              <a:rPr lang="ru-RU" sz="2400" dirty="0">
                <a:solidFill>
                  <a:prstClr val="black"/>
                </a:solidFill>
                <a:latin typeface="FreeSetC"/>
                <a:cs typeface="Helvetica"/>
              </a:rPr>
              <a:t>, я могу не переживать и поискать ее дома вечером</a:t>
            </a:r>
          </a:p>
          <a:p>
            <a:pPr marL="457200" indent="-457200">
              <a:buFont typeface="+mj-lt"/>
              <a:buAutoNum type="arabicPeriod"/>
            </a:pPr>
            <a:endParaRPr lang="ru-RU" sz="100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800" b="1" dirty="0">
                <a:solidFill>
                  <a:srgbClr val="299224"/>
                </a:solidFill>
                <a:latin typeface="FreeSetC"/>
                <a:cs typeface="Helvetica"/>
              </a:rPr>
              <a:t>Я звоню в банк и блокирую карту</a:t>
            </a:r>
          </a:p>
          <a:p>
            <a:pPr marL="457200" indent="-457200">
              <a:buFont typeface="+mj-lt"/>
              <a:buAutoNum type="arabicPeriod"/>
            </a:pPr>
            <a:endParaRPr lang="ru-RU" sz="100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  <a:latin typeface="FreeSetC"/>
                <a:cs typeface="Helvetica"/>
              </a:rPr>
              <a:t>Моя карта с чипом и требует ввода </a:t>
            </a:r>
            <a:r>
              <a:rPr lang="en-US" sz="2400" dirty="0" smtClean="0">
                <a:solidFill>
                  <a:prstClr val="black"/>
                </a:solidFill>
                <a:latin typeface="FreeSetC"/>
                <a:cs typeface="Helvetica"/>
              </a:rPr>
              <a:t>PIN-</a:t>
            </a:r>
            <a:r>
              <a:rPr lang="ru-RU" sz="2400" dirty="0" smtClean="0">
                <a:solidFill>
                  <a:prstClr val="black"/>
                </a:solidFill>
                <a:latin typeface="FreeSetC"/>
                <a:cs typeface="Helvetica"/>
              </a:rPr>
              <a:t>кода каждый </a:t>
            </a:r>
            <a:r>
              <a:rPr lang="ru-RU" sz="2400" dirty="0">
                <a:solidFill>
                  <a:prstClr val="black"/>
                </a:solidFill>
                <a:latin typeface="FreeSetC"/>
                <a:cs typeface="Helvetica"/>
              </a:rPr>
              <a:t>раз, я могу не переживать и поискать её дома вечером</a:t>
            </a:r>
          </a:p>
        </p:txBody>
      </p:sp>
      <p:pic>
        <p:nvPicPr>
          <p:cNvPr id="13" name="Picture 7" descr="C:\Пенсионеры\ICONS\ICONS\GREEN\DIGITS\04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6" t="24328" r="35769" b="28377"/>
          <a:stretch/>
        </p:blipFill>
        <p:spPr bwMode="auto">
          <a:xfrm>
            <a:off x="391161" y="1840232"/>
            <a:ext cx="1181749" cy="91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5240" y="3715657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6254169" cy="365125"/>
          </a:xfrm>
        </p:spPr>
        <p:txBody>
          <a:bodyPr/>
          <a:lstStyle/>
          <a:p>
            <a:r>
              <a:rPr lang="ru-RU" dirty="0" smtClean="0"/>
              <a:t>Подозрительная история</a:t>
            </a:r>
            <a:endParaRPr lang="ru-RU" dirty="0"/>
          </a:p>
        </p:txBody>
      </p:sp>
      <p:sp>
        <p:nvSpPr>
          <p:cNvPr id="15" name="Объект 2"/>
          <p:cNvSpPr>
            <a:spLocks noGrp="1"/>
          </p:cNvSpPr>
          <p:nvPr>
            <p:ph sz="half" idx="2"/>
          </p:nvPr>
        </p:nvSpPr>
        <p:spPr>
          <a:xfrm>
            <a:off x="1698171" y="1941286"/>
            <a:ext cx="6978469" cy="980712"/>
          </a:xfrm>
        </p:spPr>
        <p:txBody>
          <a:bodyPr>
            <a:noAutofit/>
          </a:bodyPr>
          <a:lstStyle/>
          <a:p>
            <a:pPr lvl="0"/>
            <a:r>
              <a:rPr lang="ru-RU" b="1" dirty="0"/>
              <a:t>Вы обнаружили пропажу своей карты. Какой из предложенных вариантов кажется вам достаточным, чтобы гарантировать сохранность денег</a:t>
            </a:r>
            <a:r>
              <a:rPr lang="ru-RU" b="1" dirty="0" smtClean="0"/>
              <a:t>?</a:t>
            </a:r>
          </a:p>
          <a:p>
            <a:pPr marL="285750" lvl="0" indent="-285750">
              <a:lnSpc>
                <a:spcPct val="150000"/>
              </a:lnSpc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3905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42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698171" y="1819365"/>
            <a:ext cx="6978469" cy="2002971"/>
          </a:xfrm>
        </p:spPr>
        <p:txBody>
          <a:bodyPr>
            <a:noAutofit/>
          </a:bodyPr>
          <a:lstStyle/>
          <a:p>
            <a:pPr lvl="0"/>
            <a:r>
              <a:rPr lang="ru-RU" b="1" dirty="0"/>
              <a:t>Вам позвонили, назвавшись представителем Вашего банка, и </a:t>
            </a:r>
            <a:r>
              <a:rPr lang="ru-RU" b="1" dirty="0" smtClean="0"/>
              <a:t>предложили улучшить </a:t>
            </a:r>
            <a:r>
              <a:rPr lang="ru-RU" b="1" dirty="0"/>
              <a:t>обслуживание в интернет-банке. Вас просят сообщить код  подтверждения для входа в интернет банк. Ваши действия?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219" y="3941670"/>
            <a:ext cx="8381062" cy="2885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buFont typeface="+mj-lt"/>
              <a:buAutoNum type="arabicPeriod"/>
            </a:pPr>
            <a:r>
              <a:rPr lang="ru-RU" sz="2300" dirty="0">
                <a:solidFill>
                  <a:prstClr val="black"/>
                </a:solidFill>
                <a:latin typeface="FreeSetC"/>
                <a:cs typeface="Helvetica"/>
              </a:rPr>
              <a:t>Сообщить код подтверждения</a:t>
            </a:r>
            <a:r>
              <a:rPr lang="en-US" sz="2300" dirty="0">
                <a:solidFill>
                  <a:prstClr val="black"/>
                </a:solidFill>
                <a:latin typeface="FreeSetC"/>
                <a:cs typeface="Helvetica"/>
              </a:rPr>
              <a:t>:</a:t>
            </a:r>
            <a:r>
              <a:rPr lang="ru-RU" sz="2300" dirty="0">
                <a:solidFill>
                  <a:prstClr val="black"/>
                </a:solidFill>
                <a:latin typeface="FreeSetC"/>
                <a:cs typeface="Helvetica"/>
              </a:rPr>
              <a:t> телефон и карта у вас на руках – нет ничего подозрительного</a:t>
            </a:r>
          </a:p>
          <a:p>
            <a:pPr lvl="1" indent="-457200">
              <a:buFont typeface="+mj-lt"/>
              <a:buAutoNum type="arabicPeriod"/>
            </a:pPr>
            <a:endParaRPr lang="ru-RU" sz="105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lvl="1" indent="-457200">
              <a:buFont typeface="+mj-lt"/>
              <a:buAutoNum type="arabicPeriod"/>
            </a:pPr>
            <a:r>
              <a:rPr lang="ru-RU" sz="2300" dirty="0">
                <a:solidFill>
                  <a:prstClr val="black"/>
                </a:solidFill>
                <a:latin typeface="FreeSetC"/>
                <a:cs typeface="Helvetica"/>
              </a:rPr>
              <a:t>Сказать, что вы лично перезвоните в банк, </a:t>
            </a:r>
            <a:r>
              <a:rPr lang="ru-RU" sz="2300" dirty="0" smtClean="0">
                <a:solidFill>
                  <a:prstClr val="black"/>
                </a:solidFill>
                <a:latin typeface="FreeSetC"/>
                <a:cs typeface="Helvetica"/>
              </a:rPr>
              <a:t>а затем действительно перезвонить </a:t>
            </a:r>
            <a:r>
              <a:rPr lang="ru-RU" sz="2300" dirty="0">
                <a:solidFill>
                  <a:prstClr val="black"/>
                </a:solidFill>
                <a:latin typeface="FreeSetC"/>
                <a:cs typeface="Helvetica"/>
              </a:rPr>
              <a:t>и сообщить о факте такого звонка</a:t>
            </a:r>
          </a:p>
          <a:p>
            <a:pPr lvl="1" indent="-457200">
              <a:buFont typeface="+mj-lt"/>
              <a:buAutoNum type="arabicPeriod"/>
            </a:pPr>
            <a:endParaRPr lang="ru-RU" sz="100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lvl="1" indent="-457200">
              <a:buFont typeface="+mj-lt"/>
              <a:buAutoNum type="arabicPeriod"/>
            </a:pPr>
            <a:r>
              <a:rPr lang="ru-RU" sz="2300" dirty="0">
                <a:solidFill>
                  <a:prstClr val="black"/>
                </a:solidFill>
                <a:latin typeface="FreeSetC"/>
                <a:cs typeface="Helvetica"/>
              </a:rPr>
              <a:t>Сказать, что вы не помните </a:t>
            </a:r>
            <a:r>
              <a:rPr lang="ru-RU" sz="2300" dirty="0" smtClean="0">
                <a:solidFill>
                  <a:prstClr val="black"/>
                </a:solidFill>
                <a:latin typeface="FreeSetC"/>
                <a:cs typeface="Helvetica"/>
              </a:rPr>
              <a:t>код, и </a:t>
            </a:r>
            <a:r>
              <a:rPr lang="ru-RU" sz="2300" dirty="0">
                <a:solidFill>
                  <a:prstClr val="black"/>
                </a:solidFill>
                <a:latin typeface="FreeSetC"/>
                <a:cs typeface="Helvetica"/>
              </a:rPr>
              <a:t>рассказать всю историю, приключившуюся с вами за сегодняшний день</a:t>
            </a:r>
          </a:p>
        </p:txBody>
      </p:sp>
      <p:pic>
        <p:nvPicPr>
          <p:cNvPr id="14" name="Picture 6" descr="C:\Пенсионеры\ICONS\ICONS\GREEN\DIGITS\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2" t="22425" r="35655" b="21510"/>
          <a:stretch/>
        </p:blipFill>
        <p:spPr bwMode="auto">
          <a:xfrm>
            <a:off x="412048" y="1840231"/>
            <a:ext cx="1067540" cy="104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5240" y="3715657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6254169" cy="365125"/>
          </a:xfrm>
        </p:spPr>
        <p:txBody>
          <a:bodyPr/>
          <a:lstStyle/>
          <a:p>
            <a:r>
              <a:rPr lang="ru-RU" dirty="0" smtClean="0"/>
              <a:t>Подозрительная история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031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43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698171" y="1819365"/>
            <a:ext cx="6978469" cy="2002971"/>
          </a:xfrm>
        </p:spPr>
        <p:txBody>
          <a:bodyPr>
            <a:noAutofit/>
          </a:bodyPr>
          <a:lstStyle/>
          <a:p>
            <a:pPr lvl="0"/>
            <a:r>
              <a:rPr lang="ru-RU" b="1" dirty="0"/>
              <a:t>Вам позвонили, назвавшись представителем Вашего банка, и </a:t>
            </a:r>
            <a:r>
              <a:rPr lang="ru-RU" b="1" dirty="0" smtClean="0"/>
              <a:t>предложили улучшить </a:t>
            </a:r>
            <a:r>
              <a:rPr lang="ru-RU" b="1" dirty="0"/>
              <a:t>обслуживание в интернет-банке. Вас просят сообщить код  подтверждения для входа в интернет банк. Ваши действия?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88686" y="3941670"/>
            <a:ext cx="8909595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buFont typeface="+mj-lt"/>
              <a:buAutoNum type="arabicPeriod"/>
            </a:pPr>
            <a:r>
              <a:rPr lang="ru-RU" sz="2300" dirty="0">
                <a:solidFill>
                  <a:prstClr val="black"/>
                </a:solidFill>
                <a:latin typeface="FreeSetC"/>
                <a:cs typeface="Helvetica"/>
              </a:rPr>
              <a:t>Сообщить код подтверждения</a:t>
            </a:r>
            <a:r>
              <a:rPr lang="en-US" sz="2300" dirty="0">
                <a:solidFill>
                  <a:prstClr val="black"/>
                </a:solidFill>
                <a:latin typeface="FreeSetC"/>
                <a:cs typeface="Helvetica"/>
              </a:rPr>
              <a:t>:</a:t>
            </a:r>
            <a:r>
              <a:rPr lang="ru-RU" sz="2300" dirty="0">
                <a:solidFill>
                  <a:prstClr val="black"/>
                </a:solidFill>
                <a:latin typeface="FreeSetC"/>
                <a:cs typeface="Helvetica"/>
              </a:rPr>
              <a:t> телефон и карта у вас на руках – нет ничего подозрительного</a:t>
            </a:r>
          </a:p>
          <a:p>
            <a:pPr lvl="1" indent="-457200">
              <a:buFont typeface="+mj-lt"/>
              <a:buAutoNum type="arabicPeriod"/>
            </a:pPr>
            <a:endParaRPr lang="ru-RU" sz="105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lvl="1" indent="-457200">
              <a:buFont typeface="+mj-lt"/>
              <a:buAutoNum type="arabicPeriod"/>
            </a:pPr>
            <a:r>
              <a:rPr lang="ru-RU" sz="2400" b="1" dirty="0">
                <a:solidFill>
                  <a:srgbClr val="299224"/>
                </a:solidFill>
                <a:latin typeface="FreeSetC"/>
                <a:cs typeface="Helvetica"/>
              </a:rPr>
              <a:t>Сказать, что вы лично перезвоните в банк, </a:t>
            </a:r>
            <a:r>
              <a:rPr lang="ru-RU" sz="2400" b="1" dirty="0" smtClean="0">
                <a:solidFill>
                  <a:srgbClr val="299224"/>
                </a:solidFill>
                <a:latin typeface="FreeSetC"/>
                <a:cs typeface="Helvetica"/>
              </a:rPr>
              <a:t>и действительно  перезвонить </a:t>
            </a:r>
            <a:r>
              <a:rPr lang="ru-RU" sz="2400" b="1" dirty="0">
                <a:solidFill>
                  <a:srgbClr val="299224"/>
                </a:solidFill>
                <a:latin typeface="FreeSetC"/>
                <a:cs typeface="Helvetica"/>
              </a:rPr>
              <a:t>и сообщить о факте такого звонка</a:t>
            </a:r>
          </a:p>
          <a:p>
            <a:pPr lvl="1" indent="-457200">
              <a:buFont typeface="+mj-lt"/>
              <a:buAutoNum type="arabicPeriod"/>
            </a:pPr>
            <a:endParaRPr lang="ru-RU" sz="1000" dirty="0">
              <a:solidFill>
                <a:prstClr val="black"/>
              </a:solidFill>
              <a:latin typeface="FreeSetC"/>
              <a:cs typeface="Helvetica"/>
            </a:endParaRPr>
          </a:p>
          <a:p>
            <a:pPr lvl="1" indent="-457200">
              <a:buFont typeface="+mj-lt"/>
              <a:buAutoNum type="arabicPeriod"/>
            </a:pPr>
            <a:r>
              <a:rPr lang="ru-RU" sz="2300" dirty="0">
                <a:solidFill>
                  <a:prstClr val="black"/>
                </a:solidFill>
                <a:latin typeface="FreeSetC"/>
                <a:cs typeface="Helvetica"/>
              </a:rPr>
              <a:t>Сказать, что вы не помните </a:t>
            </a:r>
            <a:r>
              <a:rPr lang="ru-RU" sz="2300" dirty="0" smtClean="0">
                <a:solidFill>
                  <a:prstClr val="black"/>
                </a:solidFill>
                <a:latin typeface="FreeSetC"/>
                <a:cs typeface="Helvetica"/>
              </a:rPr>
              <a:t>код, </a:t>
            </a:r>
            <a:r>
              <a:rPr lang="ru-RU" sz="2300" dirty="0">
                <a:solidFill>
                  <a:prstClr val="black"/>
                </a:solidFill>
                <a:latin typeface="FreeSetC"/>
                <a:cs typeface="Helvetica"/>
              </a:rPr>
              <a:t>рассказать всю историю, приключившуюся с вами за сегодняшний день</a:t>
            </a:r>
          </a:p>
        </p:txBody>
      </p:sp>
      <p:pic>
        <p:nvPicPr>
          <p:cNvPr id="14" name="Picture 6" descr="C:\Пенсионеры\ICONS\ICONS\GREEN\DIGITS\05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2" t="22425" r="35655" b="21510"/>
          <a:stretch/>
        </p:blipFill>
        <p:spPr bwMode="auto">
          <a:xfrm>
            <a:off x="412048" y="1840231"/>
            <a:ext cx="1067540" cy="104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5240" y="3715657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6254169" cy="365125"/>
          </a:xfrm>
        </p:spPr>
        <p:txBody>
          <a:bodyPr/>
          <a:lstStyle/>
          <a:p>
            <a:r>
              <a:rPr lang="ru-RU" dirty="0" smtClean="0"/>
              <a:t>Подозрительная история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248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447799" y="1508973"/>
            <a:ext cx="6251577" cy="643678"/>
          </a:xfrm>
        </p:spPr>
        <p:txBody>
          <a:bodyPr/>
          <a:lstStyle/>
          <a:p>
            <a:r>
              <a:rPr lang="ru-RU" dirty="0"/>
              <a:t>Раунд </a:t>
            </a:r>
            <a:r>
              <a:rPr lang="ru-RU" dirty="0" smtClean="0"/>
              <a:t>№5</a:t>
            </a:r>
            <a:endParaRPr lang="ru-RU" dirty="0">
              <a:solidFill>
                <a:srgbClr val="3EA245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7881" y="2727959"/>
            <a:ext cx="6881496" cy="2103121"/>
          </a:xfrm>
        </p:spPr>
        <p:txBody>
          <a:bodyPr/>
          <a:lstStyle/>
          <a:p>
            <a:pPr marL="285750" indent="-285750">
              <a:spcBef>
                <a:spcPct val="0"/>
              </a:spcBef>
              <a:buNone/>
            </a:pPr>
            <a:r>
              <a:rPr lang="ru-RU" sz="5800" b="1" dirty="0">
                <a:solidFill>
                  <a:schemeClr val="tx1"/>
                </a:solidFill>
                <a:ea typeface="+mj-ea"/>
                <a:cs typeface="Helvetica"/>
              </a:rPr>
              <a:t>«Мир финансовых организаций»</a:t>
            </a:r>
            <a:endParaRPr lang="ru-RU" sz="5800" dirty="0">
              <a:solidFill>
                <a:srgbClr val="3EA245"/>
              </a:solidFill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038225"/>
            <a:ext cx="6604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30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45</a:t>
            </a:fld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497602" y="1430639"/>
            <a:ext cx="8552175" cy="4825017"/>
            <a:chOff x="323528" y="908720"/>
            <a:chExt cx="8865611" cy="4469543"/>
          </a:xfrm>
        </p:grpSpPr>
        <p:pic>
          <p:nvPicPr>
            <p:cNvPr id="16" name="Picture 6" descr="http://sakha.gov.ru/sites/default/files/story/img/2015_09/57/d2f1d2fc0d15957c2e4200437d063ead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3212977"/>
              <a:ext cx="1992063" cy="2165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3501008"/>
              <a:ext cx="2857500" cy="177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0139" y="3212977"/>
              <a:ext cx="3429000" cy="1933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9" name="Группа 32"/>
            <p:cNvGrpSpPr/>
            <p:nvPr/>
          </p:nvGrpSpPr>
          <p:grpSpPr>
            <a:xfrm>
              <a:off x="655543" y="908720"/>
              <a:ext cx="8164929" cy="1914525"/>
              <a:chOff x="655543" y="908720"/>
              <a:chExt cx="8164929" cy="1914525"/>
            </a:xfrm>
          </p:grpSpPr>
          <p:pic>
            <p:nvPicPr>
              <p:cNvPr id="20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29697" y="908720"/>
                <a:ext cx="2390775" cy="1914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5543" y="925969"/>
                <a:ext cx="1842120" cy="17385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Picture 8" descr="http://cs618418.vk.me/v618418756/1176/nVlBYSiaVds.jp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741" t="20965"/>
              <a:stretch/>
            </p:blipFill>
            <p:spPr bwMode="auto">
              <a:xfrm>
                <a:off x="3563887" y="1372652"/>
                <a:ext cx="1951625" cy="109973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2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7688943" cy="365125"/>
          </a:xfrm>
        </p:spPr>
        <p:txBody>
          <a:bodyPr/>
          <a:lstStyle/>
          <a:p>
            <a:r>
              <a:rPr lang="ru-RU" dirty="0" smtClean="0"/>
              <a:t>Мир </a:t>
            </a:r>
            <a:r>
              <a:rPr lang="ru-RU" dirty="0"/>
              <a:t>финансовых </a:t>
            </a:r>
            <a:r>
              <a:rPr lang="ru-RU" dirty="0" smtClean="0"/>
              <a:t>организаций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890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219950" y="503304"/>
            <a:ext cx="1437084" cy="365125"/>
          </a:xfrm>
        </p:spPr>
        <p:txBody>
          <a:bodyPr/>
          <a:lstStyle/>
          <a:p>
            <a:fld id="{7CEB33D5-D00E-464B-A6F3-4BAF19C713A5}" type="slidenum">
              <a:rPr lang="ru-RU" smtClean="0"/>
              <a:pPr/>
              <a:t>46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953770" y="5288864"/>
            <a:ext cx="7691834" cy="9716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47305" y="2136130"/>
            <a:ext cx="7724238" cy="403330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marL="11113" indent="-11113" algn="ctr">
              <a:lnSpc>
                <a:spcPct val="150000"/>
              </a:lnSpc>
            </a:pPr>
            <a:r>
              <a:rPr lang="ru-RU" b="0" dirty="0">
                <a:solidFill>
                  <a:schemeClr val="tx1"/>
                </a:solidFill>
                <a:latin typeface="FreeSetC"/>
              </a:rPr>
              <a:t>представляет финансовые услуги для юридических и физических лиц (расчётные, платёжные операции, привлечение вкладов, предоставление ссуд, а также операции на рынке ценных бумаг и посреднические операции</a:t>
            </a:r>
            <a:r>
              <a:rPr lang="ru-RU" b="0" dirty="0" smtClean="0">
                <a:solidFill>
                  <a:schemeClr val="tx1"/>
                </a:solidFill>
                <a:latin typeface="FreeSetC"/>
              </a:rPr>
              <a:t>)?</a:t>
            </a:r>
            <a:endParaRPr lang="ru-RU" b="0" dirty="0">
              <a:solidFill>
                <a:schemeClr val="tx1"/>
              </a:solidFill>
              <a:latin typeface="FreeSetC"/>
            </a:endParaRPr>
          </a:p>
          <a:p>
            <a:pPr marL="11113" indent="-11113" algn="ctr">
              <a:lnSpc>
                <a:spcPct val="110000"/>
              </a:lnSpc>
            </a:pPr>
            <a:endParaRPr lang="ru-RU" sz="12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245591" y="5486614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  <a:p>
            <a:pPr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482601" y="1130094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Какая </a:t>
            </a:r>
            <a:r>
              <a:rPr lang="ru-RU" dirty="0" smtClean="0"/>
              <a:t>организация…</a:t>
            </a:r>
            <a:endParaRPr lang="ru-RU" dirty="0"/>
          </a:p>
        </p:txBody>
      </p:sp>
      <p:pic>
        <p:nvPicPr>
          <p:cNvPr id="21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7482562" y="5506793"/>
            <a:ext cx="1130962" cy="105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7688943" cy="365125"/>
          </a:xfrm>
        </p:spPr>
        <p:txBody>
          <a:bodyPr/>
          <a:lstStyle/>
          <a:p>
            <a:r>
              <a:rPr lang="ru-RU" dirty="0" smtClean="0"/>
              <a:t>Мир </a:t>
            </a:r>
            <a:r>
              <a:rPr lang="ru-RU" dirty="0"/>
              <a:t>финансовых </a:t>
            </a:r>
            <a:r>
              <a:rPr lang="ru-RU" dirty="0" smtClean="0"/>
              <a:t>организаций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92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219950" y="503304"/>
            <a:ext cx="1437084" cy="365125"/>
          </a:xfrm>
        </p:spPr>
        <p:txBody>
          <a:bodyPr/>
          <a:lstStyle/>
          <a:p>
            <a:fld id="{7CEB33D5-D00E-464B-A6F3-4BAF19C713A5}" type="slidenum">
              <a:rPr lang="ru-RU" smtClean="0"/>
              <a:pPr/>
              <a:t>47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953770" y="5288864"/>
            <a:ext cx="7691834" cy="9716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47305" y="2256445"/>
            <a:ext cx="7724238" cy="403330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 algn="ctr">
              <a:lnSpc>
                <a:spcPct val="110000"/>
              </a:lnSpc>
            </a:pPr>
            <a:r>
              <a:rPr lang="ru-RU" sz="4000" b="0" dirty="0">
                <a:solidFill>
                  <a:schemeClr val="tx1"/>
                </a:solidFill>
                <a:latin typeface="FreeSetC"/>
              </a:rPr>
              <a:t>осуществляет надзор за деятельностью кредитных организаций, проводит денежно-кредитную политику </a:t>
            </a:r>
            <a:r>
              <a:rPr lang="ru-RU" sz="4000" b="0" dirty="0" smtClean="0">
                <a:solidFill>
                  <a:schemeClr val="tx1"/>
                </a:solidFill>
                <a:latin typeface="FreeSetC"/>
              </a:rPr>
              <a:t>государства?</a:t>
            </a:r>
            <a:endParaRPr lang="ru-RU" sz="40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245591" y="5486614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  <a:p>
            <a:pPr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  <p:pic>
        <p:nvPicPr>
          <p:cNvPr id="9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7328228" y="5387825"/>
            <a:ext cx="1509880" cy="1352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7688943" cy="365125"/>
          </a:xfrm>
        </p:spPr>
        <p:txBody>
          <a:bodyPr/>
          <a:lstStyle/>
          <a:p>
            <a:r>
              <a:rPr lang="ru-RU" dirty="0" smtClean="0"/>
              <a:t>Мир </a:t>
            </a:r>
            <a:r>
              <a:rPr lang="ru-RU" dirty="0"/>
              <a:t>финансовых </a:t>
            </a:r>
            <a:r>
              <a:rPr lang="ru-RU" dirty="0" smtClean="0"/>
              <a:t>организаций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82601" y="1130094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Какая </a:t>
            </a:r>
            <a:r>
              <a:rPr lang="ru-RU" dirty="0" smtClean="0"/>
              <a:t>организация…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118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7376354" y="5440320"/>
            <a:ext cx="1355657" cy="1151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219950" y="503304"/>
            <a:ext cx="1437084" cy="365125"/>
          </a:xfrm>
        </p:spPr>
        <p:txBody>
          <a:bodyPr/>
          <a:lstStyle/>
          <a:p>
            <a:fld id="{7CEB33D5-D00E-464B-A6F3-4BAF19C713A5}" type="slidenum">
              <a:rPr lang="ru-RU" smtClean="0"/>
              <a:pPr/>
              <a:t>48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953770" y="5288864"/>
            <a:ext cx="7691834" cy="9716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47305" y="2497075"/>
            <a:ext cx="7724238" cy="403330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 algn="ctr">
              <a:lnSpc>
                <a:spcPct val="110000"/>
              </a:lnSpc>
            </a:pPr>
            <a:r>
              <a:rPr lang="ru-RU" sz="4000" b="0" dirty="0">
                <a:solidFill>
                  <a:schemeClr val="tx1"/>
                </a:solidFill>
                <a:latin typeface="FreeSetC"/>
              </a:rPr>
              <a:t>пресекает недобросовестную рекламу финансовых организаций в общественном транспорте и других публичных </a:t>
            </a:r>
            <a:r>
              <a:rPr lang="ru-RU" sz="4000" b="0" dirty="0" smtClean="0">
                <a:solidFill>
                  <a:schemeClr val="tx1"/>
                </a:solidFill>
                <a:latin typeface="FreeSetC"/>
              </a:rPr>
              <a:t>местах?</a:t>
            </a:r>
            <a:endParaRPr lang="ru-RU" sz="40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245591" y="5486614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  <a:p>
            <a:pPr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7688943" cy="365125"/>
          </a:xfrm>
        </p:spPr>
        <p:txBody>
          <a:bodyPr/>
          <a:lstStyle/>
          <a:p>
            <a:r>
              <a:rPr lang="ru-RU" dirty="0" smtClean="0"/>
              <a:t>Мир </a:t>
            </a:r>
            <a:r>
              <a:rPr lang="ru-RU" dirty="0"/>
              <a:t>финансовых </a:t>
            </a:r>
            <a:r>
              <a:rPr lang="ru-RU" dirty="0" smtClean="0"/>
              <a:t>организаций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82601" y="1130094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Какая </a:t>
            </a:r>
            <a:r>
              <a:rPr lang="ru-RU" dirty="0" smtClean="0"/>
              <a:t>организация…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966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C:\Пенсионеры\ICONS\ICONS\GREEN\DIGITS\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6" t="24328" r="35769" b="28377"/>
          <a:stretch/>
        </p:blipFill>
        <p:spPr bwMode="auto">
          <a:xfrm>
            <a:off x="7304165" y="5393833"/>
            <a:ext cx="1472388" cy="122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219950" y="503304"/>
            <a:ext cx="1437084" cy="365125"/>
          </a:xfrm>
        </p:spPr>
        <p:txBody>
          <a:bodyPr/>
          <a:lstStyle/>
          <a:p>
            <a:fld id="{7CEB33D5-D00E-464B-A6F3-4BAF19C713A5}" type="slidenum">
              <a:rPr lang="ru-RU" smtClean="0"/>
              <a:pPr/>
              <a:t>49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953770" y="5288864"/>
            <a:ext cx="7691834" cy="9716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47305" y="2328635"/>
            <a:ext cx="7724238" cy="26043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algn="ctr"/>
            <a:r>
              <a:rPr lang="ru-RU" sz="4000" b="0" dirty="0">
                <a:solidFill>
                  <a:schemeClr val="tx1"/>
                </a:solidFill>
                <a:latin typeface="FreeSetC"/>
              </a:rPr>
              <a:t>защищает сбережения населения, размещаемые во вкладах и на счетах в российских </a:t>
            </a:r>
            <a:r>
              <a:rPr lang="ru-RU" sz="4000" b="0" dirty="0" smtClean="0">
                <a:solidFill>
                  <a:schemeClr val="tx1"/>
                </a:solidFill>
                <a:latin typeface="FreeSetC"/>
              </a:rPr>
              <a:t>банках?</a:t>
            </a:r>
            <a:endParaRPr lang="ru-RU" sz="40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245591" y="5486614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  <a:p>
            <a:pPr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  <p:sp>
        <p:nvSpPr>
          <p:cNvPr id="10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7688943" cy="365125"/>
          </a:xfrm>
        </p:spPr>
        <p:txBody>
          <a:bodyPr/>
          <a:lstStyle/>
          <a:p>
            <a:r>
              <a:rPr lang="ru-RU" dirty="0" smtClean="0"/>
              <a:t>Мир </a:t>
            </a:r>
            <a:r>
              <a:rPr lang="ru-RU" dirty="0"/>
              <a:t>финансовых </a:t>
            </a:r>
            <a:r>
              <a:rPr lang="ru-RU" dirty="0" smtClean="0"/>
              <a:t>организаций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82601" y="1130094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Какая </a:t>
            </a:r>
            <a:r>
              <a:rPr lang="ru-RU" dirty="0" smtClean="0"/>
              <a:t>организация…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062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Викторина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170689"/>
            <a:ext cx="6914923" cy="920854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dirty="0"/>
              <a:t>Как называется начисление процентов на проценты? </a:t>
            </a:r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pic>
        <p:nvPicPr>
          <p:cNvPr id="15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515454" y="2170689"/>
            <a:ext cx="884486" cy="73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</a:t>
            </a:r>
          </a:p>
        </p:txBody>
      </p:sp>
      <p:pic>
        <p:nvPicPr>
          <p:cNvPr id="8" name="Рисунок 7" descr="процент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1256" y="3265714"/>
            <a:ext cx="5573259" cy="291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61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C:\Пенсионеры\ICONS\ICONS\GREEN\DIGITS\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2" t="22425" r="35655" b="21510"/>
          <a:stretch/>
        </p:blipFill>
        <p:spPr bwMode="auto">
          <a:xfrm>
            <a:off x="7294895" y="5293654"/>
            <a:ext cx="1498810" cy="1462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219950" y="503304"/>
            <a:ext cx="1437084" cy="365125"/>
          </a:xfrm>
        </p:spPr>
        <p:txBody>
          <a:bodyPr/>
          <a:lstStyle/>
          <a:p>
            <a:fld id="{7CEB33D5-D00E-464B-A6F3-4BAF19C713A5}" type="slidenum">
              <a:rPr lang="ru-RU" smtClean="0"/>
              <a:pPr/>
              <a:t>50</a:t>
            </a:fld>
            <a:endParaRPr lang="ru-RU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47305" y="2803928"/>
            <a:ext cx="7724238" cy="140712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algn="ctr"/>
            <a:r>
              <a:rPr lang="ru-RU" sz="4000" b="0" dirty="0">
                <a:solidFill>
                  <a:schemeClr val="tx1"/>
                </a:solidFill>
                <a:latin typeface="FreeSetC"/>
              </a:rPr>
              <a:t>хранит информацию о заемщиках </a:t>
            </a:r>
            <a:r>
              <a:rPr lang="ru-RU" sz="4000" b="0" dirty="0" smtClean="0">
                <a:solidFill>
                  <a:schemeClr val="tx1"/>
                </a:solidFill>
                <a:latin typeface="FreeSetC"/>
              </a:rPr>
              <a:t>банков?</a:t>
            </a:r>
            <a:endParaRPr lang="ru-RU" sz="40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245591" y="5486614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  <a:p>
            <a:pPr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7688943" cy="365125"/>
          </a:xfrm>
        </p:spPr>
        <p:txBody>
          <a:bodyPr/>
          <a:lstStyle/>
          <a:p>
            <a:r>
              <a:rPr lang="ru-RU" dirty="0" smtClean="0"/>
              <a:t>Мир </a:t>
            </a:r>
            <a:r>
              <a:rPr lang="ru-RU" dirty="0"/>
              <a:t>финансовых </a:t>
            </a:r>
            <a:r>
              <a:rPr lang="ru-RU" dirty="0" smtClean="0"/>
              <a:t>организаций</a:t>
            </a:r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482601" y="1130094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Какая </a:t>
            </a:r>
            <a:r>
              <a:rPr lang="ru-RU" dirty="0" smtClean="0"/>
              <a:t>организация…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848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Пенсионеры\ICONS\ICONS\GREEN\DIGITS\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72" t="28752" r="38254" b="29339"/>
          <a:stretch/>
        </p:blipFill>
        <p:spPr bwMode="auto">
          <a:xfrm>
            <a:off x="7403762" y="5383927"/>
            <a:ext cx="1289968" cy="1247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219950" y="503304"/>
            <a:ext cx="1437084" cy="365125"/>
          </a:xfrm>
        </p:spPr>
        <p:txBody>
          <a:bodyPr/>
          <a:lstStyle/>
          <a:p>
            <a:fld id="{7CEB33D5-D00E-464B-A6F3-4BAF19C713A5}" type="slidenum">
              <a:rPr lang="ru-RU" smtClean="0"/>
              <a:pPr/>
              <a:t>51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953770" y="5288864"/>
            <a:ext cx="7691834" cy="9716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606962" y="2070547"/>
            <a:ext cx="7724238" cy="338957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algn="ctr"/>
            <a:r>
              <a:rPr lang="ru-RU" sz="4000" b="0" dirty="0">
                <a:solidFill>
                  <a:schemeClr val="tx1"/>
                </a:solidFill>
                <a:latin typeface="FreeSetC"/>
              </a:rPr>
              <a:t>выдает займы населению под высокие проценты в размере до 1 000 000 рублей и принимает сбережения от населения вне системы страхования </a:t>
            </a:r>
            <a:r>
              <a:rPr lang="ru-RU" sz="4000" b="0" dirty="0" smtClean="0">
                <a:solidFill>
                  <a:schemeClr val="tx1"/>
                </a:solidFill>
                <a:latin typeface="FreeSetC"/>
              </a:rPr>
              <a:t>вкладов?</a:t>
            </a:r>
            <a:endParaRPr lang="ru-RU" sz="40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245591" y="5486614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  <a:p>
            <a:pPr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482601" y="1130094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Какая </a:t>
            </a:r>
            <a:r>
              <a:rPr lang="ru-RU" dirty="0" smtClean="0"/>
              <a:t>организация…</a:t>
            </a:r>
            <a:endParaRPr lang="ru-RU" dirty="0"/>
          </a:p>
        </p:txBody>
      </p:sp>
      <p:sp>
        <p:nvSpPr>
          <p:cNvPr id="10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7688943" cy="365125"/>
          </a:xfrm>
        </p:spPr>
        <p:txBody>
          <a:bodyPr/>
          <a:lstStyle/>
          <a:p>
            <a:r>
              <a:rPr lang="ru-RU" dirty="0" smtClean="0"/>
              <a:t>Мир </a:t>
            </a:r>
            <a:r>
              <a:rPr lang="ru-RU" dirty="0"/>
              <a:t>финансовых </a:t>
            </a:r>
            <a:r>
              <a:rPr lang="ru-RU" dirty="0" smtClean="0"/>
              <a:t>организаций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478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219950" y="503304"/>
            <a:ext cx="1437084" cy="365125"/>
          </a:xfrm>
        </p:spPr>
        <p:txBody>
          <a:bodyPr/>
          <a:lstStyle/>
          <a:p>
            <a:fld id="{7CEB33D5-D00E-464B-A6F3-4BAF19C713A5}" type="slidenum">
              <a:rPr lang="ru-RU" smtClean="0"/>
              <a:pPr/>
              <a:t>52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-15796" y="3469187"/>
            <a:ext cx="8661400" cy="159384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245591" y="3955587"/>
            <a:ext cx="7724238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r>
              <a:rPr lang="ru-RU" sz="2000" b="0" dirty="0">
                <a:solidFill>
                  <a:schemeClr val="tx1"/>
                </a:solidFill>
                <a:latin typeface="FreeSetC"/>
              </a:rPr>
              <a:t>осуществляет надзор за деятельностью кредитных организаций, проводит денежно-кредитную политику государства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15796" y="4987319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953770" y="5288864"/>
            <a:ext cx="7691834" cy="9716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1245591" y="1840231"/>
            <a:ext cx="7724238" cy="1628956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4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marL="11113" indent="-11113">
              <a:lnSpc>
                <a:spcPct val="150000"/>
              </a:lnSpc>
            </a:pPr>
            <a:r>
              <a:rPr lang="ru-RU" sz="5100" b="0" dirty="0">
                <a:solidFill>
                  <a:schemeClr val="tx1"/>
                </a:solidFill>
                <a:latin typeface="FreeSetC"/>
              </a:rPr>
              <a:t>представляет финансовые услуги для юридических и физических лиц (расчётные, платёжные операции, привлечение вкладов, предоставление ссуд, а также операции на рынке ценных бумаг и посреднические операции)</a:t>
            </a:r>
          </a:p>
          <a:p>
            <a:pPr marL="11113" indent="-11113"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245591" y="5486614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  <a:p>
            <a:pPr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1245591" y="5486615"/>
            <a:ext cx="7549899" cy="9607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ru-RU" sz="2000" b="0" dirty="0">
                <a:solidFill>
                  <a:schemeClr val="tx1"/>
                </a:solidFill>
                <a:latin typeface="FreeSetC"/>
              </a:rPr>
              <a:t>пресекает недобросовестную рекламу финансовых организаций</a:t>
            </a:r>
            <a:r>
              <a:rPr lang="en-US" sz="2000" b="0" dirty="0">
                <a:solidFill>
                  <a:schemeClr val="tx1"/>
                </a:solidFill>
                <a:latin typeface="FreeSetC"/>
              </a:rPr>
              <a:t> </a:t>
            </a:r>
            <a:r>
              <a:rPr lang="ru-RU" sz="2000" b="0" dirty="0">
                <a:solidFill>
                  <a:schemeClr val="tx1"/>
                </a:solidFill>
                <a:latin typeface="FreeSetC"/>
              </a:rPr>
              <a:t>в общественном транспорте и других публичных местах</a:t>
            </a:r>
          </a:p>
          <a:p>
            <a:pPr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Функции финансовых организаций</a:t>
            </a:r>
          </a:p>
        </p:txBody>
      </p:sp>
      <p:pic>
        <p:nvPicPr>
          <p:cNvPr id="21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412402" y="2006466"/>
            <a:ext cx="507117" cy="47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356800" y="3955587"/>
            <a:ext cx="624144" cy="55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386057" y="5470079"/>
            <a:ext cx="565630" cy="48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7688943" cy="365125"/>
          </a:xfrm>
        </p:spPr>
        <p:txBody>
          <a:bodyPr/>
          <a:lstStyle/>
          <a:p>
            <a:r>
              <a:rPr lang="ru-RU" dirty="0" smtClean="0"/>
              <a:t>Мир </a:t>
            </a:r>
            <a:r>
              <a:rPr lang="ru-RU" dirty="0"/>
              <a:t>финансовых </a:t>
            </a:r>
            <a:r>
              <a:rPr lang="ru-RU" dirty="0" smtClean="0"/>
              <a:t>организаций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870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219950" y="503304"/>
            <a:ext cx="1437084" cy="365125"/>
          </a:xfrm>
        </p:spPr>
        <p:txBody>
          <a:bodyPr/>
          <a:lstStyle/>
          <a:p>
            <a:fld id="{7CEB33D5-D00E-464B-A6F3-4BAF19C713A5}" type="slidenum">
              <a:rPr lang="ru-RU" smtClean="0"/>
              <a:pPr/>
              <a:t>53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3309803"/>
            <a:ext cx="8661400" cy="159384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245591" y="3955587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ru-RU" sz="2000" b="0" dirty="0">
                <a:solidFill>
                  <a:schemeClr val="tx1"/>
                </a:solidFill>
                <a:latin typeface="FreeSetC"/>
              </a:rPr>
              <a:t>хранит информацию о заемщиках банков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15796" y="4987319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953770" y="5288864"/>
            <a:ext cx="7691834" cy="9716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1245591" y="2141379"/>
            <a:ext cx="7724238" cy="95016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ru-RU" sz="2000" b="0" dirty="0">
                <a:solidFill>
                  <a:schemeClr val="tx1"/>
                </a:solidFill>
                <a:latin typeface="FreeSetC"/>
              </a:rPr>
              <a:t>защищает сбережения населения, размещаемые во вкладах и на счетах в российских банках</a:t>
            </a:r>
          </a:p>
          <a:p>
            <a:pPr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245591" y="5486614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  <a:p>
            <a:pPr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1245591" y="5486615"/>
            <a:ext cx="7549899" cy="9607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ru-RU" sz="2000" b="0" dirty="0">
                <a:solidFill>
                  <a:schemeClr val="tx1"/>
                </a:solidFill>
                <a:latin typeface="FreeSetC"/>
              </a:rPr>
              <a:t>выдает займы населению под высокие проценты в размере до 1 000 000 рублей и принимает сбережения от населения вне системы страхования вкладов</a:t>
            </a:r>
          </a:p>
        </p:txBody>
      </p: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Функции финансовых организаций</a:t>
            </a:r>
          </a:p>
        </p:txBody>
      </p:sp>
      <p:pic>
        <p:nvPicPr>
          <p:cNvPr id="21" name="Picture 7" descr="C:\Пенсионеры\ICONS\ICONS\GREEN\DIGITS\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6" t="24328" r="35769" b="28377"/>
          <a:stretch/>
        </p:blipFill>
        <p:spPr bwMode="auto">
          <a:xfrm>
            <a:off x="293338" y="2087349"/>
            <a:ext cx="730351" cy="60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C:\Пенсионеры\ICONS\ICONS\GREEN\DIGITS\0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2" t="22425" r="35655" b="21510"/>
          <a:stretch/>
        </p:blipFill>
        <p:spPr bwMode="auto">
          <a:xfrm>
            <a:off x="328799" y="3778751"/>
            <a:ext cx="659428" cy="643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Пенсионеры\ICONS\ICONS\GREEN\DIGITS\0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72" t="28752" r="38254" b="29339"/>
          <a:stretch/>
        </p:blipFill>
        <p:spPr bwMode="auto">
          <a:xfrm>
            <a:off x="406399" y="5563866"/>
            <a:ext cx="504227" cy="48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7688943" cy="365125"/>
          </a:xfrm>
        </p:spPr>
        <p:txBody>
          <a:bodyPr/>
          <a:lstStyle/>
          <a:p>
            <a:r>
              <a:rPr lang="ru-RU" dirty="0" smtClean="0"/>
              <a:t>Мир </a:t>
            </a:r>
            <a:r>
              <a:rPr lang="ru-RU" dirty="0"/>
              <a:t>финансовых </a:t>
            </a:r>
            <a:r>
              <a:rPr lang="ru-RU" dirty="0" smtClean="0"/>
              <a:t>организаций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658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219950" y="503304"/>
            <a:ext cx="1437084" cy="365125"/>
          </a:xfrm>
        </p:spPr>
        <p:txBody>
          <a:bodyPr/>
          <a:lstStyle/>
          <a:p>
            <a:fld id="{7CEB33D5-D00E-464B-A6F3-4BAF19C713A5}" type="slidenum">
              <a:rPr lang="ru-RU" smtClean="0"/>
              <a:pPr/>
              <a:t>54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-15796" y="3469187"/>
            <a:ext cx="8661400" cy="159384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177143" y="3810447"/>
            <a:ext cx="6792686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r>
              <a:rPr lang="ru-RU" sz="2000" b="0" dirty="0">
                <a:solidFill>
                  <a:schemeClr val="tx1"/>
                </a:solidFill>
                <a:latin typeface="FreeSetC"/>
              </a:rPr>
              <a:t>осуществляет надзор за деятельностью кредитных организаций, проводит денежно-кредитную политику государства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15796" y="4987319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953770" y="5288864"/>
            <a:ext cx="7691834" cy="9716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2061029" y="1378857"/>
            <a:ext cx="6908800" cy="2090330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4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marL="11113" indent="-11113">
              <a:lnSpc>
                <a:spcPct val="150000"/>
              </a:lnSpc>
            </a:pPr>
            <a:r>
              <a:rPr lang="ru-RU" sz="5100" b="0" dirty="0">
                <a:solidFill>
                  <a:schemeClr val="tx1"/>
                </a:solidFill>
                <a:latin typeface="FreeSetC"/>
              </a:rPr>
              <a:t>представляет финансовые услуги для юридических и физических лиц (расчётные, платёжные операции, привлечение вкладов, предоставление ссуд, а также операции на рынке ценных бумаг и посреднические операции)</a:t>
            </a:r>
          </a:p>
          <a:p>
            <a:pPr marL="11113" indent="-11113"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245591" y="5486614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  <a:p>
            <a:pPr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2177143" y="5414045"/>
            <a:ext cx="6618347" cy="9607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ru-RU" sz="2000" b="0" dirty="0">
                <a:solidFill>
                  <a:schemeClr val="tx1"/>
                </a:solidFill>
                <a:latin typeface="FreeSetC"/>
              </a:rPr>
              <a:t>пресекает недобросовестную рекламу финансовых организаций</a:t>
            </a:r>
            <a:r>
              <a:rPr lang="en-US" sz="2000" b="0" dirty="0">
                <a:solidFill>
                  <a:schemeClr val="tx1"/>
                </a:solidFill>
                <a:latin typeface="FreeSetC"/>
              </a:rPr>
              <a:t> </a:t>
            </a:r>
            <a:r>
              <a:rPr lang="ru-RU" sz="2000" b="0" dirty="0">
                <a:solidFill>
                  <a:schemeClr val="tx1"/>
                </a:solidFill>
                <a:latin typeface="FreeSetC"/>
              </a:rPr>
              <a:t>в общественном транспорте и других публичных местах</a:t>
            </a:r>
          </a:p>
          <a:p>
            <a:pPr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482601" y="941415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Функции финансовых организаций</a:t>
            </a:r>
          </a:p>
        </p:txBody>
      </p:sp>
      <p:pic>
        <p:nvPicPr>
          <p:cNvPr id="21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412402" y="2006466"/>
            <a:ext cx="507117" cy="47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356800" y="3955587"/>
            <a:ext cx="624144" cy="55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386057" y="5470079"/>
            <a:ext cx="565630" cy="48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292" y="1869236"/>
            <a:ext cx="1814286" cy="1109571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Коммерческий банк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79292" y="3753872"/>
            <a:ext cx="1814286" cy="1109571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Банк России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79292" y="5337820"/>
            <a:ext cx="1814286" cy="1109571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Федеральная антимонопольная служба (ФАС)</a:t>
            </a:r>
          </a:p>
        </p:txBody>
      </p:sp>
      <p:sp>
        <p:nvSpPr>
          <p:cNvPr id="29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7688943" cy="365125"/>
          </a:xfrm>
        </p:spPr>
        <p:txBody>
          <a:bodyPr/>
          <a:lstStyle/>
          <a:p>
            <a:r>
              <a:rPr lang="ru-RU" dirty="0" smtClean="0"/>
              <a:t>Мир </a:t>
            </a:r>
            <a:r>
              <a:rPr lang="ru-RU" dirty="0"/>
              <a:t>финансовых </a:t>
            </a:r>
            <a:r>
              <a:rPr lang="ru-RU" dirty="0" smtClean="0"/>
              <a:t>организаций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33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82600" y="510113"/>
            <a:ext cx="7688943" cy="365125"/>
          </a:xfrm>
        </p:spPr>
        <p:txBody>
          <a:bodyPr/>
          <a:lstStyle/>
          <a:p>
            <a:r>
              <a:rPr lang="ru-RU" dirty="0" smtClean="0"/>
              <a:t>Мир </a:t>
            </a:r>
            <a:r>
              <a:rPr lang="ru-RU" dirty="0"/>
              <a:t>финансовых </a:t>
            </a:r>
            <a:r>
              <a:rPr lang="ru-RU" dirty="0" smtClean="0"/>
              <a:t>организаций</a:t>
            </a:r>
            <a:endParaRPr lang="ru-RU" dirty="0"/>
          </a:p>
        </p:txBody>
      </p:sp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219950" y="503304"/>
            <a:ext cx="1437084" cy="365125"/>
          </a:xfrm>
        </p:spPr>
        <p:txBody>
          <a:bodyPr/>
          <a:lstStyle/>
          <a:p>
            <a:fld id="{7CEB33D5-D00E-464B-A6F3-4BAF19C713A5}" type="slidenum">
              <a:rPr lang="ru-RU" smtClean="0"/>
              <a:pPr/>
              <a:t>55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3309803"/>
            <a:ext cx="8661400" cy="159384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641600" y="3955587"/>
            <a:ext cx="6153890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ru-RU" sz="2000" b="0" dirty="0">
                <a:solidFill>
                  <a:schemeClr val="tx1"/>
                </a:solidFill>
                <a:latin typeface="FreeSetC"/>
              </a:rPr>
              <a:t>хранит информацию о заемщиках банков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15796" y="4987319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953770" y="5288864"/>
            <a:ext cx="7691834" cy="9716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2641600" y="2094079"/>
            <a:ext cx="6328228" cy="95016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ru-RU" sz="2000" b="0" dirty="0">
                <a:solidFill>
                  <a:schemeClr val="tx1"/>
                </a:solidFill>
                <a:latin typeface="FreeSetC"/>
              </a:rPr>
              <a:t>защищает сбережения населения, размещаемые во вкладах и на счетах в российских банках</a:t>
            </a:r>
          </a:p>
          <a:p>
            <a:pPr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1245591" y="5486614"/>
            <a:ext cx="7549899" cy="7738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lvl="0">
              <a:lnSpc>
                <a:spcPct val="110000"/>
              </a:lnSpc>
            </a:pPr>
            <a:endParaRPr lang="ru-RU" sz="2400" b="0" dirty="0">
              <a:solidFill>
                <a:schemeClr val="tx1"/>
              </a:solidFill>
              <a:latin typeface="FreeSetC"/>
            </a:endParaRPr>
          </a:p>
          <a:p>
            <a:pPr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2641600" y="5337820"/>
            <a:ext cx="6153890" cy="110957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E78E23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ru-RU" sz="2000" b="0" dirty="0">
                <a:solidFill>
                  <a:schemeClr val="tx1"/>
                </a:solidFill>
                <a:latin typeface="FreeSetC"/>
              </a:rPr>
              <a:t>выдает займы населению под высокие проценты в размере до 1 000 000 рублей и принимает сбережения от населения вне системы страхования вкладов</a:t>
            </a:r>
          </a:p>
        </p:txBody>
      </p: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482601" y="970443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Функции финансовых организаций</a:t>
            </a:r>
          </a:p>
        </p:txBody>
      </p:sp>
      <p:pic>
        <p:nvPicPr>
          <p:cNvPr id="21" name="Picture 7" descr="C:\Пенсионеры\ICONS\ICONS\GREEN\DIGITS\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6" t="24328" r="35769" b="28377"/>
          <a:stretch/>
        </p:blipFill>
        <p:spPr bwMode="auto">
          <a:xfrm>
            <a:off x="293338" y="2087349"/>
            <a:ext cx="730351" cy="60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C:\Пенсионеры\ICONS\ICONS\GREEN\DIGITS\0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2" t="22425" r="35655" b="21510"/>
          <a:stretch/>
        </p:blipFill>
        <p:spPr bwMode="auto">
          <a:xfrm>
            <a:off x="328799" y="3778751"/>
            <a:ext cx="659428" cy="643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Пенсионеры\ICONS\ICONS\GREEN\DIGITS\0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72" t="28752" r="38254" b="29339"/>
          <a:stretch/>
        </p:blipFill>
        <p:spPr bwMode="auto">
          <a:xfrm>
            <a:off x="406399" y="5563866"/>
            <a:ext cx="504227" cy="48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179292" y="1869236"/>
            <a:ext cx="2331678" cy="1109571"/>
          </a:xfrm>
          <a:prstGeom prst="rect">
            <a:avLst/>
          </a:prstGeom>
          <a:solidFill>
            <a:srgbClr val="3497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Агентство по страхованию вкладов (АСВ)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79292" y="3637760"/>
            <a:ext cx="2331678" cy="1109571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Бюро кредитных историй (БКИ)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79291" y="5410390"/>
            <a:ext cx="2331679" cy="1109571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Микрофинансовая</a:t>
            </a:r>
            <a:r>
              <a:rPr lang="ru-RU" dirty="0"/>
              <a:t> организация (МФО)</a:t>
            </a:r>
          </a:p>
        </p:txBody>
      </p:sp>
    </p:spTree>
    <p:extLst>
      <p:ext uri="{BB962C8B-B14F-4D97-AF65-F5344CB8AC3E}">
        <p14:creationId xmlns:p14="http://schemas.microsoft.com/office/powerpoint/2010/main" val="262103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2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447799" y="1508973"/>
            <a:ext cx="6251577" cy="643678"/>
          </a:xfrm>
        </p:spPr>
        <p:txBody>
          <a:bodyPr/>
          <a:lstStyle/>
          <a:p>
            <a:r>
              <a:rPr lang="ru-RU" dirty="0"/>
              <a:t>Раунд </a:t>
            </a:r>
            <a:r>
              <a:rPr lang="ru-RU" dirty="0" smtClean="0"/>
              <a:t>№6</a:t>
            </a:r>
            <a:endParaRPr lang="ru-RU" dirty="0">
              <a:solidFill>
                <a:srgbClr val="3EA245"/>
              </a:solidFill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038225"/>
            <a:ext cx="660400" cy="787400"/>
          </a:xfrm>
          <a:prstGeom prst="rect">
            <a:avLst/>
          </a:prstGeom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799" y="1825625"/>
            <a:ext cx="6251577" cy="3893004"/>
          </a:xfrm>
        </p:spPr>
        <p:txBody>
          <a:bodyPr/>
          <a:lstStyle/>
          <a:p>
            <a:endParaRPr lang="ru-RU" dirty="0">
              <a:solidFill>
                <a:schemeClr val="tx1"/>
              </a:solidFill>
              <a:ea typeface="+mj-ea"/>
              <a:cs typeface="Helvetica"/>
            </a:endParaRPr>
          </a:p>
          <a:p>
            <a:endParaRPr lang="ru-RU" dirty="0">
              <a:solidFill>
                <a:schemeClr val="tx1"/>
              </a:solidFill>
              <a:ea typeface="+mj-ea"/>
              <a:cs typeface="Helvetica"/>
            </a:endParaRPr>
          </a:p>
          <a:p>
            <a:endParaRPr lang="ru-RU" sz="2800" b="1" dirty="0">
              <a:solidFill>
                <a:schemeClr val="tx1"/>
              </a:solidFill>
              <a:ea typeface="+mj-ea"/>
              <a:cs typeface="Helvetica"/>
            </a:endParaRPr>
          </a:p>
          <a:p>
            <a:pPr marL="285750" indent="-285750">
              <a:lnSpc>
                <a:spcPts val="3000"/>
              </a:lnSpc>
              <a:spcBef>
                <a:spcPct val="0"/>
              </a:spcBef>
              <a:buNone/>
            </a:pPr>
            <a:r>
              <a:rPr lang="ru-RU" sz="6000" b="1" dirty="0">
                <a:solidFill>
                  <a:schemeClr val="tx1"/>
                </a:solidFill>
                <a:ea typeface="+mj-ea"/>
                <a:cs typeface="Helvetica"/>
              </a:rPr>
              <a:t>«Финансовый</a:t>
            </a:r>
          </a:p>
          <a:p>
            <a:pPr marL="285750" indent="-285750">
              <a:lnSpc>
                <a:spcPts val="3000"/>
              </a:lnSpc>
              <a:spcBef>
                <a:spcPct val="0"/>
              </a:spcBef>
              <a:buNone/>
            </a:pPr>
            <a:endParaRPr lang="ru-RU" sz="6000" b="1" dirty="0">
              <a:solidFill>
                <a:schemeClr val="tx1"/>
              </a:solidFill>
              <a:ea typeface="+mj-ea"/>
              <a:cs typeface="Helvetica"/>
            </a:endParaRPr>
          </a:p>
          <a:p>
            <a:pPr marL="285750" indent="-285750">
              <a:lnSpc>
                <a:spcPts val="3000"/>
              </a:lnSpc>
              <a:spcBef>
                <a:spcPct val="0"/>
              </a:spcBef>
              <a:buNone/>
            </a:pPr>
            <a:r>
              <a:rPr lang="ru-RU" sz="6000" b="1" dirty="0">
                <a:solidFill>
                  <a:schemeClr val="tx1"/>
                </a:solidFill>
                <a:ea typeface="+mj-ea"/>
                <a:cs typeface="Helvetica"/>
              </a:rPr>
              <a:t>консультант»</a:t>
            </a:r>
          </a:p>
          <a:p>
            <a:endParaRPr lang="ru-RU" b="1" dirty="0">
              <a:solidFill>
                <a:srgbClr val="3EA2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50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82601" y="1277257"/>
            <a:ext cx="8178800" cy="943429"/>
          </a:xfrm>
        </p:spPr>
        <p:txBody>
          <a:bodyPr/>
          <a:lstStyle/>
          <a:p>
            <a:r>
              <a:rPr lang="ru-RU" sz="3200" dirty="0"/>
              <a:t>В каком банке открыть вклад </a:t>
            </a:r>
            <a:br>
              <a:rPr lang="ru-RU" sz="3200" dirty="0"/>
            </a:br>
            <a:r>
              <a:rPr lang="ru-RU" sz="3200" dirty="0"/>
              <a:t>на 3 миллиона рублей?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40593"/>
            <a:ext cx="6254169" cy="365125"/>
          </a:xfrm>
        </p:spPr>
        <p:txBody>
          <a:bodyPr/>
          <a:lstStyle/>
          <a:p>
            <a:r>
              <a:rPr lang="ru-RU" dirty="0" smtClean="0"/>
              <a:t>Финансовый консультант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57</a:t>
            </a:fld>
            <a:endParaRPr lang="ru-RU">
              <a:solidFill>
                <a:prstClr val="white"/>
              </a:solidFill>
            </a:endParaRPr>
          </a:p>
        </p:txBody>
      </p:sp>
      <p:pic>
        <p:nvPicPr>
          <p:cNvPr id="21" name="Picture 4" descr="Опыт поколений по банковским вклада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809" y="2879634"/>
            <a:ext cx="6175166" cy="349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65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58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азвание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ru-RU" dirty="0"/>
              <a:t>ПАО «Зима»</a:t>
            </a:r>
          </a:p>
        </p:txBody>
      </p:sp>
      <p:sp>
        <p:nvSpPr>
          <p:cNvPr id="21" name="Содержимое 20"/>
          <p:cNvSpPr txBox="1">
            <a:spLocks noGrp="1"/>
          </p:cNvSpPr>
          <p:nvPr>
            <p:ph sz="half" idx="2"/>
          </p:nvPr>
        </p:nvSpPr>
        <p:spPr>
          <a:xfrm>
            <a:off x="482599" y="1756229"/>
            <a:ext cx="8429171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a typeface="+mj-ea"/>
                <a:cs typeface="Helvetica"/>
              </a:rPr>
              <a:t>Дочерняя организация банка Государственный, так называемый легкий банк, ориентированный на массовый розничный сегмент. Группа Государственный на базе ПАО «Зима» планирует создать крупный розничный финансовый институт более чем с тысячей клиентских центров в различных регионах РФ. Банк специализируется на экспресс-кредитовании, выдаче кредитов наличными и кредитных картах.</a:t>
            </a:r>
          </a:p>
          <a:p>
            <a:r>
              <a:rPr lang="ru-RU" sz="1800" u="sng" dirty="0"/>
              <a:t>Вклад «Капитальный»</a:t>
            </a:r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Ставка до 10,25%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Валюта рубли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Срок от 3 мес. до 2 лет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Сумма от 50 000 руб.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Ставка при досрочном расторжении до 5,5%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Ежемесячная выплата процентов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4"/>
          <a:stretch/>
        </p:blipFill>
        <p:spPr bwMode="auto">
          <a:xfrm>
            <a:off x="5866861" y="3995535"/>
            <a:ext cx="2706177" cy="2499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40593"/>
            <a:ext cx="6254169" cy="365125"/>
          </a:xfrm>
        </p:spPr>
        <p:txBody>
          <a:bodyPr/>
          <a:lstStyle/>
          <a:p>
            <a:r>
              <a:rPr lang="ru-RU" dirty="0" smtClean="0"/>
              <a:t>Финансовый консультант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05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59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азвание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 dirty="0"/>
              <a:t>ПАО «Открывая двери»</a:t>
            </a:r>
          </a:p>
        </p:txBody>
      </p:sp>
      <p:sp>
        <p:nvSpPr>
          <p:cNvPr id="19" name="Содержимое 18"/>
          <p:cNvSpPr>
            <a:spLocks noGrp="1"/>
          </p:cNvSpPr>
          <p:nvPr>
            <p:ph sz="half" idx="2"/>
          </p:nvPr>
        </p:nvSpPr>
        <p:spPr>
          <a:xfrm>
            <a:off x="482600" y="1843314"/>
            <a:ext cx="8174434" cy="4528457"/>
          </a:xfrm>
        </p:spPr>
        <p:txBody>
          <a:bodyPr>
            <a:normAutofit lnSpcReduction="10000"/>
          </a:bodyPr>
          <a:lstStyle/>
          <a:p>
            <a:r>
              <a:rPr lang="ru-RU" sz="2200" dirty="0"/>
              <a:t>Является одним из крупнейших универсальных розничных банков России с широкой региональной сетью и головным офисом в Москве. Банк вошел в топ-15 российских финансово-кредитных организаций и планирует дальнейшее развитие в качестве универсального розничного финансового учреждения.</a:t>
            </a:r>
          </a:p>
          <a:p>
            <a:pPr algn="ctr"/>
            <a:endParaRPr lang="ru-RU" dirty="0"/>
          </a:p>
          <a:p>
            <a:r>
              <a:rPr lang="ru-RU" sz="2000" u="sng" dirty="0"/>
              <a:t>Вклад «</a:t>
            </a:r>
            <a:r>
              <a:rPr lang="ru-RU" sz="2000" u="sng" dirty="0" err="1"/>
              <a:t>Промо</a:t>
            </a:r>
            <a:r>
              <a:rPr lang="ru-RU" sz="2000" u="sng" dirty="0"/>
              <a:t> 2015»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Ставка до </a:t>
            </a:r>
            <a:r>
              <a:rPr lang="ru-RU" sz="2000" dirty="0" smtClean="0"/>
              <a:t>12,5%</a:t>
            </a:r>
            <a:endParaRPr lang="ru-R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Валюта рубли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Срок 1 год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Сумма от 50 000 руб.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Выплата процентов в конце срока</a:t>
            </a:r>
          </a:p>
          <a:p>
            <a:endParaRPr lang="ru-RU" sz="2300" dirty="0"/>
          </a:p>
        </p:txBody>
      </p:sp>
      <p:pic>
        <p:nvPicPr>
          <p:cNvPr id="6" name="Picture 4" descr="http://www.chudiki-skazki.ru/wp-content/uploads/2013/03/otkryitaya-dver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751" y="4175760"/>
            <a:ext cx="1532826" cy="242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40593"/>
            <a:ext cx="6254169" cy="365125"/>
          </a:xfrm>
        </p:spPr>
        <p:txBody>
          <a:bodyPr/>
          <a:lstStyle/>
          <a:p>
            <a:r>
              <a:rPr lang="ru-RU" dirty="0" smtClean="0"/>
              <a:t>Финансовый консультант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38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Викторина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170688"/>
            <a:ext cx="6914923" cy="1502151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dirty="0"/>
              <a:t>В каком размере АСВ возмещает </a:t>
            </a:r>
            <a:r>
              <a:rPr lang="ru-RU" sz="2800" dirty="0" smtClean="0"/>
              <a:t>гражданам </a:t>
            </a:r>
            <a:r>
              <a:rPr lang="ru-RU" sz="2800" dirty="0" smtClean="0"/>
              <a:t>средства, размещенные во вкладах, в </a:t>
            </a:r>
            <a:r>
              <a:rPr lang="ru-RU" sz="2800" dirty="0"/>
              <a:t>случае банкротства банка? </a:t>
            </a:r>
          </a:p>
          <a:p>
            <a:pPr marL="11113" indent="-11113"/>
            <a:endParaRPr lang="ru-RU" sz="2800" dirty="0"/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 </a:t>
            </a:r>
          </a:p>
        </p:txBody>
      </p:sp>
      <p:pic>
        <p:nvPicPr>
          <p:cNvPr id="9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413397" y="2103120"/>
            <a:ext cx="1088601" cy="92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банк-без-лицензи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6531" y="3828113"/>
            <a:ext cx="3878310" cy="258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14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60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азвание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ru-RU" dirty="0"/>
              <a:t>ЗАО «Полюшко»</a:t>
            </a:r>
          </a:p>
        </p:txBody>
      </p:sp>
      <p:sp>
        <p:nvSpPr>
          <p:cNvPr id="19" name="Содержимое 18"/>
          <p:cNvSpPr>
            <a:spLocks noGrp="1"/>
          </p:cNvSpPr>
          <p:nvPr>
            <p:ph sz="half" idx="2"/>
          </p:nvPr>
        </p:nvSpPr>
        <p:spPr>
          <a:xfrm>
            <a:off x="486968" y="1846942"/>
            <a:ext cx="8174433" cy="4736737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ru-RU" sz="2600" dirty="0"/>
              <a:t>Небольшой по размеру активов московский банк с универсальной моделью бизнеса. Ориентирован на кредитование и обслуживание корпоративных клиентов, операции с ценными бумагами и на валютном рынке, привлечение средств граждан во вклады. Основные ресурсы банка — средства физических и юридических лиц.</a:t>
            </a:r>
          </a:p>
          <a:p>
            <a:pPr>
              <a:lnSpc>
                <a:spcPct val="110000"/>
              </a:lnSpc>
            </a:pPr>
            <a:endParaRPr lang="ru-RU" sz="1000" dirty="0"/>
          </a:p>
          <a:p>
            <a:r>
              <a:rPr lang="ru-RU" sz="2200" u="sng" dirty="0"/>
              <a:t>Вклад «Янтарный»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Валюта РУБ USD EUR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Ставка </a:t>
            </a:r>
            <a:r>
              <a:rPr lang="ru-RU" sz="2200" dirty="0" smtClean="0"/>
              <a:t>11,5%</a:t>
            </a:r>
            <a:endParaRPr lang="ru-RU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Срок 1 год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Сумма от  900 000 руб.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Ставка при досрочном расторжении до 8,5%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Ежемесячная выплата процентов</a:t>
            </a:r>
          </a:p>
        </p:txBody>
      </p:sp>
      <p:pic>
        <p:nvPicPr>
          <p:cNvPr id="6" name="Picture 2" descr="http://thumbs.dreamstime.com/z/%D0%BA%D0%BE-%D0%BE%D1%81%D0%BA%D0%B8-%D0%BF%D1%88%D0%B5%D0%BD%D0%B8%D1%86%D1%8B-39677633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50"/>
          <a:stretch/>
        </p:blipFill>
        <p:spPr bwMode="auto">
          <a:xfrm>
            <a:off x="6223987" y="4358639"/>
            <a:ext cx="2136967" cy="207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40593"/>
            <a:ext cx="6254169" cy="365125"/>
          </a:xfrm>
        </p:spPr>
        <p:txBody>
          <a:bodyPr/>
          <a:lstStyle/>
          <a:p>
            <a:r>
              <a:rPr lang="ru-RU" dirty="0" smtClean="0"/>
              <a:t>Финансовый консультант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356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61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азвание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E78E23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Показатели </a:t>
            </a:r>
            <a:r>
              <a:rPr lang="ru-RU" dirty="0"/>
              <a:t>работы банков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78E23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778195"/>
              </p:ext>
            </p:extLst>
          </p:nvPr>
        </p:nvGraphicFramePr>
        <p:xfrm>
          <a:off x="137162" y="2011680"/>
          <a:ext cx="8823957" cy="23774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9413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413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413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«Зима»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«Открытая дверь»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«Полюшко»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82040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Лицензия Банка России: есть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Лицензия Банка России:  есть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Лицензия Банка России:  есть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Участник системы АСВ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noProof="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Участник системы АСВ</a:t>
                      </a:r>
                      <a:endParaRPr lang="ru-RU" sz="2000" b="0" i="0" kern="1200" dirty="0">
                        <a:solidFill>
                          <a:schemeClr val="tx1"/>
                        </a:solidFill>
                        <a:latin typeface="FreeSetC"/>
                        <a:ea typeface="+mn-ea"/>
                        <a:cs typeface="FreeSetC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 noProof="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Участник системы АСВ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886849" y="5135880"/>
            <a:ext cx="7602543" cy="1395186"/>
            <a:chOff x="614813" y="3982437"/>
            <a:chExt cx="8500715" cy="2182867"/>
          </a:xfrm>
        </p:grpSpPr>
        <p:pic>
          <p:nvPicPr>
            <p:cNvPr id="13" name="Picture 2" descr="http://thumbs.dreamstime.com/z/%D0%BA%D0%BE-%D0%BE%D1%81%D0%BA%D0%B8-%D0%BF%D1%88%D0%B5%D0%BD%D0%B8%D1%86%D1%8B-39677633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050"/>
            <a:stretch/>
          </p:blipFill>
          <p:spPr bwMode="auto">
            <a:xfrm>
              <a:off x="7000462" y="4021309"/>
              <a:ext cx="2115066" cy="20568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www.chudiki-skazki.ru/wp-content/uploads/2013/03/otkryitaya-dver.jpe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4754" y="4030727"/>
              <a:ext cx="1347451" cy="2134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584"/>
            <a:stretch/>
          </p:blipFill>
          <p:spPr bwMode="auto">
            <a:xfrm>
              <a:off x="614813" y="3982437"/>
              <a:ext cx="2074082" cy="2134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40593"/>
            <a:ext cx="6254169" cy="365125"/>
          </a:xfrm>
        </p:spPr>
        <p:txBody>
          <a:bodyPr/>
          <a:lstStyle/>
          <a:p>
            <a:r>
              <a:rPr lang="ru-RU" dirty="0" smtClean="0"/>
              <a:t>Финансовый консультант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352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62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азвание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E78E23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Кредитные рейтинги</a:t>
            </a:r>
            <a:r>
              <a:rPr kumimoji="0" lang="ru-RU" sz="2800" b="1" i="0" u="none" strike="noStrike" kern="1200" cap="none" spc="0" normalizeH="0" noProof="0" dirty="0">
                <a:ln>
                  <a:noFill/>
                </a:ln>
                <a:solidFill>
                  <a:srgbClr val="E78E23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 </a:t>
            </a:r>
            <a:r>
              <a:rPr lang="ru-RU" dirty="0"/>
              <a:t>банков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78E23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886849" y="5135880"/>
            <a:ext cx="7602543" cy="1395186"/>
            <a:chOff x="614813" y="3982437"/>
            <a:chExt cx="8500715" cy="2182867"/>
          </a:xfrm>
        </p:grpSpPr>
        <p:pic>
          <p:nvPicPr>
            <p:cNvPr id="8" name="Picture 2" descr="http://thumbs.dreamstime.com/z/%D0%BA%D0%BE-%D0%BE%D1%81%D0%BA%D0%B8-%D0%BF%D1%88%D0%B5%D0%BD%D0%B8%D1%86%D1%8B-39677633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050"/>
            <a:stretch/>
          </p:blipFill>
          <p:spPr bwMode="auto">
            <a:xfrm>
              <a:off x="7000462" y="4021309"/>
              <a:ext cx="2115066" cy="20568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http://www.chudiki-skazki.ru/wp-content/uploads/2013/03/otkryitaya-dver.jpe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4754" y="4030727"/>
              <a:ext cx="1347451" cy="2134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584"/>
            <a:stretch/>
          </p:blipFill>
          <p:spPr bwMode="auto">
            <a:xfrm>
              <a:off x="614813" y="3982437"/>
              <a:ext cx="2074082" cy="2134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45709"/>
              </p:ext>
            </p:extLst>
          </p:nvPr>
        </p:nvGraphicFramePr>
        <p:xfrm>
          <a:off x="152401" y="2014266"/>
          <a:ext cx="8763000" cy="248153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921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21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21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91774"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«Зима»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«Открытая дверь»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«Полюшко»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32024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9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Не </a:t>
                      </a:r>
                      <a:r>
                        <a:rPr lang="ru-RU" sz="19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присвоены</a:t>
                      </a:r>
                      <a:endParaRPr lang="ru-RU" sz="400" b="0" i="0" kern="1200" dirty="0" smtClean="0">
                        <a:solidFill>
                          <a:schemeClr val="tx1"/>
                        </a:solidFill>
                        <a:latin typeface="FreeSetC"/>
                        <a:ea typeface="+mn-ea"/>
                        <a:cs typeface="Helvetica"/>
                      </a:endParaRPr>
                    </a:p>
                    <a:p>
                      <a:pPr marL="0" indent="0" algn="ctr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endParaRPr lang="ru-RU" sz="1900" b="0" i="0" kern="1200" dirty="0">
                        <a:solidFill>
                          <a:schemeClr val="tx1"/>
                        </a:solidFill>
                        <a:latin typeface="FreeSetC"/>
                        <a:ea typeface="+mj-ea"/>
                        <a:cs typeface="Helvetic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FreeSetC"/>
                          <a:ea typeface="+mn-ea"/>
                          <a:cs typeface="Helvetica"/>
                        </a:rPr>
                        <a:t>Moody’s </a:t>
                      </a: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FreeSetC"/>
                          <a:ea typeface="+mn-ea"/>
                          <a:cs typeface="Helvetica"/>
                        </a:rPr>
                        <a:t>- умеренный риск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US" sz="1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FreeSetC"/>
                        <a:ea typeface="+mn-ea"/>
                        <a:cs typeface="Helvetica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FreeSetC"/>
                          <a:ea typeface="+mn-ea"/>
                          <a:cs typeface="Helvetica"/>
                        </a:rPr>
                        <a:t>НРА - высокий рейтинг</a:t>
                      </a:r>
                      <a:endParaRPr kumimoji="0" lang="ru-RU" sz="1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FreeSetC"/>
                        <a:ea typeface="+mn-ea"/>
                        <a:cs typeface="Helvetic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en-US" sz="19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Helvetica"/>
                        </a:rPr>
                        <a:t>S&amp;P </a:t>
                      </a:r>
                      <a:r>
                        <a:rPr lang="ru-RU" sz="19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Helvetica"/>
                        </a:rPr>
                        <a:t>- высокий рейтинг </a:t>
                      </a:r>
                    </a:p>
                    <a:p>
                      <a:pPr marL="0" indent="0" algn="ctr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endParaRPr lang="ru-RU" sz="1100" b="0" i="0" kern="1200" dirty="0" smtClean="0">
                        <a:solidFill>
                          <a:schemeClr val="tx1"/>
                        </a:solidFill>
                        <a:latin typeface="FreeSetC"/>
                        <a:ea typeface="+mn-ea"/>
                        <a:cs typeface="Helvetica"/>
                      </a:endParaRPr>
                    </a:p>
                    <a:p>
                      <a:pPr marL="0" indent="0" algn="ctr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en-US" sz="19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Helvetica"/>
                        </a:rPr>
                        <a:t>Moody’s A2.ru</a:t>
                      </a:r>
                      <a:r>
                        <a:rPr lang="ru-RU" sz="1900" b="0" i="0" kern="1200" baseline="0" dirty="0" smtClean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Helvetica"/>
                        </a:rPr>
                        <a:t> - н</a:t>
                      </a:r>
                      <a:r>
                        <a:rPr lang="ru-RU" sz="19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Helvetica"/>
                        </a:rPr>
                        <a:t>изкий риск</a:t>
                      </a:r>
                    </a:p>
                    <a:p>
                      <a:pPr marL="0" indent="0" algn="ctr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endParaRPr lang="ru-RU" sz="1100" b="0" i="0" kern="1200" dirty="0" smtClean="0">
                        <a:solidFill>
                          <a:schemeClr val="tx1"/>
                        </a:solidFill>
                        <a:latin typeface="FreeSetC"/>
                        <a:ea typeface="+mn-ea"/>
                        <a:cs typeface="Helvetica"/>
                      </a:endParaRPr>
                    </a:p>
                    <a:p>
                      <a:pPr marL="0" indent="0" algn="ctr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9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Helvetica"/>
                        </a:rPr>
                        <a:t>НРА - высокий рейтинг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40593"/>
            <a:ext cx="6254169" cy="365125"/>
          </a:xfrm>
        </p:spPr>
        <p:txBody>
          <a:bodyPr/>
          <a:lstStyle/>
          <a:p>
            <a:r>
              <a:rPr lang="ru-RU" dirty="0" smtClean="0"/>
              <a:t>Финансовый консультант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22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63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азвание 1"/>
          <p:cNvSpPr txBox="1">
            <a:spLocks noGrp="1"/>
          </p:cNvSpPr>
          <p:nvPr>
            <p:ph type="title"/>
          </p:nvPr>
        </p:nvSpPr>
        <p:spPr>
          <a:xfrm>
            <a:off x="482601" y="1289751"/>
            <a:ext cx="8178800" cy="7738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E78E23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Отзывы о </a:t>
            </a:r>
            <a:r>
              <a:rPr lang="ru-RU" dirty="0"/>
              <a:t>работе банков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78E23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204775"/>
              </p:ext>
            </p:extLst>
          </p:nvPr>
        </p:nvGraphicFramePr>
        <p:xfrm>
          <a:off x="208281" y="2017881"/>
          <a:ext cx="8829039" cy="378855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7787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072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4301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72919"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«Зима»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«Открытая дверь»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«Полюшко»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91361"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9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Необученный персонал отделения</a:t>
                      </a:r>
                    </a:p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9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Внимательное отношение к клиентам</a:t>
                      </a:r>
                    </a:p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9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Изменяют график платежей, не отвечают на претензии</a:t>
                      </a:r>
                    </a:p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9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Банк вымогает дополнительную комиссию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9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</a:t>
                      </a:r>
                      <a:r>
                        <a:rPr lang="ru-RU" sz="1900" b="0" i="0" kern="1200" baseline="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 </a:t>
                      </a:r>
                      <a:r>
                        <a:rPr lang="ru-RU" sz="19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Банк обманывает клиентов при открытии бессрочного счёта «Моя Копилка»</a:t>
                      </a:r>
                    </a:p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9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Некачественное обслуживание</a:t>
                      </a:r>
                    </a:p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9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Иногда не выдает деньги по предварительному заказу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9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Усложненный регламент оформления банковских карт</a:t>
                      </a:r>
                    </a:p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9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Иногда возникают сложности в подключении к интернет-банку</a:t>
                      </a:r>
                    </a:p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9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Вежливое отношение к вкладчику при обращении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40593"/>
            <a:ext cx="6254169" cy="365125"/>
          </a:xfrm>
        </p:spPr>
        <p:txBody>
          <a:bodyPr/>
          <a:lstStyle/>
          <a:p>
            <a:r>
              <a:rPr lang="ru-RU" dirty="0" smtClean="0"/>
              <a:t>Финансовый консультант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468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64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азвание 1"/>
          <p:cNvSpPr txBox="1">
            <a:spLocks noGrp="1"/>
          </p:cNvSpPr>
          <p:nvPr>
            <p:ph type="title"/>
          </p:nvPr>
        </p:nvSpPr>
        <p:spPr>
          <a:xfrm>
            <a:off x="482601" y="926901"/>
            <a:ext cx="8178800" cy="7738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78E23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Выбор банка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78E23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pic>
        <p:nvPicPr>
          <p:cNvPr id="7" name="Picture 2" descr="http://thumbs.dreamstime.com/z/%D0%BA%D0%BE-%D0%BE%D1%81%D0%BA%D0%B8-%D0%BF%D1%88%D0%B5%D0%BD%D0%B8%D1%86%D1%8B-39677633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50"/>
          <a:stretch/>
        </p:blipFill>
        <p:spPr bwMode="auto">
          <a:xfrm>
            <a:off x="7023810" y="5191588"/>
            <a:ext cx="1891591" cy="131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chudiki-skazki.ru/wp-content/uploads/2013/03/otkryitaya-dver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620" y="5166745"/>
            <a:ext cx="1205081" cy="136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4"/>
          <a:stretch/>
        </p:blipFill>
        <p:spPr bwMode="auto">
          <a:xfrm>
            <a:off x="2741787" y="5141901"/>
            <a:ext cx="1854938" cy="1364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668346"/>
              </p:ext>
            </p:extLst>
          </p:nvPr>
        </p:nvGraphicFramePr>
        <p:xfrm>
          <a:off x="152401" y="1651416"/>
          <a:ext cx="8763000" cy="7924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90750"/>
                <a:gridCol w="219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91774">
                <a:tc>
                  <a:txBody>
                    <a:bodyPr/>
                    <a:lstStyle/>
                    <a:p>
                      <a:pPr algn="ctr"/>
                      <a:r>
                        <a:rPr lang="ru-RU" sz="23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Критерий</a:t>
                      </a:r>
                      <a:endParaRPr lang="ru-RU" sz="2300" b="0" i="0" kern="1200" dirty="0">
                        <a:solidFill>
                          <a:schemeClr val="tx1"/>
                        </a:solidFill>
                        <a:latin typeface="FreeSetC"/>
                        <a:ea typeface="+mn-ea"/>
                        <a:cs typeface="FreeSetC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«Зима»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«Открытая дверь»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«Полюшко»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153602"/>
              </p:ext>
            </p:extLst>
          </p:nvPr>
        </p:nvGraphicFramePr>
        <p:xfrm>
          <a:off x="159661" y="3690636"/>
          <a:ext cx="8763000" cy="123202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90750"/>
                <a:gridCol w="219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232024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Периодичность</a:t>
                      </a:r>
                      <a:r>
                        <a:rPr lang="ru-RU" sz="2000" b="0" i="0" kern="1200" baseline="0" dirty="0" smtClean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 выплат</a:t>
                      </a:r>
                      <a:endParaRPr lang="ru-RU" sz="2000" b="0" i="0" kern="1200" dirty="0">
                        <a:solidFill>
                          <a:schemeClr val="tx1"/>
                        </a:solidFill>
                        <a:latin typeface="FreeSetC"/>
                        <a:ea typeface="+mj-ea"/>
                        <a:cs typeface="Helvetic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2000" b="1" i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Ежемесячная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2000" b="0" i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В конце срока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2000" b="1" i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Ежемесячная</a:t>
                      </a:r>
                      <a:r>
                        <a:rPr lang="ru-RU" sz="2800" b="0" i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520831"/>
              </p:ext>
            </p:extLst>
          </p:nvPr>
        </p:nvGraphicFramePr>
        <p:xfrm>
          <a:off x="157169" y="2420769"/>
          <a:ext cx="8763000" cy="123202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90750"/>
                <a:gridCol w="219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232024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Процентная ставка</a:t>
                      </a:r>
                      <a:endParaRPr lang="ru-RU" sz="2000" b="0" i="0" kern="1200" dirty="0">
                        <a:solidFill>
                          <a:schemeClr val="tx1"/>
                        </a:solidFill>
                        <a:latin typeface="FreeSetC"/>
                        <a:ea typeface="+mj-ea"/>
                        <a:cs typeface="Helvetic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2800" b="0" i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10,25%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2800" i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12,5%</a:t>
                      </a:r>
                      <a:endParaRPr lang="ru-RU" sz="2800" i="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2800" b="0" i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11,5%</a:t>
                      </a:r>
                      <a:endParaRPr lang="ru-RU" sz="2800" b="0" i="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40593"/>
            <a:ext cx="6254169" cy="365125"/>
          </a:xfrm>
        </p:spPr>
        <p:txBody>
          <a:bodyPr/>
          <a:lstStyle/>
          <a:p>
            <a:r>
              <a:rPr lang="ru-RU" dirty="0" smtClean="0"/>
              <a:t>Финансовый консультант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210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65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азвание 1"/>
          <p:cNvSpPr txBox="1">
            <a:spLocks noGrp="1"/>
          </p:cNvSpPr>
          <p:nvPr>
            <p:ph type="title"/>
          </p:nvPr>
        </p:nvSpPr>
        <p:spPr>
          <a:xfrm>
            <a:off x="482601" y="926901"/>
            <a:ext cx="8178800" cy="7738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78E23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Выбор банка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78E23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pic>
        <p:nvPicPr>
          <p:cNvPr id="7" name="Picture 2" descr="http://thumbs.dreamstime.com/z/%D0%BA%D0%BE-%D0%BE%D1%81%D0%BA%D0%B8-%D0%BF%D1%88%D0%B5%D0%BD%D0%B8%D1%86%D1%8B-39677633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50"/>
          <a:stretch/>
        </p:blipFill>
        <p:spPr bwMode="auto">
          <a:xfrm>
            <a:off x="7023810" y="5191588"/>
            <a:ext cx="1891591" cy="131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chudiki-skazki.ru/wp-content/uploads/2013/03/otkryitaya-dver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620" y="5166745"/>
            <a:ext cx="1205081" cy="136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4"/>
          <a:stretch/>
        </p:blipFill>
        <p:spPr bwMode="auto">
          <a:xfrm>
            <a:off x="2741787" y="5141901"/>
            <a:ext cx="1854938" cy="1364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230693"/>
              </p:ext>
            </p:extLst>
          </p:nvPr>
        </p:nvGraphicFramePr>
        <p:xfrm>
          <a:off x="152401" y="1651416"/>
          <a:ext cx="8763000" cy="7924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90750"/>
                <a:gridCol w="219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91774">
                <a:tc>
                  <a:txBody>
                    <a:bodyPr/>
                    <a:lstStyle/>
                    <a:p>
                      <a:pPr algn="ctr"/>
                      <a:r>
                        <a:rPr lang="ru-RU" sz="23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Критерий</a:t>
                      </a:r>
                      <a:endParaRPr lang="ru-RU" sz="2300" b="0" i="0" kern="1200" dirty="0">
                        <a:solidFill>
                          <a:schemeClr val="tx1"/>
                        </a:solidFill>
                        <a:latin typeface="FreeSetC"/>
                        <a:ea typeface="+mn-ea"/>
                        <a:cs typeface="FreeSetC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«Зима»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«Открытая дверь»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«Полюшко»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740648"/>
              </p:ext>
            </p:extLst>
          </p:nvPr>
        </p:nvGraphicFramePr>
        <p:xfrm>
          <a:off x="159661" y="3690636"/>
          <a:ext cx="8763000" cy="123202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90750"/>
                <a:gridCol w="219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232024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Кредитные рейтинги</a:t>
                      </a:r>
                      <a:endParaRPr lang="ru-RU" sz="2000" b="0" i="0" kern="1200" dirty="0">
                        <a:solidFill>
                          <a:schemeClr val="tx1"/>
                        </a:solidFill>
                        <a:latin typeface="FreeSetC"/>
                        <a:ea typeface="+mj-ea"/>
                        <a:cs typeface="Helvetic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2000" b="0" i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Нет рейтингов</a:t>
                      </a:r>
                      <a:r>
                        <a:rPr lang="ru-RU" sz="2000" b="0" i="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– высокий риск</a:t>
                      </a:r>
                      <a:endParaRPr lang="ru-RU" sz="2000" b="0" i="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2000" b="0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Высокий рейтинг</a:t>
                      </a:r>
                      <a:br>
                        <a:rPr lang="ru-RU" sz="2000" b="0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</a:br>
                      <a:r>
                        <a:rPr lang="ru-RU" sz="2000" b="0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умеренный риск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Высокий рейтинг,</a:t>
                      </a:r>
                      <a:br>
                        <a:rPr lang="ru-RU" sz="2000" b="1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</a:br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низкий риск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100443"/>
              </p:ext>
            </p:extLst>
          </p:nvPr>
        </p:nvGraphicFramePr>
        <p:xfrm>
          <a:off x="157169" y="2420769"/>
          <a:ext cx="8763000" cy="123202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90750"/>
                <a:gridCol w="219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232024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Наличие лицензии,</a:t>
                      </a:r>
                    </a:p>
                    <a:p>
                      <a:pPr marL="0" indent="0" algn="ctr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членство в АСВ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2800" b="1" i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+</a:t>
                      </a:r>
                      <a:endParaRPr lang="ru-RU" sz="2800" b="1" i="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2800" b="1" i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+</a:t>
                      </a:r>
                      <a:endParaRPr lang="ru-RU" sz="2800" b="1" i="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2800" b="1" i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+</a:t>
                      </a:r>
                      <a:endParaRPr lang="ru-RU" sz="2800" b="1" i="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40593"/>
            <a:ext cx="6254169" cy="365125"/>
          </a:xfrm>
        </p:spPr>
        <p:txBody>
          <a:bodyPr/>
          <a:lstStyle/>
          <a:p>
            <a:r>
              <a:rPr lang="ru-RU" dirty="0" smtClean="0"/>
              <a:t>Финансовый консультант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953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66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азвание 1"/>
          <p:cNvSpPr txBox="1">
            <a:spLocks noGrp="1"/>
          </p:cNvSpPr>
          <p:nvPr>
            <p:ph type="title"/>
          </p:nvPr>
        </p:nvSpPr>
        <p:spPr>
          <a:xfrm>
            <a:off x="482601" y="926901"/>
            <a:ext cx="8178800" cy="7738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78E23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Выбор банка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78E23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pic>
        <p:nvPicPr>
          <p:cNvPr id="7" name="Picture 2" descr="http://thumbs.dreamstime.com/z/%D0%BA%D0%BE-%D0%BE%D1%81%D0%BA%D0%B8-%D0%BF%D1%88%D0%B5%D0%BD%D0%B8%D1%86%D1%8B-39677633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50"/>
          <a:stretch/>
        </p:blipFill>
        <p:spPr bwMode="auto">
          <a:xfrm>
            <a:off x="7023810" y="5191588"/>
            <a:ext cx="1891591" cy="131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chudiki-skazki.ru/wp-content/uploads/2013/03/otkryitaya-dver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620" y="5166745"/>
            <a:ext cx="1205081" cy="136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4"/>
          <a:stretch/>
        </p:blipFill>
        <p:spPr bwMode="auto">
          <a:xfrm>
            <a:off x="2741787" y="5141901"/>
            <a:ext cx="1854938" cy="1364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913590"/>
              </p:ext>
            </p:extLst>
          </p:nvPr>
        </p:nvGraphicFramePr>
        <p:xfrm>
          <a:off x="152401" y="1651416"/>
          <a:ext cx="8763000" cy="7924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90750"/>
                <a:gridCol w="219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91774">
                <a:tc>
                  <a:txBody>
                    <a:bodyPr/>
                    <a:lstStyle/>
                    <a:p>
                      <a:pPr algn="ctr"/>
                      <a:r>
                        <a:rPr lang="ru-RU" sz="23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Критерий</a:t>
                      </a:r>
                      <a:endParaRPr lang="ru-RU" sz="2300" b="0" i="0" kern="1200" dirty="0">
                        <a:solidFill>
                          <a:schemeClr val="tx1"/>
                        </a:solidFill>
                        <a:latin typeface="FreeSetC"/>
                        <a:ea typeface="+mn-ea"/>
                        <a:cs typeface="FreeSetC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«Зима»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«Открытая дверь»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b="1" i="0" kern="1200" dirty="0">
                          <a:solidFill>
                            <a:schemeClr val="tx1"/>
                          </a:solidFill>
                          <a:latin typeface="FreeSetC"/>
                          <a:ea typeface="+mn-ea"/>
                          <a:cs typeface="FreeSetC"/>
                        </a:rPr>
                        <a:t>«Полюшко»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2671"/>
              </p:ext>
            </p:extLst>
          </p:nvPr>
        </p:nvGraphicFramePr>
        <p:xfrm>
          <a:off x="157169" y="2420769"/>
          <a:ext cx="8763000" cy="260117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90750"/>
                <a:gridCol w="219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601174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Отзывы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</a:t>
                      </a: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Изменяют график платежей, не отвечают на претензии</a:t>
                      </a:r>
                    </a:p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Банк вымогает дополнительную комиссию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</a:t>
                      </a:r>
                      <a:r>
                        <a:rPr lang="ru-RU" sz="1600" b="0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Иногда не выдает деньги по предварительному заказу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600" b="1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Усложненный регламент оформления банковских карт</a:t>
                      </a:r>
                    </a:p>
                    <a:p>
                      <a:pPr marL="0" indent="0" algn="l" defTabSz="457200" rtl="0" eaLnBrk="1" latinLnBrk="0" hangingPunct="1">
                        <a:spcBef>
                          <a:spcPts val="600"/>
                        </a:spcBef>
                        <a:buFont typeface="Arial"/>
                        <a:buNone/>
                      </a:pPr>
                      <a:r>
                        <a:rPr lang="ru-RU" sz="1600" b="1" i="0" kern="1200" dirty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- Иногда возникают сложности в подключении к 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FreeSetC"/>
                          <a:ea typeface="+mj-ea"/>
                          <a:cs typeface="Helvetica"/>
                        </a:rPr>
                        <a:t>интернет-банку</a:t>
                      </a:r>
                      <a:endParaRPr lang="ru-RU" sz="1600" b="1" i="0" kern="1200" dirty="0">
                        <a:solidFill>
                          <a:schemeClr val="tx1"/>
                        </a:solidFill>
                        <a:latin typeface="FreeSetC"/>
                        <a:ea typeface="+mj-ea"/>
                        <a:cs typeface="Helvetica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40593"/>
            <a:ext cx="6254169" cy="365125"/>
          </a:xfrm>
        </p:spPr>
        <p:txBody>
          <a:bodyPr/>
          <a:lstStyle/>
          <a:p>
            <a:r>
              <a:rPr lang="ru-RU" dirty="0" smtClean="0"/>
              <a:t>Финансовый консультант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121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447799" y="1508973"/>
            <a:ext cx="6251577" cy="643678"/>
          </a:xfrm>
        </p:spPr>
        <p:txBody>
          <a:bodyPr/>
          <a:lstStyle/>
          <a:p>
            <a:r>
              <a:rPr lang="ru-RU" dirty="0" smtClean="0"/>
              <a:t>Раунд №</a:t>
            </a:r>
            <a:r>
              <a:rPr lang="en-US" dirty="0" smtClean="0"/>
              <a:t>7</a:t>
            </a:r>
            <a:endParaRPr lang="ru-RU" dirty="0">
              <a:solidFill>
                <a:srgbClr val="3EA245"/>
              </a:solidFill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038225"/>
            <a:ext cx="660400" cy="787400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1402078" y="1734185"/>
            <a:ext cx="6810831" cy="26701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468000" marR="0" lvl="0" indent="-46800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49737"/>
              </a:buClr>
              <a:buSzTx/>
              <a:buFont typeface="Lucida Grande"/>
              <a:buChar char="&gt;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eeSetC"/>
              <a:ea typeface="+mj-ea"/>
              <a:cs typeface="Helvetica"/>
            </a:endParaRPr>
          </a:p>
          <a:p>
            <a:pPr marL="468000" marR="0" lvl="0" indent="-46800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49737"/>
              </a:buClr>
              <a:buSzTx/>
              <a:buFont typeface="Lucida Grande"/>
              <a:buChar char="&gt;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eeSetC"/>
              <a:ea typeface="+mj-ea"/>
              <a:cs typeface="Helvetica"/>
            </a:endParaRPr>
          </a:p>
          <a:p>
            <a:pPr marL="468000" marR="0" lvl="0" indent="-46800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49737"/>
              </a:buClr>
              <a:buSzTx/>
              <a:tabLst/>
              <a:defRPr/>
            </a:pPr>
            <a:r>
              <a:rPr lang="ru-RU" sz="6000" b="1" dirty="0" smtClean="0">
                <a:latin typeface="FreeSetC"/>
                <a:ea typeface="+mj-ea"/>
                <a:cs typeface="Helvetica"/>
              </a:rPr>
              <a:t>Правда</a:t>
            </a:r>
          </a:p>
          <a:p>
            <a:pPr marL="468000" marR="0" lvl="0" indent="-46800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49737"/>
              </a:buClr>
              <a:buSzTx/>
              <a:tabLst/>
              <a:defRPr/>
            </a:pPr>
            <a:r>
              <a:rPr lang="ru-RU" sz="6000" b="1" dirty="0" smtClean="0">
                <a:latin typeface="FreeSetC"/>
                <a:ea typeface="+mj-ea"/>
                <a:cs typeface="Helvetica"/>
              </a:rPr>
              <a:t>или ложь</a:t>
            </a:r>
          </a:p>
          <a:p>
            <a:pPr marL="285750" marR="0" lvl="0" indent="-285750" algn="l" defTabSz="4572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>
                <a:srgbClr val="349737"/>
              </a:buClr>
              <a:buSzTx/>
              <a:buFont typeface="Lucida Grande"/>
              <a:buNone/>
              <a:tabLst/>
              <a:defRPr/>
            </a:pPr>
            <a:endParaRPr lang="ru-RU" sz="6000" b="1" dirty="0" smtClean="0">
              <a:latin typeface="FreeSetC"/>
              <a:ea typeface="+mj-ea"/>
              <a:cs typeface="Helvetica"/>
            </a:endParaRPr>
          </a:p>
          <a:p>
            <a:pPr marL="468000" marR="0" lvl="0" indent="-46800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49737"/>
              </a:buClr>
              <a:buSzTx/>
              <a:buFont typeface="Lucida Grande"/>
              <a:buChar char="&gt;"/>
              <a:tabLst/>
              <a:defRPr/>
            </a:pP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3EA245"/>
              </a:solidFill>
              <a:effectLst/>
              <a:uLnTx/>
              <a:uFillTx/>
              <a:latin typeface="FreeSetC"/>
              <a:ea typeface="+mn-ea"/>
              <a:cs typeface="FreeSetC"/>
            </a:endParaRPr>
          </a:p>
        </p:txBody>
      </p:sp>
    </p:spTree>
    <p:extLst>
      <p:ext uri="{BB962C8B-B14F-4D97-AF65-F5344CB8AC3E}">
        <p14:creationId xmlns:p14="http://schemas.microsoft.com/office/powerpoint/2010/main" val="139504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68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563464" y="2170689"/>
            <a:ext cx="7093174" cy="920854"/>
          </a:xfrm>
        </p:spPr>
        <p:txBody>
          <a:bodyPr>
            <a:noAutofit/>
          </a:bodyPr>
          <a:lstStyle/>
          <a:p>
            <a:pPr marL="11113" indent="-11113"/>
            <a:r>
              <a:rPr lang="ru-RU" sz="4000" dirty="0"/>
              <a:t>Подросток 16 лет может открыть вклад в банке и положить туда свои сбережения</a:t>
            </a:r>
            <a:endParaRPr lang="ru-RU" sz="4000" dirty="0" smtClean="0"/>
          </a:p>
          <a:p>
            <a:pPr marL="11113" lvl="0" indent="-11113"/>
            <a:endParaRPr lang="ru-RU" sz="3200" dirty="0" smtClean="0"/>
          </a:p>
          <a:p>
            <a:pPr marL="11113" lvl="0" indent="-11113"/>
            <a:endParaRPr lang="ru-RU" sz="4000" dirty="0" smtClean="0"/>
          </a:p>
          <a:p>
            <a:pPr marL="11113" indent="-11113"/>
            <a:endParaRPr lang="ru-RU" sz="4000" dirty="0" smtClean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 smtClean="0"/>
              <a:t>Суждение №1</a:t>
            </a:r>
            <a:endParaRPr lang="ru-RU" dirty="0"/>
          </a:p>
        </p:txBody>
      </p:sp>
      <p:pic>
        <p:nvPicPr>
          <p:cNvPr id="10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515454" y="2170689"/>
            <a:ext cx="884486" cy="73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znamenitye-vega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346" y="3876206"/>
            <a:ext cx="2633207" cy="272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51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69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692607" y="4667146"/>
            <a:ext cx="7093174" cy="920854"/>
          </a:xfrm>
        </p:spPr>
        <p:txBody>
          <a:bodyPr>
            <a:noAutofit/>
          </a:bodyPr>
          <a:lstStyle/>
          <a:p>
            <a:pPr marL="11113" indent="-11113"/>
            <a:r>
              <a:rPr lang="ru-RU" sz="4000" b="1" dirty="0" smtClean="0">
                <a:solidFill>
                  <a:srgbClr val="259737"/>
                </a:solidFill>
              </a:rPr>
              <a:t>Вклад: с 14 лет</a:t>
            </a:r>
          </a:p>
          <a:p>
            <a:pPr marL="11113" indent="-11113"/>
            <a:r>
              <a:rPr lang="ru-RU" sz="4000" b="1" dirty="0" smtClean="0">
                <a:solidFill>
                  <a:srgbClr val="259737"/>
                </a:solidFill>
              </a:rPr>
              <a:t>Кредит: с 18 лет</a:t>
            </a:r>
          </a:p>
          <a:p>
            <a:pPr marL="11113" lvl="0" indent="-11113"/>
            <a:endParaRPr lang="ru-RU" sz="3200" b="1" dirty="0" smtClean="0">
              <a:solidFill>
                <a:srgbClr val="259737"/>
              </a:solidFill>
            </a:endParaRPr>
          </a:p>
          <a:p>
            <a:pPr marL="11113" lvl="0" indent="-11113"/>
            <a:endParaRPr lang="ru-RU" sz="4000" b="1" dirty="0" smtClean="0">
              <a:solidFill>
                <a:srgbClr val="259737"/>
              </a:solidFill>
            </a:endParaRPr>
          </a:p>
          <a:p>
            <a:pPr marL="11113" indent="-11113"/>
            <a:endParaRPr lang="ru-RU" sz="4000" b="1" dirty="0" smtClean="0">
              <a:solidFill>
                <a:srgbClr val="259737"/>
              </a:solidFill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 smtClean="0"/>
              <a:t>Суждение №1</a:t>
            </a:r>
            <a:endParaRPr lang="ru-RU" dirty="0"/>
          </a:p>
        </p:txBody>
      </p:sp>
      <p:pic>
        <p:nvPicPr>
          <p:cNvPr id="10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515454" y="2170689"/>
            <a:ext cx="884486" cy="73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ao.applianceonline.co.za/wp-content/uploads/2014/02/True_or_False_Fotolia_15918310_XS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37629" y="3804289"/>
            <a:ext cx="3171034" cy="307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бъект 2"/>
          <p:cNvSpPr>
            <a:spLocks noGrp="1"/>
          </p:cNvSpPr>
          <p:nvPr>
            <p:ph sz="half" idx="2"/>
          </p:nvPr>
        </p:nvSpPr>
        <p:spPr>
          <a:xfrm>
            <a:off x="1568227" y="1877320"/>
            <a:ext cx="7093174" cy="920854"/>
          </a:xfrm>
        </p:spPr>
        <p:txBody>
          <a:bodyPr>
            <a:noAutofit/>
          </a:bodyPr>
          <a:lstStyle/>
          <a:p>
            <a:pPr marL="11113" indent="-11113"/>
            <a:r>
              <a:rPr lang="ru-RU" sz="4000" dirty="0"/>
              <a:t>Подросток 16 лет может открыть вклад в банке и положить туда свои сбережения</a:t>
            </a:r>
            <a:endParaRPr lang="ru-RU" sz="4000" dirty="0" smtClean="0"/>
          </a:p>
          <a:p>
            <a:pPr marL="11113" lvl="0" indent="-11113"/>
            <a:endParaRPr lang="ru-RU" sz="3200" dirty="0" smtClean="0"/>
          </a:p>
          <a:p>
            <a:pPr marL="11113" lvl="0" indent="-11113"/>
            <a:endParaRPr lang="ru-RU" sz="4000" dirty="0" smtClean="0"/>
          </a:p>
          <a:p>
            <a:pPr marL="11113" indent="-11113"/>
            <a:endParaRPr 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val="191357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возраст кредитор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971" y="2597262"/>
            <a:ext cx="5129666" cy="4082694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Викторина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170689"/>
            <a:ext cx="6914923" cy="920854"/>
          </a:xfrm>
        </p:spPr>
        <p:txBody>
          <a:bodyPr>
            <a:noAutofit/>
          </a:bodyPr>
          <a:lstStyle/>
          <a:p>
            <a:pPr marL="11113" lvl="0" indent="-11113"/>
            <a:r>
              <a:rPr lang="ru-RU" sz="2800" dirty="0"/>
              <a:t>С какого возраста </a:t>
            </a:r>
            <a:r>
              <a:rPr lang="ru-RU" sz="2800" dirty="0" smtClean="0"/>
              <a:t>разрешается брать кредиты? </a:t>
            </a:r>
            <a:endParaRPr lang="ru-RU" sz="36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 </a:t>
            </a:r>
          </a:p>
        </p:txBody>
      </p:sp>
      <p:pic>
        <p:nvPicPr>
          <p:cNvPr id="8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406399" y="2183270"/>
            <a:ext cx="1037571" cy="79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2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70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563464" y="2170689"/>
            <a:ext cx="7093174" cy="920854"/>
          </a:xfrm>
        </p:spPr>
        <p:txBody>
          <a:bodyPr>
            <a:noAutofit/>
          </a:bodyPr>
          <a:lstStyle/>
          <a:p>
            <a:pPr marL="11113" indent="-11113"/>
            <a:r>
              <a:rPr lang="ru-RU" sz="4000" dirty="0" smtClean="0"/>
              <a:t>Доступ к информации бюро кредитных историй есть только у банков</a:t>
            </a:r>
            <a:endParaRPr lang="uk-UA" sz="4000" dirty="0" smtClean="0"/>
          </a:p>
          <a:p>
            <a:pPr marL="11113" indent="-11113"/>
            <a:endParaRPr lang="uk-UA" sz="2800" dirty="0" smtClean="0"/>
          </a:p>
          <a:p>
            <a:pPr marL="11113" indent="-11113"/>
            <a:endParaRPr lang="ru-RU" sz="2800" dirty="0" smtClean="0"/>
          </a:p>
          <a:p>
            <a:pPr marL="11113" lvl="0" indent="-11113"/>
            <a:endParaRPr lang="ru-RU" sz="2800" dirty="0" smtClean="0"/>
          </a:p>
          <a:p>
            <a:pPr marL="11113" lvl="0" indent="-11113"/>
            <a:endParaRPr lang="ru-RU" sz="3600" dirty="0" smtClean="0"/>
          </a:p>
          <a:p>
            <a:pPr marL="11113" indent="-11113"/>
            <a:endParaRPr lang="ru-RU" sz="3600" dirty="0" smtClean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 smtClean="0"/>
              <a:t>Суждение №2</a:t>
            </a:r>
            <a:endParaRPr lang="ru-RU" dirty="0"/>
          </a:p>
        </p:txBody>
      </p:sp>
      <p:pic>
        <p:nvPicPr>
          <p:cNvPr id="8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421640" y="2107470"/>
            <a:ext cx="1080863" cy="92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znamenitye-vega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346" y="3876206"/>
            <a:ext cx="2633207" cy="272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80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71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563464" y="2170689"/>
            <a:ext cx="7093174" cy="920854"/>
          </a:xfrm>
        </p:spPr>
        <p:txBody>
          <a:bodyPr>
            <a:noAutofit/>
          </a:bodyPr>
          <a:lstStyle/>
          <a:p>
            <a:pPr marL="11113" indent="-11113"/>
            <a:r>
              <a:rPr lang="ru-RU" sz="4000" dirty="0" smtClean="0"/>
              <a:t>Доступ к информации бюро кредитных историй есть </a:t>
            </a:r>
            <a:r>
              <a:rPr lang="ru-RU" sz="4000" b="1" dirty="0" smtClean="0">
                <a:solidFill>
                  <a:srgbClr val="FF0000"/>
                </a:solidFill>
              </a:rPr>
              <a:t>только</a:t>
            </a:r>
            <a:r>
              <a:rPr lang="ru-RU" sz="4000" dirty="0" smtClean="0"/>
              <a:t> у банков</a:t>
            </a:r>
            <a:endParaRPr lang="uk-UA" sz="4000" dirty="0" smtClean="0"/>
          </a:p>
          <a:p>
            <a:pPr marL="11113" indent="-11113"/>
            <a:endParaRPr lang="uk-UA" sz="2800" dirty="0" smtClean="0"/>
          </a:p>
          <a:p>
            <a:pPr marL="11113" indent="-11113"/>
            <a:endParaRPr lang="ru-RU" sz="2800" dirty="0" smtClean="0"/>
          </a:p>
          <a:p>
            <a:pPr marL="11113" lvl="0" indent="-11113"/>
            <a:endParaRPr lang="ru-RU" sz="2800" dirty="0" smtClean="0"/>
          </a:p>
          <a:p>
            <a:pPr marL="11113" lvl="0" indent="-11113"/>
            <a:endParaRPr lang="ru-RU" sz="3600" dirty="0" smtClean="0"/>
          </a:p>
          <a:p>
            <a:pPr marL="11113" indent="-11113"/>
            <a:endParaRPr lang="ru-RU" sz="3600" dirty="0" smtClean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 smtClean="0"/>
              <a:t>Суждение №2</a:t>
            </a:r>
            <a:endParaRPr lang="ru-RU" dirty="0"/>
          </a:p>
        </p:txBody>
      </p:sp>
      <p:pic>
        <p:nvPicPr>
          <p:cNvPr id="8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421640" y="2107470"/>
            <a:ext cx="1080863" cy="92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ao.applianceonline.co.za/wp-content/uploads/2014/02/True_or_False_Fotolia_15918310_XS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08601" y="3717205"/>
            <a:ext cx="3171034" cy="307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15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72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563464" y="2170688"/>
            <a:ext cx="7093174" cy="1502151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dirty="0"/>
              <a:t>Брать кредит с размером ежемесячного платежа в половину ежемесячного дохода -  это грамотная финансовая стратегия</a:t>
            </a:r>
            <a:endParaRPr lang="uk-UA" sz="2800" dirty="0" smtClean="0"/>
          </a:p>
          <a:p>
            <a:pPr marL="11113" indent="-11113"/>
            <a:endParaRPr lang="uk-UA" sz="2000" dirty="0" smtClean="0"/>
          </a:p>
          <a:p>
            <a:pPr marL="11113" indent="-11113"/>
            <a:endParaRPr lang="ru-RU" sz="2000" dirty="0" smtClean="0"/>
          </a:p>
          <a:p>
            <a:pPr marL="11113" lvl="0" indent="-11113"/>
            <a:endParaRPr lang="ru-RU" sz="2000" dirty="0" smtClean="0"/>
          </a:p>
          <a:p>
            <a:pPr marL="11113" lvl="0" indent="-11113"/>
            <a:endParaRPr lang="ru-RU" sz="2800" dirty="0" smtClean="0"/>
          </a:p>
          <a:p>
            <a:pPr marL="11113" indent="-11113"/>
            <a:endParaRPr lang="ru-RU" sz="2800" dirty="0" smtClean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 smtClean="0"/>
              <a:t>Суждение №3 </a:t>
            </a:r>
            <a:endParaRPr lang="ru-RU" dirty="0"/>
          </a:p>
        </p:txBody>
      </p:sp>
      <p:pic>
        <p:nvPicPr>
          <p:cNvPr id="9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386705" y="2170689"/>
            <a:ext cx="1037571" cy="79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znamenitye-vega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346" y="3876206"/>
            <a:ext cx="2633207" cy="272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8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73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563464" y="2170688"/>
            <a:ext cx="7093174" cy="1502151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dirty="0"/>
              <a:t>Брать кредит с размером ежемесячного платежа в </a:t>
            </a:r>
            <a:r>
              <a:rPr lang="ru-RU" sz="2800" b="1" dirty="0">
                <a:solidFill>
                  <a:srgbClr val="FF0000"/>
                </a:solidFill>
              </a:rPr>
              <a:t>половину</a:t>
            </a:r>
            <a:r>
              <a:rPr lang="ru-RU" sz="2800" dirty="0"/>
              <a:t> ежемесячного дохода -  это грамотная финансовая стратегия</a:t>
            </a:r>
            <a:endParaRPr lang="uk-UA" sz="2800" dirty="0" smtClean="0"/>
          </a:p>
          <a:p>
            <a:pPr marL="11113" indent="-11113"/>
            <a:endParaRPr lang="uk-UA" sz="2000" dirty="0" smtClean="0"/>
          </a:p>
          <a:p>
            <a:pPr marL="11113" indent="-11113"/>
            <a:endParaRPr lang="ru-RU" sz="2000" dirty="0" smtClean="0"/>
          </a:p>
          <a:p>
            <a:pPr marL="11113" lvl="0" indent="-11113"/>
            <a:endParaRPr lang="ru-RU" sz="2000" dirty="0" smtClean="0"/>
          </a:p>
          <a:p>
            <a:pPr marL="11113" lvl="0" indent="-11113"/>
            <a:endParaRPr lang="ru-RU" sz="2800" dirty="0" smtClean="0"/>
          </a:p>
          <a:p>
            <a:pPr marL="11113" indent="-11113"/>
            <a:endParaRPr lang="ru-RU" sz="2800" dirty="0" smtClean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 smtClean="0"/>
              <a:t>Суждение №3 </a:t>
            </a:r>
            <a:endParaRPr lang="ru-RU" dirty="0"/>
          </a:p>
        </p:txBody>
      </p:sp>
      <p:pic>
        <p:nvPicPr>
          <p:cNvPr id="9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386705" y="2170689"/>
            <a:ext cx="1037571" cy="79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ao.applianceonline.co.za/wp-content/uploads/2014/02/True_or_False_Fotolia_15918310_XS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08601" y="3717205"/>
            <a:ext cx="3171034" cy="307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63464" y="4194406"/>
            <a:ext cx="4572000" cy="13849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1113" indent="-11113">
              <a:spcBef>
                <a:spcPts val="600"/>
              </a:spcBef>
              <a:buFont typeface="Arial"/>
              <a:buNone/>
            </a:pPr>
            <a:r>
              <a:rPr lang="ru-RU" sz="2800" b="1" dirty="0">
                <a:solidFill>
                  <a:srgbClr val="259737"/>
                </a:solidFill>
                <a:latin typeface="FreeSetC"/>
                <a:cs typeface="FreeSetC"/>
              </a:rPr>
              <a:t>Р</a:t>
            </a:r>
            <a:r>
              <a:rPr lang="ru-RU" sz="2800" b="1" dirty="0" smtClean="0">
                <a:solidFill>
                  <a:srgbClr val="259737"/>
                </a:solidFill>
                <a:latin typeface="FreeSetC"/>
                <a:cs typeface="FreeSetC"/>
              </a:rPr>
              <a:t>екомендуется</a:t>
            </a:r>
            <a:r>
              <a:rPr lang="ru-RU" sz="2800" b="1" dirty="0">
                <a:solidFill>
                  <a:srgbClr val="259737"/>
                </a:solidFill>
                <a:latin typeface="FreeSetC"/>
                <a:cs typeface="FreeSetC"/>
              </a:rPr>
              <a:t>, чтобы размер платежа не превышал 30% дохода</a:t>
            </a:r>
          </a:p>
        </p:txBody>
      </p:sp>
    </p:spTree>
    <p:extLst>
      <p:ext uri="{BB962C8B-B14F-4D97-AF65-F5344CB8AC3E}">
        <p14:creationId xmlns:p14="http://schemas.microsoft.com/office/powerpoint/2010/main" val="164879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74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563464" y="2170689"/>
            <a:ext cx="7093174" cy="920854"/>
          </a:xfrm>
        </p:spPr>
        <p:txBody>
          <a:bodyPr>
            <a:noAutofit/>
          </a:bodyPr>
          <a:lstStyle/>
          <a:p>
            <a:r>
              <a:rPr lang="ru-RU" sz="4000" dirty="0" smtClean="0"/>
              <a:t>Банковских карт в России больше, чем людей</a:t>
            </a:r>
            <a:endParaRPr lang="uk-UA" sz="4000" dirty="0" smtClean="0"/>
          </a:p>
          <a:p>
            <a:pPr marL="11113" indent="-11113"/>
            <a:endParaRPr lang="uk-UA" sz="4000" dirty="0" smtClean="0"/>
          </a:p>
          <a:p>
            <a:pPr marL="11113" indent="-11113"/>
            <a:endParaRPr lang="uk-UA" sz="4000" dirty="0" smtClean="0"/>
          </a:p>
          <a:p>
            <a:pPr marL="11113" indent="-11113"/>
            <a:endParaRPr lang="ru-RU" sz="4000" dirty="0" smtClean="0"/>
          </a:p>
          <a:p>
            <a:pPr marL="11113" lvl="0" indent="-11113"/>
            <a:endParaRPr lang="ru-RU" sz="4000" dirty="0" smtClean="0"/>
          </a:p>
          <a:p>
            <a:pPr marL="11113" lvl="0" indent="-11113"/>
            <a:endParaRPr lang="ru-RU" sz="4800" dirty="0" smtClean="0"/>
          </a:p>
          <a:p>
            <a:pPr marL="11113" indent="-11113"/>
            <a:endParaRPr lang="ru-RU" sz="4800" dirty="0" smtClean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 smtClean="0"/>
              <a:t>Суждение №4 </a:t>
            </a:r>
            <a:endParaRPr lang="ru-RU" dirty="0"/>
          </a:p>
        </p:txBody>
      </p:sp>
      <p:pic>
        <p:nvPicPr>
          <p:cNvPr id="8" name="Picture 7" descr="C:\Пенсионеры\ICONS\ICONS\GREEN\DIGITS\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6" t="24328" r="35769" b="28377"/>
          <a:stretch/>
        </p:blipFill>
        <p:spPr bwMode="auto">
          <a:xfrm>
            <a:off x="320755" y="2055497"/>
            <a:ext cx="1181749" cy="91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znamenitye-vega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346" y="3876206"/>
            <a:ext cx="2633207" cy="272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6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75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563464" y="2170689"/>
            <a:ext cx="7093174" cy="920854"/>
          </a:xfrm>
        </p:spPr>
        <p:txBody>
          <a:bodyPr>
            <a:noAutofit/>
          </a:bodyPr>
          <a:lstStyle/>
          <a:p>
            <a:r>
              <a:rPr lang="ru-RU" sz="4000" dirty="0" smtClean="0"/>
              <a:t>Банковских карт в России больше, чем людей</a:t>
            </a:r>
            <a:endParaRPr lang="uk-UA" sz="4000" dirty="0" smtClean="0"/>
          </a:p>
          <a:p>
            <a:pPr marL="11113" indent="-11113"/>
            <a:endParaRPr lang="uk-UA" sz="4000" dirty="0" smtClean="0"/>
          </a:p>
          <a:p>
            <a:pPr marL="11113" indent="-11113"/>
            <a:endParaRPr lang="uk-UA" sz="4000" dirty="0" smtClean="0"/>
          </a:p>
          <a:p>
            <a:pPr marL="11113" indent="-11113"/>
            <a:endParaRPr lang="ru-RU" sz="4000" dirty="0" smtClean="0"/>
          </a:p>
          <a:p>
            <a:pPr marL="11113" lvl="0" indent="-11113"/>
            <a:endParaRPr lang="ru-RU" sz="4000" dirty="0" smtClean="0"/>
          </a:p>
          <a:p>
            <a:pPr marL="11113" lvl="0" indent="-11113"/>
            <a:endParaRPr lang="ru-RU" sz="4800" dirty="0" smtClean="0"/>
          </a:p>
          <a:p>
            <a:pPr marL="11113" indent="-11113"/>
            <a:endParaRPr lang="ru-RU" sz="4800" dirty="0" smtClean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 smtClean="0"/>
              <a:t>Суждение №4 </a:t>
            </a:r>
            <a:endParaRPr lang="ru-RU" dirty="0"/>
          </a:p>
        </p:txBody>
      </p:sp>
      <p:pic>
        <p:nvPicPr>
          <p:cNvPr id="8" name="Picture 7" descr="C:\Пенсионеры\ICONS\ICONS\GREEN\DIGITS\04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6" t="24328" r="35769" b="28377"/>
          <a:stretch/>
        </p:blipFill>
        <p:spPr bwMode="auto">
          <a:xfrm>
            <a:off x="320755" y="2055497"/>
            <a:ext cx="1181749" cy="91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ao.applianceonline.co.za/wp-content/uploads/2014/02/True_or_False_Fotolia_15918310_XS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37629" y="3804289"/>
            <a:ext cx="3171034" cy="307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бъект 2"/>
          <p:cNvSpPr>
            <a:spLocks noGrp="1"/>
          </p:cNvSpPr>
          <p:nvPr>
            <p:ph sz="half" idx="2"/>
          </p:nvPr>
        </p:nvSpPr>
        <p:spPr>
          <a:xfrm>
            <a:off x="692607" y="4206719"/>
            <a:ext cx="7093174" cy="1439338"/>
          </a:xfrm>
        </p:spPr>
        <p:txBody>
          <a:bodyPr>
            <a:noAutofit/>
          </a:bodyPr>
          <a:lstStyle/>
          <a:p>
            <a:pPr marL="11113" indent="-11113"/>
            <a:r>
              <a:rPr lang="ru-RU" sz="4000" b="1" dirty="0" smtClean="0">
                <a:solidFill>
                  <a:srgbClr val="259737"/>
                </a:solidFill>
              </a:rPr>
              <a:t>146 млн человек</a:t>
            </a:r>
          </a:p>
          <a:p>
            <a:pPr marL="11113" indent="-11113"/>
            <a:r>
              <a:rPr lang="ru-RU" sz="4000" b="1" dirty="0" smtClean="0">
                <a:solidFill>
                  <a:srgbClr val="259737"/>
                </a:solidFill>
              </a:rPr>
              <a:t>254 млн карт</a:t>
            </a:r>
          </a:p>
          <a:p>
            <a:pPr marL="11113" lvl="0" indent="-11113"/>
            <a:endParaRPr lang="ru-RU" sz="3200" b="1" dirty="0" smtClean="0">
              <a:solidFill>
                <a:srgbClr val="259737"/>
              </a:solidFill>
            </a:endParaRPr>
          </a:p>
          <a:p>
            <a:pPr marL="11113" lvl="0" indent="-11113"/>
            <a:endParaRPr lang="ru-RU" sz="4000" b="1" dirty="0" smtClean="0">
              <a:solidFill>
                <a:srgbClr val="259737"/>
              </a:solidFill>
            </a:endParaRPr>
          </a:p>
          <a:p>
            <a:pPr marL="11113" indent="-11113"/>
            <a:endParaRPr lang="ru-RU" sz="4000" b="1" dirty="0" smtClean="0">
              <a:solidFill>
                <a:srgbClr val="2597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04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znamenitye-vegan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3346" y="3876206"/>
            <a:ext cx="2633207" cy="2722027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76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563464" y="2170688"/>
            <a:ext cx="7093174" cy="2248912"/>
          </a:xfrm>
        </p:spPr>
        <p:txBody>
          <a:bodyPr>
            <a:noAutofit/>
          </a:bodyPr>
          <a:lstStyle/>
          <a:p>
            <a:r>
              <a:rPr lang="ru-RU" sz="2800" dirty="0"/>
              <a:t>При </a:t>
            </a:r>
            <a:r>
              <a:rPr lang="ru-RU" sz="2800" dirty="0" smtClean="0"/>
              <a:t>наличии </a:t>
            </a:r>
            <a:r>
              <a:rPr lang="ru-RU" sz="2800" dirty="0"/>
              <a:t>задолженности по </a:t>
            </a:r>
            <a:r>
              <a:rPr lang="ru-RU" sz="2800" dirty="0" smtClean="0"/>
              <a:t>дебетовой карте с овердрафтом банк </a:t>
            </a:r>
            <a:r>
              <a:rPr lang="ru-RU" sz="2800" dirty="0"/>
              <a:t>вправе списать средства в счет погашения задолженности </a:t>
            </a:r>
            <a:r>
              <a:rPr lang="ru-RU" sz="2800" dirty="0" smtClean="0"/>
              <a:t>при первом поступлении </a:t>
            </a:r>
            <a:r>
              <a:rPr lang="ru-RU" sz="2800" dirty="0"/>
              <a:t>денег на </a:t>
            </a:r>
            <a:r>
              <a:rPr lang="ru-RU" sz="2800" dirty="0" smtClean="0"/>
              <a:t>счет</a:t>
            </a:r>
            <a:endParaRPr lang="uk-UA" sz="2800" dirty="0" smtClean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 smtClean="0"/>
              <a:t>Суждение №5 </a:t>
            </a:r>
            <a:endParaRPr lang="ru-RU" dirty="0"/>
          </a:p>
        </p:txBody>
      </p:sp>
      <p:pic>
        <p:nvPicPr>
          <p:cNvPr id="9" name="Picture 6" descr="C:\Пенсионеры\ICONS\ICONS\GREEN\DIGITS\0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2" t="22425" r="35655" b="21510"/>
          <a:stretch/>
        </p:blipFill>
        <p:spPr bwMode="auto">
          <a:xfrm>
            <a:off x="360680" y="2049690"/>
            <a:ext cx="1067540" cy="104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94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/>
              <a:pPr/>
              <a:t>77</a:t>
            </a:fld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563464" y="2170688"/>
            <a:ext cx="7093174" cy="2248912"/>
          </a:xfrm>
        </p:spPr>
        <p:txBody>
          <a:bodyPr>
            <a:noAutofit/>
          </a:bodyPr>
          <a:lstStyle/>
          <a:p>
            <a:r>
              <a:rPr lang="ru-RU" sz="2800" dirty="0"/>
              <a:t>При </a:t>
            </a:r>
            <a:r>
              <a:rPr lang="ru-RU" sz="2800" dirty="0" smtClean="0"/>
              <a:t>наличии </a:t>
            </a:r>
            <a:r>
              <a:rPr lang="ru-RU" sz="2800" dirty="0"/>
              <a:t>задолженности по </a:t>
            </a:r>
            <a:r>
              <a:rPr lang="ru-RU" sz="2800" dirty="0" smtClean="0"/>
              <a:t>дебетовой карте с овердрафтом банк </a:t>
            </a:r>
            <a:r>
              <a:rPr lang="ru-RU" sz="2800" dirty="0"/>
              <a:t>вправе списать средства в счет погашения задолженности </a:t>
            </a:r>
            <a:r>
              <a:rPr lang="ru-RU" sz="2800" dirty="0" smtClean="0"/>
              <a:t>при первом поступлении </a:t>
            </a:r>
            <a:r>
              <a:rPr lang="ru-RU" sz="2800" dirty="0"/>
              <a:t>денег на </a:t>
            </a:r>
            <a:r>
              <a:rPr lang="ru-RU" sz="2800" dirty="0" smtClean="0"/>
              <a:t>счет</a:t>
            </a:r>
            <a:endParaRPr lang="uk-UA" sz="2800" dirty="0" smtClean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 smtClean="0"/>
              <a:t>Суждение №5 </a:t>
            </a:r>
            <a:endParaRPr lang="ru-RU" dirty="0"/>
          </a:p>
        </p:txBody>
      </p:sp>
      <p:pic>
        <p:nvPicPr>
          <p:cNvPr id="9" name="Picture 6" descr="C:\Пенсионеры\ICONS\ICONS\GREEN\DIGITS\05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2" t="22425" r="35655" b="21510"/>
          <a:stretch/>
        </p:blipFill>
        <p:spPr bwMode="auto">
          <a:xfrm>
            <a:off x="360680" y="2049690"/>
            <a:ext cx="1067540" cy="104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ao.applianceonline.co.za/wp-content/uploads/2014/02/True_or_False_Fotolia_15918310_XS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37629" y="3804289"/>
            <a:ext cx="3171034" cy="307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90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447799" y="1508973"/>
            <a:ext cx="6251577" cy="643678"/>
          </a:xfrm>
        </p:spPr>
        <p:txBody>
          <a:bodyPr/>
          <a:lstStyle/>
          <a:p>
            <a:r>
              <a:rPr lang="ru-RU" dirty="0"/>
              <a:t>Раунд </a:t>
            </a:r>
            <a:r>
              <a:rPr lang="ru-RU" dirty="0" smtClean="0"/>
              <a:t>№8</a:t>
            </a:r>
            <a:endParaRPr lang="ru-RU" dirty="0">
              <a:solidFill>
                <a:srgbClr val="3EA245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799" y="1825625"/>
            <a:ext cx="6251577" cy="3893004"/>
          </a:xfrm>
        </p:spPr>
        <p:txBody>
          <a:bodyPr/>
          <a:lstStyle/>
          <a:p>
            <a:endParaRPr lang="ru-RU" dirty="0">
              <a:solidFill>
                <a:schemeClr val="tx1"/>
              </a:solidFill>
              <a:ea typeface="+mj-ea"/>
              <a:cs typeface="Helvetica"/>
            </a:endParaRPr>
          </a:p>
          <a:p>
            <a:endParaRPr lang="ru-RU" dirty="0">
              <a:solidFill>
                <a:schemeClr val="tx1"/>
              </a:solidFill>
              <a:ea typeface="+mj-ea"/>
              <a:cs typeface="Helvetica"/>
            </a:endParaRPr>
          </a:p>
          <a:p>
            <a:endParaRPr lang="ru-RU" sz="2800" b="1" dirty="0">
              <a:solidFill>
                <a:schemeClr val="tx1"/>
              </a:solidFill>
              <a:ea typeface="+mj-ea"/>
              <a:cs typeface="Helvetica"/>
            </a:endParaRPr>
          </a:p>
          <a:p>
            <a:pPr marL="285750" indent="-285750">
              <a:lnSpc>
                <a:spcPts val="3000"/>
              </a:lnSpc>
              <a:spcBef>
                <a:spcPct val="0"/>
              </a:spcBef>
              <a:buNone/>
            </a:pPr>
            <a:r>
              <a:rPr lang="ru-RU" sz="6000" b="1" dirty="0">
                <a:solidFill>
                  <a:schemeClr val="tx1"/>
                </a:solidFill>
                <a:ea typeface="+mj-ea"/>
                <a:cs typeface="Helvetica"/>
              </a:rPr>
              <a:t>«Кредитный</a:t>
            </a:r>
          </a:p>
          <a:p>
            <a:pPr marL="285750" indent="-285750">
              <a:lnSpc>
                <a:spcPts val="3000"/>
              </a:lnSpc>
              <a:spcBef>
                <a:spcPct val="0"/>
              </a:spcBef>
              <a:buNone/>
            </a:pPr>
            <a:endParaRPr lang="ru-RU" sz="6000" b="1" dirty="0">
              <a:solidFill>
                <a:schemeClr val="tx1"/>
              </a:solidFill>
              <a:ea typeface="+mj-ea"/>
              <a:cs typeface="Helvetica"/>
            </a:endParaRPr>
          </a:p>
          <a:p>
            <a:pPr marL="285750" indent="-285750">
              <a:lnSpc>
                <a:spcPts val="3000"/>
              </a:lnSpc>
              <a:spcBef>
                <a:spcPct val="0"/>
              </a:spcBef>
              <a:buNone/>
            </a:pPr>
            <a:r>
              <a:rPr lang="ru-RU" sz="6000" b="1" dirty="0">
                <a:solidFill>
                  <a:schemeClr val="tx1"/>
                </a:solidFill>
                <a:ea typeface="+mj-ea"/>
                <a:cs typeface="Helvetica"/>
              </a:rPr>
              <a:t>тривиадор»</a:t>
            </a:r>
          </a:p>
          <a:p>
            <a:endParaRPr lang="ru-RU" b="1" dirty="0">
              <a:solidFill>
                <a:srgbClr val="3EA245"/>
              </a:solidFill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038225"/>
            <a:ext cx="6604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24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Кредитный тривиадор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79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74370" y="2057402"/>
            <a:ext cx="6978469" cy="3752668"/>
          </a:xfrm>
        </p:spPr>
        <p:txBody>
          <a:bodyPr>
            <a:noAutofit/>
          </a:bodyPr>
          <a:lstStyle/>
          <a:p>
            <a:pPr marL="11113" indent="-11113"/>
            <a:r>
              <a:rPr lang="ru-RU" b="1" dirty="0"/>
              <a:t>Сколько процентов от ежемесячной заработной платы составляет ежемесячный платеж по кредиту, если зарплата составляет 75 000 рублей?</a:t>
            </a:r>
          </a:p>
          <a:p>
            <a:pPr marL="285750" lvl="0" indent="-285750">
              <a:lnSpc>
                <a:spcPct val="150000"/>
              </a:lnSpc>
            </a:pP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240" y="3715657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5" name="Picture 2" descr="http://cashgo.ru/content/personal/214/images/%D0%92%D0%B8%D0%B4%D1%8B%20%D0%B4%D0%B5%D0%BD%D0%B5%D0%B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767" y="4383314"/>
            <a:ext cx="4737267" cy="221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Задача</a:t>
            </a:r>
          </a:p>
        </p:txBody>
      </p:sp>
      <p:pic>
        <p:nvPicPr>
          <p:cNvPr id="9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591654" y="1965961"/>
            <a:ext cx="884486" cy="73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78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Викторина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170689"/>
            <a:ext cx="6914923" cy="1182111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dirty="0"/>
              <a:t>Что можно назвать</a:t>
            </a:r>
          </a:p>
          <a:p>
            <a:pPr marL="11113" indent="-11113"/>
            <a:r>
              <a:rPr lang="ru-RU" sz="2800" dirty="0"/>
              <a:t>«вкладом наоборот»? </a:t>
            </a:r>
          </a:p>
          <a:p>
            <a:pPr marL="11113" lvl="0" indent="-11113"/>
            <a:endParaRPr lang="ru-RU" sz="2800" dirty="0"/>
          </a:p>
          <a:p>
            <a:pPr marL="11113" indent="-11113"/>
            <a:r>
              <a:rPr lang="ru-RU" sz="2800" dirty="0"/>
              <a:t> </a:t>
            </a:r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 </a:t>
            </a:r>
          </a:p>
        </p:txBody>
      </p:sp>
      <p:pic>
        <p:nvPicPr>
          <p:cNvPr id="9" name="Picture 7" descr="C:\Пенсионеры\ICONS\ICONS\GREEN\DIGITS\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6" t="24328" r="35769" b="28377"/>
          <a:stretch/>
        </p:blipFill>
        <p:spPr bwMode="auto">
          <a:xfrm>
            <a:off x="330200" y="2053591"/>
            <a:ext cx="1181749" cy="91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epocred.ru/sites/default/files/styles/large/public/images/20142109181114.jpg?itok=rwPWecl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803651" y="3535680"/>
            <a:ext cx="4857750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57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Кредитный тривиадор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80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74370" y="1099478"/>
            <a:ext cx="6978469" cy="1730808"/>
          </a:xfrm>
        </p:spPr>
        <p:txBody>
          <a:bodyPr>
            <a:noAutofit/>
          </a:bodyPr>
          <a:lstStyle/>
          <a:p>
            <a:pPr marL="11113" indent="-11113"/>
            <a:r>
              <a:rPr lang="ru-RU" b="1" dirty="0">
                <a:solidFill>
                  <a:srgbClr val="C00000"/>
                </a:solidFill>
              </a:rPr>
              <a:t>Сколько процентов от ежемесячной заработной платы составляет ежемесячный платеж по кредиту, если зарплата составляет 75 000 рублей?</a:t>
            </a:r>
          </a:p>
          <a:p>
            <a:pPr marL="285750" lvl="0" indent="-285750">
              <a:lnSpc>
                <a:spcPct val="150000"/>
              </a:lnSpc>
            </a:pPr>
            <a:endParaRPr lang="ru-RU" b="1" dirty="0"/>
          </a:p>
        </p:txBody>
      </p:sp>
      <p:pic>
        <p:nvPicPr>
          <p:cNvPr id="9" name="Picture 10" descr="C:\Пенсионеры\ICONS\ICONS\GREEN\DIGITS\01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0" t="30749" r="39273" b="30749"/>
          <a:stretch/>
        </p:blipFill>
        <p:spPr bwMode="auto">
          <a:xfrm>
            <a:off x="696686" y="1008037"/>
            <a:ext cx="779454" cy="73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16" y="3526970"/>
            <a:ext cx="8066314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200" dirty="0">
                <a:solidFill>
                  <a:prstClr val="black"/>
                </a:solidFill>
              </a:rPr>
              <a:t> Ежемесячный платеж: пункт 3.4 договора = 50 </a:t>
            </a:r>
            <a:r>
              <a:rPr lang="ru-RU" sz="3200" dirty="0" smtClean="0">
                <a:solidFill>
                  <a:prstClr val="black"/>
                </a:solidFill>
              </a:rPr>
              <a:t>896 рублей</a:t>
            </a:r>
            <a:endParaRPr lang="ru-RU" sz="3200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eriod"/>
            </a:pPr>
            <a:endParaRPr lang="ru-RU" sz="2400" dirty="0">
              <a:solidFill>
                <a:prstClr val="black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6317005"/>
              </p:ext>
            </p:extLst>
          </p:nvPr>
        </p:nvGraphicFramePr>
        <p:xfrm>
          <a:off x="1077913" y="4708525"/>
          <a:ext cx="6002337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Формула" r:id="rId4" imgW="2171520" imgH="431640" progId="Equation.3">
                  <p:embed/>
                </p:oleObj>
              </mc:Choice>
              <mc:Fallback>
                <p:oleObj name="Формула" r:id="rId4" imgW="217152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7913" y="4708525"/>
                        <a:ext cx="6002337" cy="1195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13663" y="4930925"/>
            <a:ext cx="806631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2. 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240" y="2815789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13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Кредитный тривиадор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81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72194" y="2057402"/>
            <a:ext cx="6934926" cy="868678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b="1" dirty="0" smtClean="0"/>
              <a:t>Какую сумму фактически </a:t>
            </a:r>
            <a:r>
              <a:rPr lang="ru-RU" sz="2800" b="1" dirty="0"/>
              <a:t>придется заплатить заемщику суммарно за два года?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5240" y="3715657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Задача</a:t>
            </a:r>
          </a:p>
        </p:txBody>
      </p:sp>
      <p:pic>
        <p:nvPicPr>
          <p:cNvPr id="13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508740" y="1887125"/>
            <a:ext cx="1088601" cy="92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nformk.ru/wp-content/uploads/2013/09/den-g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695" y="4125175"/>
            <a:ext cx="4142105" cy="2573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68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Кредитный тривиадор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82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74370" y="1099478"/>
            <a:ext cx="6978469" cy="1730808"/>
          </a:xfrm>
        </p:spPr>
        <p:txBody>
          <a:bodyPr>
            <a:noAutofit/>
          </a:bodyPr>
          <a:lstStyle/>
          <a:p>
            <a:pPr marL="11113" indent="-11113"/>
            <a:r>
              <a:rPr lang="ru-RU" sz="3200" b="1" dirty="0" smtClean="0">
                <a:solidFill>
                  <a:srgbClr val="C00000"/>
                </a:solidFill>
              </a:rPr>
              <a:t>Какую сумму фактически </a:t>
            </a:r>
            <a:r>
              <a:rPr lang="ru-RU" sz="3200" b="1" dirty="0">
                <a:solidFill>
                  <a:srgbClr val="C00000"/>
                </a:solidFill>
              </a:rPr>
              <a:t>придется заплатить заемщику суммарно за два года?</a:t>
            </a:r>
          </a:p>
          <a:p>
            <a:pPr marL="285750" lvl="0" indent="-285750">
              <a:lnSpc>
                <a:spcPct val="150000"/>
              </a:lnSpc>
            </a:pP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5516" y="3004466"/>
            <a:ext cx="806631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200" dirty="0">
                <a:solidFill>
                  <a:prstClr val="black"/>
                </a:solidFill>
              </a:rPr>
              <a:t> Два года = 24 месяца</a:t>
            </a:r>
          </a:p>
          <a:p>
            <a:pPr marL="342900" indent="-342900">
              <a:buFontTx/>
              <a:buAutoNum type="arabicPeriod"/>
            </a:pP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3663" y="3640744"/>
            <a:ext cx="806631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2. Ежемесячный платеж * 24 = 50 896*24 = 1 221 504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240" y="2815789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Picture 9" descr="C:\Пенсионеры\ICONS\ICONS\GREEN\DIGITS\02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7" t="27448" r="36333" b="25343"/>
          <a:stretch/>
        </p:blipFill>
        <p:spPr bwMode="auto">
          <a:xfrm>
            <a:off x="413663" y="1092977"/>
            <a:ext cx="1088601" cy="92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20923" y="4693012"/>
            <a:ext cx="806631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3. Есть ли еще расходы (комиссии, другие платежи? </a:t>
            </a:r>
          </a:p>
          <a:p>
            <a:r>
              <a:rPr lang="ru-RU" sz="3200" dirty="0">
                <a:solidFill>
                  <a:prstClr val="black"/>
                </a:solidFill>
              </a:rPr>
              <a:t>п. 4.1.3: страхование 20 000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8183" y="6137158"/>
            <a:ext cx="806631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4. Итого: 1 221 504 + 20 000 = </a:t>
            </a:r>
            <a:r>
              <a:rPr lang="ru-RU" sz="3200" b="1" dirty="0">
                <a:solidFill>
                  <a:prstClr val="black"/>
                </a:solidFill>
              </a:rPr>
              <a:t>1 241 504</a:t>
            </a:r>
            <a:endParaRPr lang="ru-RU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19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5" grpId="0"/>
      <p:bldP spid="17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Кредитный тривиадор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83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74371" y="2057402"/>
            <a:ext cx="6775270" cy="1447798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b="1" dirty="0"/>
              <a:t>Сколько процентов от тела кредита составит итоговая переплата? </a:t>
            </a:r>
            <a:endParaRPr lang="ru-RU" b="1" dirty="0"/>
          </a:p>
          <a:p>
            <a:pPr marL="285750" lvl="0" indent="-285750">
              <a:lnSpc>
                <a:spcPct val="150000"/>
              </a:lnSpc>
            </a:pP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240" y="3715657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482600" y="1968475"/>
            <a:ext cx="1037571" cy="79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rusfinance4all.ru/wp-content/uploads/2014/12/reserve_fun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794" y="4023201"/>
            <a:ext cx="3664120" cy="256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418780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Кредитный тривиадор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84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74370" y="1099478"/>
            <a:ext cx="6978469" cy="1730808"/>
          </a:xfrm>
        </p:spPr>
        <p:txBody>
          <a:bodyPr>
            <a:noAutofit/>
          </a:bodyPr>
          <a:lstStyle/>
          <a:p>
            <a:pPr marL="11113" indent="-11113"/>
            <a:r>
              <a:rPr lang="ru-RU" sz="3200" b="1" dirty="0"/>
              <a:t>Сколько процентов от тела кредита составит итоговая переплата?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16" y="3004466"/>
            <a:ext cx="806631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200" dirty="0">
                <a:solidFill>
                  <a:prstClr val="black"/>
                </a:solidFill>
              </a:rPr>
              <a:t> Тело кредита: 1 000 000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3663" y="3640744"/>
            <a:ext cx="806631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2. Всего заплатит: 1 241 504 (вопрос 2)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5240" y="2815789"/>
            <a:ext cx="8661400" cy="1593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0923" y="4344676"/>
            <a:ext cx="806631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3. Переплата: </a:t>
            </a:r>
          </a:p>
          <a:p>
            <a:r>
              <a:rPr lang="ru-RU" sz="3200" dirty="0">
                <a:solidFill>
                  <a:prstClr val="black"/>
                </a:solidFill>
              </a:rPr>
              <a:t>1 241 504 – 1 000 000 = 241 504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8183" y="5600140"/>
            <a:ext cx="806631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4. В %: 241 504 / 1 000 000 = 0,241504 = </a:t>
            </a:r>
            <a:r>
              <a:rPr lang="ru-RU" sz="3200" b="1" dirty="0">
                <a:solidFill>
                  <a:prstClr val="black"/>
                </a:solidFill>
              </a:rPr>
              <a:t>24,1504%</a:t>
            </a:r>
            <a:endParaRPr lang="ru-RU" sz="2400" b="1" dirty="0">
              <a:solidFill>
                <a:prstClr val="black"/>
              </a:solidFill>
            </a:endParaRPr>
          </a:p>
        </p:txBody>
      </p:sp>
      <p:pic>
        <p:nvPicPr>
          <p:cNvPr id="16" name="Picture 8" descr="C:\Пенсионеры\ICONS\ICONS\GREEN\DIGITS\0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8" t="29766" r="38198" b="27779"/>
          <a:stretch/>
        </p:blipFill>
        <p:spPr bwMode="auto">
          <a:xfrm>
            <a:off x="609600" y="1300818"/>
            <a:ext cx="910571" cy="79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90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5" grpId="0"/>
      <p:bldP spid="1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447799" y="1508973"/>
            <a:ext cx="6251577" cy="643678"/>
          </a:xfrm>
        </p:spPr>
        <p:txBody>
          <a:bodyPr/>
          <a:lstStyle/>
          <a:p>
            <a:r>
              <a:rPr lang="ru-RU" dirty="0"/>
              <a:t>Раунд </a:t>
            </a:r>
            <a:r>
              <a:rPr lang="ru-RU" dirty="0" smtClean="0"/>
              <a:t>№9</a:t>
            </a:r>
            <a:endParaRPr lang="ru-RU" dirty="0">
              <a:solidFill>
                <a:srgbClr val="3EA245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799" y="1825625"/>
            <a:ext cx="6251577" cy="3893004"/>
          </a:xfrm>
        </p:spPr>
        <p:txBody>
          <a:bodyPr/>
          <a:lstStyle/>
          <a:p>
            <a:endParaRPr lang="ru-RU" dirty="0">
              <a:solidFill>
                <a:schemeClr val="tx1"/>
              </a:solidFill>
              <a:ea typeface="+mj-ea"/>
              <a:cs typeface="Helvetica"/>
            </a:endParaRPr>
          </a:p>
          <a:p>
            <a:endParaRPr lang="ru-RU" dirty="0">
              <a:solidFill>
                <a:schemeClr val="tx1"/>
              </a:solidFill>
              <a:ea typeface="+mj-ea"/>
              <a:cs typeface="Helvetica"/>
            </a:endParaRPr>
          </a:p>
          <a:p>
            <a:endParaRPr lang="ru-RU" sz="2800" b="1" dirty="0">
              <a:solidFill>
                <a:schemeClr val="tx1"/>
              </a:solidFill>
              <a:ea typeface="+mj-ea"/>
              <a:cs typeface="Helvetica"/>
            </a:endParaRPr>
          </a:p>
          <a:p>
            <a:pPr marL="285750" indent="-285750">
              <a:lnSpc>
                <a:spcPts val="3000"/>
              </a:lnSpc>
              <a:spcBef>
                <a:spcPct val="0"/>
              </a:spcBef>
              <a:buNone/>
            </a:pPr>
            <a:r>
              <a:rPr lang="ru-RU" sz="6000" b="1" dirty="0" smtClean="0">
                <a:solidFill>
                  <a:schemeClr val="tx1"/>
                </a:solidFill>
                <a:ea typeface="+mj-ea"/>
                <a:cs typeface="Helvetica"/>
              </a:rPr>
              <a:t>«Кроссворд»</a:t>
            </a:r>
            <a:endParaRPr lang="ru-RU" sz="6000" b="1" dirty="0">
              <a:solidFill>
                <a:schemeClr val="tx1"/>
              </a:solidFill>
              <a:ea typeface="+mj-ea"/>
              <a:cs typeface="Helvetica"/>
            </a:endParaRPr>
          </a:p>
          <a:p>
            <a:endParaRPr lang="ru-RU" b="1" dirty="0">
              <a:solidFill>
                <a:srgbClr val="3EA245"/>
              </a:solidFill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038225"/>
            <a:ext cx="6604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19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10112"/>
            <a:ext cx="7239000" cy="779637"/>
          </a:xfrm>
        </p:spPr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86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азвание 1"/>
          <p:cNvSpPr txBox="1">
            <a:spLocks noGrp="1"/>
          </p:cNvSpPr>
          <p:nvPr>
            <p:ph type="title"/>
          </p:nvPr>
        </p:nvSpPr>
        <p:spPr>
          <a:xfrm>
            <a:off x="482601" y="1289751"/>
            <a:ext cx="8178800" cy="7738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78E23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Решение кроссворда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78E23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02030"/>
              </p:ext>
            </p:extLst>
          </p:nvPr>
        </p:nvGraphicFramePr>
        <p:xfrm>
          <a:off x="435430" y="2136174"/>
          <a:ext cx="7866740" cy="4163022"/>
        </p:xfrm>
        <a:graphic>
          <a:graphicData uri="http://schemas.openxmlformats.org/drawingml/2006/table">
            <a:tbl>
              <a:tblPr/>
              <a:tblGrid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  <a:gridCol w="393337"/>
              </a:tblGrid>
              <a:tr h="462558"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 dirty="0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E26B0A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E26B0A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2558"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1" i="0" u="none" strike="noStrike">
                        <a:solidFill>
                          <a:srgbClr val="E26B0A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E26B0A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E26B0A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2558"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Г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58"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Б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С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 dirty="0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В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Ц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6255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Е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Б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Е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 dirty="0" smtClean="0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Т</a:t>
                      </a:r>
                      <a:endParaRPr lang="ru-RU" sz="2400" b="1" i="0" u="none" strike="noStrike" dirty="0">
                        <a:solidFill>
                          <a:srgbClr val="E26B0A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О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В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А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Я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 dirty="0" smtClean="0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К</a:t>
                      </a:r>
                      <a:endParaRPr lang="ru-RU" sz="2400" b="1" i="0" u="none" strike="noStrike" dirty="0">
                        <a:solidFill>
                          <a:srgbClr val="E26B0A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2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 dirty="0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А</a:t>
                      </a:r>
                      <a:endParaRPr lang="ru-RU" sz="2400" b="1" i="0" u="none" strike="noStrike" dirty="0">
                        <a:solidFill>
                          <a:srgbClr val="E26B0A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2558"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 dirty="0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П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И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Т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2400" b="1" i="0" u="none" strike="noStrike" dirty="0">
                        <a:solidFill>
                          <a:srgbClr val="E26B0A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 dirty="0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2558"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400" b="1" i="0" u="none" strike="noStrike">
                          <a:solidFill>
                            <a:srgbClr val="E26B0A"/>
                          </a:solidFill>
                          <a:effectLst/>
                          <a:latin typeface="Calibri"/>
                        </a:rPr>
                        <a:t>Г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>
                          <a:solidFill>
                            <a:srgbClr val="E26B0A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2400" b="1" i="0" u="none" strike="noStrike" dirty="0">
                        <a:solidFill>
                          <a:srgbClr val="E26B0A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400" b="0" i="0" u="none" strike="noStrike" dirty="0">
                        <a:solidFill>
                          <a:srgbClr val="E26B0A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335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82600" y="510112"/>
            <a:ext cx="7239000" cy="779637"/>
          </a:xfrm>
        </p:spPr>
        <p:txBody>
          <a:bodyPr/>
          <a:lstStyle/>
          <a:p>
            <a:r>
              <a:rPr lang="ru-RU" dirty="0"/>
              <a:t>Итоги  финансовых боев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87</a:t>
            </a:fld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12078056"/>
              </p:ext>
            </p:extLst>
          </p:nvPr>
        </p:nvGraphicFramePr>
        <p:xfrm>
          <a:off x="406402" y="2017485"/>
          <a:ext cx="8044424" cy="439275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48505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9387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121955">
                <a:tc>
                  <a:txBody>
                    <a:bodyPr/>
                    <a:lstStyle/>
                    <a:p>
                      <a:pPr algn="l"/>
                      <a:r>
                        <a:rPr lang="ru-RU" sz="2000" dirty="0"/>
                        <a:t>Команды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Итого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9771">
                <a:tc>
                  <a:txBody>
                    <a:bodyPr/>
                    <a:lstStyle/>
                    <a:p>
                      <a:pPr algn="l"/>
                      <a:r>
                        <a:rPr lang="ru-RU" sz="2000" dirty="0"/>
                        <a:t>Команда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Команда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05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Команда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Команда 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515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Команда 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522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Команда 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Название 1"/>
          <p:cNvSpPr txBox="1">
            <a:spLocks noGrp="1"/>
          </p:cNvSpPr>
          <p:nvPr>
            <p:ph type="title"/>
          </p:nvPr>
        </p:nvSpPr>
        <p:spPr>
          <a:xfrm>
            <a:off x="482601" y="1289751"/>
            <a:ext cx="8178800" cy="7738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E78E23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Суммы баллов по итогам </a:t>
            </a:r>
            <a:r>
              <a:rPr lang="ru-RU" dirty="0" smtClean="0"/>
              <a:t>всех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78E23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раундов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78E23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68773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-284480" y="-825270"/>
            <a:ext cx="2420389" cy="2420389"/>
          </a:xfrm>
          <a:prstGeom prst="ellipse">
            <a:avLst/>
          </a:prstGeom>
          <a:noFill/>
          <a:ln w="304800">
            <a:solidFill>
              <a:srgbClr val="34973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pic>
        <p:nvPicPr>
          <p:cNvPr id="32" name="Изображение 3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375" y="5109027"/>
            <a:ext cx="1247862" cy="88928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6206" y="96519"/>
            <a:ext cx="17228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Helvetica"/>
                <a:cs typeface="Helvetica"/>
              </a:rPr>
              <a:t>Банковские услуги: вклады, кредит, банковские карты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-2" y="4414957"/>
            <a:ext cx="9144002" cy="31219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-2" y="3067182"/>
            <a:ext cx="9143999" cy="30990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7378" y="3048383"/>
            <a:ext cx="860786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500" dirty="0">
                <a:solidFill>
                  <a:srgbClr val="E67800"/>
                </a:solidFill>
                <a:latin typeface="Arial Black" panose="020B0A04020102020204" pitchFamily="34" charset="0"/>
              </a:rPr>
              <a:t>окончены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59443" y="4516555"/>
            <a:ext cx="805541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500" dirty="0">
                <a:solidFill>
                  <a:srgbClr val="259737"/>
                </a:solidFill>
                <a:latin typeface="Arial Black" panose="020B0A04020102020204" pitchFamily="34" charset="0"/>
              </a:rPr>
              <a:t>спасибо!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-7256" y="5873617"/>
            <a:ext cx="9144002" cy="31219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576" y="2200011"/>
            <a:ext cx="913266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ru-RU" sz="7200" dirty="0">
                <a:solidFill>
                  <a:srgbClr val="C00000"/>
                </a:solidFill>
                <a:latin typeface="Arial Black" panose="020B0A04020102020204" pitchFamily="34" charset="0"/>
              </a:rPr>
              <a:t>финансовые бои</a:t>
            </a:r>
          </a:p>
        </p:txBody>
      </p:sp>
    </p:spTree>
    <p:extLst>
      <p:ext uri="{BB962C8B-B14F-4D97-AF65-F5344CB8AC3E}">
        <p14:creationId xmlns:p14="http://schemas.microsoft.com/office/powerpoint/2010/main" val="59043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Викторина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33D5-D00E-464B-A6F3-4BAF19C713A5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741714" y="2170688"/>
            <a:ext cx="6914923" cy="1486911"/>
          </a:xfrm>
        </p:spPr>
        <p:txBody>
          <a:bodyPr>
            <a:noAutofit/>
          </a:bodyPr>
          <a:lstStyle/>
          <a:p>
            <a:pPr marL="11113" indent="-11113"/>
            <a:r>
              <a:rPr lang="ru-RU" sz="2800" dirty="0"/>
              <a:t>Помимо возврата долга, что еще должен заплатить банку человек, взявший кредит?</a:t>
            </a:r>
            <a:endParaRPr lang="ru-RU" sz="2800" dirty="0" smtClean="0"/>
          </a:p>
          <a:p>
            <a:pPr marL="11113" lvl="0" indent="-11113"/>
            <a:endParaRPr lang="ru-RU" sz="2800" dirty="0"/>
          </a:p>
          <a:p>
            <a:pPr marL="11113" indent="-11113"/>
            <a:r>
              <a:rPr lang="ru-RU" sz="2800" dirty="0"/>
              <a:t> </a:t>
            </a:r>
          </a:p>
          <a:p>
            <a:pPr marL="11113" lvl="0" indent="-11113"/>
            <a:endParaRPr lang="ru-RU" sz="2800" dirty="0"/>
          </a:p>
          <a:p>
            <a:pPr marL="11113" lvl="0" indent="-11113"/>
            <a:endParaRPr lang="ru-RU" sz="3600" dirty="0"/>
          </a:p>
          <a:p>
            <a:pPr marL="11113" indent="-11113"/>
            <a:endParaRPr lang="ru-RU" sz="36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82601" y="1289751"/>
            <a:ext cx="8178800" cy="550480"/>
          </a:xfrm>
        </p:spPr>
        <p:txBody>
          <a:bodyPr>
            <a:normAutofit/>
          </a:bodyPr>
          <a:lstStyle/>
          <a:p>
            <a:r>
              <a:rPr lang="ru-RU" dirty="0"/>
              <a:t>Вопрос </a:t>
            </a:r>
          </a:p>
        </p:txBody>
      </p:sp>
      <p:pic>
        <p:nvPicPr>
          <p:cNvPr id="8" name="Picture 6" descr="C:\Пенсионеры\ICONS\ICONS\GREEN\DIGITS\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2" t="22425" r="35655" b="21510"/>
          <a:stretch/>
        </p:blipFill>
        <p:spPr bwMode="auto">
          <a:xfrm>
            <a:off x="412048" y="2023111"/>
            <a:ext cx="1067540" cy="104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доход бан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2811" y="3358267"/>
            <a:ext cx="4678590" cy="349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4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urok_bank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D0920"/>
      </a:accent2>
      <a:accent3>
        <a:srgbClr val="349737"/>
      </a:accent3>
      <a:accent4>
        <a:srgbClr val="8064A2"/>
      </a:accent4>
      <a:accent5>
        <a:srgbClr val="4BACC6"/>
      </a:accent5>
      <a:accent6>
        <a:srgbClr val="E78E23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49737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dirty="0">
            <a:solidFill>
              <a:srgbClr val="CD0920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Тема Office">
  <a:themeElements>
    <a:clrScheme name="urok_bank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D0920"/>
      </a:accent2>
      <a:accent3>
        <a:srgbClr val="349737"/>
      </a:accent3>
      <a:accent4>
        <a:srgbClr val="8064A2"/>
      </a:accent4>
      <a:accent5>
        <a:srgbClr val="4BACC6"/>
      </a:accent5>
      <a:accent6>
        <a:srgbClr val="E78E23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49737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dirty="0">
            <a:solidFill>
              <a:srgbClr val="CD0920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4_Тема Office">
  <a:themeElements>
    <a:clrScheme name="urok_bank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D0920"/>
      </a:accent2>
      <a:accent3>
        <a:srgbClr val="349737"/>
      </a:accent3>
      <a:accent4>
        <a:srgbClr val="8064A2"/>
      </a:accent4>
      <a:accent5>
        <a:srgbClr val="4BACC6"/>
      </a:accent5>
      <a:accent6>
        <a:srgbClr val="E78E23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49737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dirty="0">
            <a:solidFill>
              <a:srgbClr val="CD0920"/>
            </a:solidFill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14405</TotalTime>
  <Words>2596</Words>
  <Application>Microsoft Office PowerPoint</Application>
  <PresentationFormat>Экран (4:3)</PresentationFormat>
  <Paragraphs>723</Paragraphs>
  <Slides>88</Slides>
  <Notes>1</Notes>
  <HiddenSlides>0</HiddenSlides>
  <MMClips>2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88</vt:i4>
      </vt:variant>
    </vt:vector>
  </HeadingPairs>
  <TitlesOfParts>
    <vt:vector size="92" baseType="lpstr">
      <vt:lpstr>Тема Office</vt:lpstr>
      <vt:lpstr>2_Тема Office</vt:lpstr>
      <vt:lpstr>4_Тема Office</vt:lpstr>
      <vt:lpstr>Формула</vt:lpstr>
      <vt:lpstr>Презентация PowerPoint</vt:lpstr>
      <vt:lpstr>Правила игры</vt:lpstr>
      <vt:lpstr>Принципы командного успеха</vt:lpstr>
      <vt:lpstr>Раунд №1</vt:lpstr>
      <vt:lpstr>Вопрос</vt:lpstr>
      <vt:lpstr>Вопрос </vt:lpstr>
      <vt:lpstr>Вопрос </vt:lpstr>
      <vt:lpstr>Вопрос </vt:lpstr>
      <vt:lpstr>Вопрос </vt:lpstr>
      <vt:lpstr>Вопрос</vt:lpstr>
      <vt:lpstr>Вопрос </vt:lpstr>
      <vt:lpstr>Вопрос </vt:lpstr>
      <vt:lpstr>Вопрос </vt:lpstr>
      <vt:lpstr>Вопрос </vt:lpstr>
      <vt:lpstr>Раунд №2</vt:lpstr>
      <vt:lpstr>Вопросы</vt:lpstr>
      <vt:lpstr>Презентация PowerPoint</vt:lpstr>
      <vt:lpstr>Вопросы</vt:lpstr>
      <vt:lpstr>Презентация PowerPoint</vt:lpstr>
      <vt:lpstr>Вопросы</vt:lpstr>
      <vt:lpstr>Презентация PowerPoint</vt:lpstr>
      <vt:lpstr>Раунд №3</vt:lpstr>
      <vt:lpstr>Дайте определение</vt:lpstr>
      <vt:lpstr>Дайте определение</vt:lpstr>
      <vt:lpstr>Дайте определение</vt:lpstr>
      <vt:lpstr>Дайте определение</vt:lpstr>
      <vt:lpstr>Дайте определение</vt:lpstr>
      <vt:lpstr>Дайте определение</vt:lpstr>
      <vt:lpstr>Дайте определение</vt:lpstr>
      <vt:lpstr>Дайте определение</vt:lpstr>
      <vt:lpstr>Раунд №4</vt:lpstr>
      <vt:lpstr>Вопрос</vt:lpstr>
      <vt:lpstr>Вопрос</vt:lpstr>
      <vt:lpstr>Вопрос</vt:lpstr>
      <vt:lpstr>Вопрос</vt:lpstr>
      <vt:lpstr>Вопрос</vt:lpstr>
      <vt:lpstr>Вопрос</vt:lpstr>
      <vt:lpstr>Презентация PowerPoint</vt:lpstr>
      <vt:lpstr>Презентация PowerPoint</vt:lpstr>
      <vt:lpstr>Вопрос</vt:lpstr>
      <vt:lpstr>Вопрос</vt:lpstr>
      <vt:lpstr>Вопрос</vt:lpstr>
      <vt:lpstr>Вопрос</vt:lpstr>
      <vt:lpstr>Раунд №5</vt:lpstr>
      <vt:lpstr>Презентация PowerPoint</vt:lpstr>
      <vt:lpstr>Какая организация…</vt:lpstr>
      <vt:lpstr>Какая организация…</vt:lpstr>
      <vt:lpstr>Какая организация…</vt:lpstr>
      <vt:lpstr>Какая организация…</vt:lpstr>
      <vt:lpstr>Какая организация…</vt:lpstr>
      <vt:lpstr>Какая организация…</vt:lpstr>
      <vt:lpstr>Функции финансовых организаций</vt:lpstr>
      <vt:lpstr>Функции финансовых организаций</vt:lpstr>
      <vt:lpstr>Функции финансовых организаций</vt:lpstr>
      <vt:lpstr>Функции финансовых организаций</vt:lpstr>
      <vt:lpstr>Раунд №6</vt:lpstr>
      <vt:lpstr>В каком банке открыть вклад  на 3 миллиона рублей?</vt:lpstr>
      <vt:lpstr>ПАО «Зима»</vt:lpstr>
      <vt:lpstr>ПАО «Открывая двери»</vt:lpstr>
      <vt:lpstr>ЗАО «Полюшко»</vt:lpstr>
      <vt:lpstr>Показатели работы банков</vt:lpstr>
      <vt:lpstr>Кредитные рейтинги банков</vt:lpstr>
      <vt:lpstr>Отзывы о работе банков</vt:lpstr>
      <vt:lpstr>Выбор банка</vt:lpstr>
      <vt:lpstr>Выбор банка</vt:lpstr>
      <vt:lpstr>Выбор банка</vt:lpstr>
      <vt:lpstr>Раунд №7</vt:lpstr>
      <vt:lpstr>Суждение №1</vt:lpstr>
      <vt:lpstr>Суждение №1</vt:lpstr>
      <vt:lpstr>Суждение №2</vt:lpstr>
      <vt:lpstr>Суждение №2</vt:lpstr>
      <vt:lpstr>Суждение №3 </vt:lpstr>
      <vt:lpstr>Суждение №3 </vt:lpstr>
      <vt:lpstr>Суждение №4 </vt:lpstr>
      <vt:lpstr>Суждение №4 </vt:lpstr>
      <vt:lpstr>Суждение №5 </vt:lpstr>
      <vt:lpstr>Суждение №5 </vt:lpstr>
      <vt:lpstr>Раунд №8</vt:lpstr>
      <vt:lpstr>Задача</vt:lpstr>
      <vt:lpstr>Презентация PowerPoint</vt:lpstr>
      <vt:lpstr>Задача</vt:lpstr>
      <vt:lpstr>Презентация PowerPoint</vt:lpstr>
      <vt:lpstr>Задача</vt:lpstr>
      <vt:lpstr>Презентация PowerPoint</vt:lpstr>
      <vt:lpstr>Раунд №9</vt:lpstr>
      <vt:lpstr>Решение кроссворда</vt:lpstr>
      <vt:lpstr>Суммы баллов по итогам всех раундов</vt:lpstr>
      <vt:lpstr>Презентация PowerPoint</vt:lpstr>
    </vt:vector>
  </TitlesOfParts>
  <Company>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 К</dc:creator>
  <cp:lastModifiedBy>Гридасова Д.В.</cp:lastModifiedBy>
  <cp:revision>400</cp:revision>
  <cp:lastPrinted>2015-11-06T14:06:06Z</cp:lastPrinted>
  <dcterms:created xsi:type="dcterms:W3CDTF">2015-02-08T20:30:41Z</dcterms:created>
  <dcterms:modified xsi:type="dcterms:W3CDTF">2017-09-25T08:06:09Z</dcterms:modified>
</cp:coreProperties>
</file>