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9" r:id="rId3"/>
    <p:sldId id="279" r:id="rId4"/>
    <p:sldId id="280" r:id="rId5"/>
    <p:sldId id="286" r:id="rId6"/>
    <p:sldId id="282" r:id="rId7"/>
    <p:sldId id="261" r:id="rId8"/>
    <p:sldId id="260" r:id="rId9"/>
    <p:sldId id="281" r:id="rId10"/>
    <p:sldId id="269" r:id="rId11"/>
    <p:sldId id="262" r:id="rId12"/>
    <p:sldId id="263" r:id="rId13"/>
    <p:sldId id="264" r:id="rId14"/>
    <p:sldId id="265" r:id="rId15"/>
    <p:sldId id="266" r:id="rId16"/>
    <p:sldId id="268" r:id="rId17"/>
    <p:sldId id="267" r:id="rId18"/>
    <p:sldId id="270" r:id="rId19"/>
    <p:sldId id="285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67" d="100"/>
          <a:sy n="67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22AE3-0BC0-4EA0-9DD4-8859D550B0D4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1BD0A-AAD6-41CE-A391-33E69EDFAB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65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DA9EF-1FC9-4980-8E52-F8D08BD58705}" type="datetime1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BD9D0-63F3-4020-87D9-FF12228609CC}" type="datetime1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5677-604F-4E7F-BAD2-4A09E56EB905}" type="datetime1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1301-4F50-401E-A3EC-94CE220C1349}" type="datetime1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B99-A13A-42C5-8B84-AA0F0AF29B5E}" type="datetime1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7F74-43C4-4AFD-85B2-9928806C1880}" type="datetime1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C3382-B2AE-4C26-A168-D780E0135F84}" type="datetime1">
              <a:rPr lang="ru-RU" smtClean="0"/>
              <a:t>30.10.2023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7712-DD0E-4FCA-AA27-806519B2E840}" type="datetime1">
              <a:rPr lang="ru-RU" smtClean="0"/>
              <a:t>30.10.2023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65B0-622D-4F73-92EF-B72E112EFF7D}" type="datetime1">
              <a:rPr lang="ru-RU" smtClean="0"/>
              <a:t>30.10.2023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A4ED1-4D01-42B6-91D3-E1B6F7290EBB}" type="datetime1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80051-4AD7-4383-959D-3171414D291C}" type="datetime1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7807C-71CF-43A1-87E7-619D3E522325}" type="datetime1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5736" y="4165797"/>
            <a:ext cx="4395740" cy="23455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3200" i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Учитель </a:t>
            </a:r>
          </a:p>
          <a:p>
            <a:pPr algn="ctr">
              <a:lnSpc>
                <a:spcPts val="5800"/>
              </a:lnSpc>
            </a:pPr>
            <a:r>
              <a:rPr lang="ru-RU" sz="3200" i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МОУ «</a:t>
            </a:r>
            <a:r>
              <a:rPr lang="ru-RU" sz="3200" i="1" dirty="0" err="1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Кючевская</a:t>
            </a:r>
            <a:r>
              <a:rPr lang="ru-RU" sz="3200" i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 СОШ»</a:t>
            </a:r>
          </a:p>
          <a:p>
            <a:pPr algn="ctr">
              <a:lnSpc>
                <a:spcPts val="5800"/>
              </a:lnSpc>
            </a:pPr>
            <a:r>
              <a:rPr lang="ru-RU" sz="3200" i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Лобарева М.А.,2023г. </a:t>
            </a:r>
            <a:endParaRPr lang="ru-RU" sz="5400" i="1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88408" y="1040746"/>
            <a:ext cx="6858000" cy="169661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tabLst>
                <a:tab pos="1511300" algn="l"/>
              </a:tabLs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основ</a:t>
            </a:r>
          </a:p>
          <a:p>
            <a:pPr>
              <a:spcAft>
                <a:spcPts val="0"/>
              </a:spcAft>
              <a:tabLst>
                <a:tab pos="1511300" algn="l"/>
              </a:tabLs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 математической грамотности</a:t>
            </a:r>
          </a:p>
          <a:p>
            <a:pPr>
              <a:spcAft>
                <a:spcPts val="0"/>
              </a:spcAft>
              <a:tabLst>
                <a:tab pos="1511300" algn="l"/>
              </a:tabLs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младших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школьников на уроках русского языка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6274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Задание: соедини название величины и то, что удобней измерить этой величиной.</a:t>
            </a:r>
            <a:endParaRPr lang="ru-RU" dirty="0">
              <a:solidFill>
                <a:srgbClr val="D60093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786" y="2548955"/>
          <a:ext cx="806582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268"/>
                <a:gridCol w="5131558"/>
              </a:tblGrid>
              <a:tr h="3305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Сантиметр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Метр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Километр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Рубль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Час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Килограмм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</a:rPr>
                        <a:t>Расстояние между городами</a:t>
                      </a:r>
                      <a:endParaRPr lang="ru-RU" sz="2800" dirty="0" smtClean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</a:rPr>
                        <a:t>Стоимость покупки</a:t>
                      </a:r>
                      <a:endParaRPr lang="ru-RU" sz="2800" dirty="0" smtClean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</a:rPr>
                        <a:t>Длина </a:t>
                      </a:r>
                      <a:r>
                        <a:rPr lang="ru-RU" sz="2800" dirty="0">
                          <a:latin typeface="Times New Roman"/>
                          <a:ea typeface="Calibri"/>
                        </a:rPr>
                        <a:t>указательного пальца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</a:rPr>
                        <a:t>Время, которое уходит на сон</a:t>
                      </a:r>
                      <a:endParaRPr lang="ru-RU" sz="2800" dirty="0" smtClean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</a:rPr>
                        <a:t>Вес </a:t>
                      </a:r>
                      <a:r>
                        <a:rPr lang="ru-RU" sz="2800" dirty="0">
                          <a:latin typeface="Times New Roman"/>
                          <a:ea typeface="Calibri"/>
                        </a:rPr>
                        <a:t>своего тела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</a:rPr>
                        <a:t>Длина класса</a:t>
                      </a:r>
                      <a:endParaRPr lang="ru-RU" sz="2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10</a:t>
            </a:fld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415654" y="2975212"/>
            <a:ext cx="859809" cy="12146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169994" y="3057100"/>
            <a:ext cx="1105469" cy="118735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842448" y="3630304"/>
            <a:ext cx="1337480" cy="22791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196454" y="4926842"/>
            <a:ext cx="2024418" cy="62097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608161" y="3603009"/>
            <a:ext cx="1735540" cy="121237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415654" y="5472752"/>
            <a:ext cx="955343" cy="61415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 :назвать слова, противоположные по значению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4000" dirty="0" smtClean="0"/>
              <a:t>Прямая -</a:t>
            </a:r>
          </a:p>
          <a:p>
            <a:pPr lvl="0"/>
            <a:r>
              <a:rPr lang="ru-RU" sz="4000" dirty="0" smtClean="0"/>
              <a:t>Равенство -</a:t>
            </a:r>
          </a:p>
          <a:p>
            <a:pPr lvl="0"/>
            <a:r>
              <a:rPr lang="ru-RU" sz="4000" dirty="0" smtClean="0"/>
              <a:t>Четное -</a:t>
            </a:r>
          </a:p>
          <a:p>
            <a:pPr lvl="0"/>
            <a:r>
              <a:rPr lang="ru-RU" sz="4000" dirty="0" smtClean="0"/>
              <a:t>Много -</a:t>
            </a:r>
          </a:p>
          <a:p>
            <a:pPr lvl="0"/>
            <a:r>
              <a:rPr lang="ru-RU" sz="4000" dirty="0" smtClean="0"/>
              <a:t>Сложение -</a:t>
            </a:r>
          </a:p>
          <a:p>
            <a:endParaRPr lang="ru-RU" sz="4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 :опрокинутые слова</a:t>
            </a:r>
            <a:br>
              <a:rPr lang="ru-RU" dirty="0" smtClean="0">
                <a:solidFill>
                  <a:srgbClr val="D60093"/>
                </a:solidFill>
              </a:rPr>
            </a:b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УМАСМ -    СУММА</a:t>
            </a:r>
          </a:p>
          <a:p>
            <a:pPr lvl="0"/>
            <a:r>
              <a:rPr lang="ru-RU" dirty="0" smtClean="0"/>
              <a:t>АЕМОСЛАГЕ           (слагаемое)</a:t>
            </a:r>
          </a:p>
          <a:p>
            <a:pPr lvl="0"/>
            <a:r>
              <a:rPr lang="ru-RU" dirty="0" smtClean="0"/>
              <a:t>ЧИТАВЫЕМОЕ         (вычитаемое)</a:t>
            </a:r>
          </a:p>
          <a:p>
            <a:pPr lvl="0"/>
            <a:r>
              <a:rPr lang="ru-RU" dirty="0" smtClean="0"/>
              <a:t>КРАТВАД                      (квадрат)</a:t>
            </a:r>
          </a:p>
          <a:p>
            <a:pPr lvl="0"/>
            <a:r>
              <a:rPr lang="ru-RU" dirty="0" smtClean="0"/>
              <a:t>УГОТЬРЕНИК                 (треугольник)</a:t>
            </a:r>
          </a:p>
          <a:p>
            <a:pPr lvl="0"/>
            <a:r>
              <a:rPr lang="ru-RU" dirty="0" smtClean="0"/>
              <a:t>РЕЗОТОК                           (отрезок)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Задание :написание терминов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 smtClean="0"/>
              <a:t>нум_рация</a:t>
            </a:r>
            <a:r>
              <a:rPr lang="ru-RU" i="1" dirty="0" smtClean="0"/>
              <a:t>, </a:t>
            </a:r>
            <a:r>
              <a:rPr lang="ru-RU" i="1" dirty="0" err="1" smtClean="0"/>
              <a:t>выч_таемое</a:t>
            </a:r>
            <a:r>
              <a:rPr lang="ru-RU" i="1" dirty="0" smtClean="0"/>
              <a:t>, </a:t>
            </a:r>
            <a:r>
              <a:rPr lang="ru-RU" i="1" dirty="0" err="1" smtClean="0"/>
              <a:t>ед_ница</a:t>
            </a:r>
            <a:r>
              <a:rPr lang="ru-RU" i="1" dirty="0" smtClean="0"/>
              <a:t>, </a:t>
            </a:r>
            <a:r>
              <a:rPr lang="ru-RU" i="1" dirty="0" err="1" smtClean="0"/>
              <a:t>кил_грамм</a:t>
            </a:r>
            <a:r>
              <a:rPr lang="ru-RU" i="1" dirty="0" smtClean="0"/>
              <a:t>;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D60093"/>
                </a:solidFill>
              </a:rPr>
              <a:t>исправь ошибку в записи слов: </a:t>
            </a:r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i="1" dirty="0" smtClean="0"/>
              <a:t>вычисть, </a:t>
            </a:r>
            <a:r>
              <a:rPr lang="ru-RU" i="1" dirty="0" err="1" smtClean="0"/>
              <a:t>дилитель</a:t>
            </a:r>
            <a:r>
              <a:rPr lang="ru-RU" i="1" dirty="0" smtClean="0"/>
              <a:t>, </a:t>
            </a:r>
            <a:r>
              <a:rPr lang="ru-RU" i="1" dirty="0" err="1" smtClean="0"/>
              <a:t>слажить</a:t>
            </a:r>
            <a:r>
              <a:rPr lang="ru-RU" i="1" dirty="0" smtClean="0"/>
              <a:t>.</a:t>
            </a:r>
          </a:p>
          <a:p>
            <a:endParaRPr lang="ru-RU" dirty="0" smtClean="0"/>
          </a:p>
          <a:p>
            <a:pPr lvl="0"/>
            <a:r>
              <a:rPr lang="ru-RU" dirty="0" smtClean="0">
                <a:solidFill>
                  <a:srgbClr val="D60093"/>
                </a:solidFill>
              </a:rPr>
              <a:t>объясните смысл слов: </a:t>
            </a:r>
          </a:p>
          <a:p>
            <a:pPr lvl="0">
              <a:buNone/>
            </a:pPr>
            <a:r>
              <a:rPr lang="ru-RU" dirty="0" smtClean="0"/>
              <a:t>  уменьшаемое, вычитаемое, слагаемые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 :составление верных связных высказываний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2333767"/>
            <a:ext cx="7886700" cy="3843196"/>
          </a:xfrm>
        </p:spPr>
        <p:txBody>
          <a:bodyPr/>
          <a:lstStyle/>
          <a:p>
            <a:r>
              <a:rPr lang="ru-RU" dirty="0" smtClean="0"/>
              <a:t>От … слагаемых … не меняется; </a:t>
            </a:r>
          </a:p>
          <a:p>
            <a:endParaRPr lang="ru-RU" dirty="0" smtClean="0"/>
          </a:p>
          <a:p>
            <a:r>
              <a:rPr lang="ru-RU" dirty="0" smtClean="0"/>
              <a:t>чтобы к числу прибавить сумму, нужно к числу прибавить… слагаемое, а потом к полученному итогу… второе слагаемое</a:t>
            </a:r>
            <a:endParaRPr lang="ru-RU" dirty="0"/>
          </a:p>
        </p:txBody>
      </p:sp>
      <p:pic>
        <p:nvPicPr>
          <p:cNvPr id="16386" name="Picture 2" descr="https://avatars.mds.yandex.net/i?id=93873ee67416f9bd152eb53a330aad27c59dda30-10272338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1684" y="4471904"/>
            <a:ext cx="3074957" cy="205855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818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Задание:</a:t>
            </a:r>
            <a:br>
              <a:rPr lang="ru-RU" dirty="0" smtClean="0">
                <a:solidFill>
                  <a:srgbClr val="D60093"/>
                </a:solidFill>
              </a:rPr>
            </a:br>
            <a:r>
              <a:rPr lang="ru-RU" dirty="0" smtClean="0">
                <a:solidFill>
                  <a:srgbClr val="D60093"/>
                </a:solidFill>
              </a:rPr>
              <a:t>применяя данные слова и выражения, составьте известное вам правило: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807726" y="2456597"/>
            <a:ext cx="4667534" cy="37203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слагаемое, сумма, найти, вычесть, неизвестное, слагаемое, другое, чтобы, нужно, из</a:t>
            </a:r>
            <a:endParaRPr lang="ru-RU" sz="4000" dirty="0"/>
          </a:p>
        </p:txBody>
      </p:sp>
      <p:pic>
        <p:nvPicPr>
          <p:cNvPr id="15362" name="Picture 2" descr="https://avatars.mds.yandex.net/i?id=7eb8ba3ccf0e5c991cb0376f161b07fb5ee3f5e8-9847509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347" y="2471739"/>
            <a:ext cx="2854731" cy="371347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504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 на правильное применение математических терминов</a:t>
            </a:r>
            <a:endParaRPr lang="ru-RU" dirty="0">
              <a:solidFill>
                <a:srgbClr val="D60093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1250711"/>
              </p:ext>
            </p:extLst>
          </p:nvPr>
        </p:nvGraphicFramePr>
        <p:xfrm>
          <a:off x="628650" y="2171065"/>
          <a:ext cx="7886700" cy="382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/>
                <a:gridCol w="1971675"/>
                <a:gridCol w="1971675"/>
                <a:gridCol w="1971675"/>
              </a:tblGrid>
              <a:tr h="5301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80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Миллиметр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Сантиметр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Дециметр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Метр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Километр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Сложение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Вычитание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313" name="Прямоугольник 1"/>
          <p:cNvSpPr>
            <a:spLocks noChangeArrowheads="1"/>
          </p:cNvSpPr>
          <p:nvPr/>
        </p:nvSpPr>
        <p:spPr bwMode="auto">
          <a:xfrm>
            <a:off x="2783339" y="3624926"/>
            <a:ext cx="438150" cy="371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5" name="Овал 4"/>
          <p:cNvSpPr>
            <a:spLocks noChangeArrowheads="1"/>
          </p:cNvSpPr>
          <p:nvPr/>
        </p:nvSpPr>
        <p:spPr bwMode="auto">
          <a:xfrm>
            <a:off x="3793272" y="3882266"/>
            <a:ext cx="390525" cy="3619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Равнобедренный треугольник 2"/>
          <p:cNvSpPr>
            <a:spLocks noChangeArrowheads="1"/>
          </p:cNvSpPr>
          <p:nvPr/>
        </p:nvSpPr>
        <p:spPr bwMode="auto">
          <a:xfrm>
            <a:off x="2798122" y="4721888"/>
            <a:ext cx="561975" cy="5715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Блок-схема: решение 3"/>
          <p:cNvSpPr>
            <a:spLocks noChangeArrowheads="1"/>
          </p:cNvSpPr>
          <p:nvPr/>
        </p:nvSpPr>
        <p:spPr bwMode="auto">
          <a:xfrm>
            <a:off x="3842603" y="4651092"/>
            <a:ext cx="447675" cy="62865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D60093"/>
                </a:solidFill>
              </a:rPr>
              <a:t>Задание: верны ли равенства?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1825625"/>
            <a:ext cx="4803159" cy="4351338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Люк=куль</a:t>
            </a:r>
            <a:endParaRPr lang="ru-RU" sz="4400" dirty="0" smtClean="0"/>
          </a:p>
          <a:p>
            <a:r>
              <a:rPr lang="ru-RU" sz="4400" dirty="0" smtClean="0"/>
              <a:t>Шорох = хорош</a:t>
            </a:r>
          </a:p>
          <a:p>
            <a:r>
              <a:rPr lang="ru-RU" sz="4400" dirty="0" smtClean="0"/>
              <a:t>Ель = лей</a:t>
            </a:r>
          </a:p>
          <a:p>
            <a:r>
              <a:rPr lang="ru-RU" sz="4400" dirty="0" smtClean="0"/>
              <a:t>Лен = ноль</a:t>
            </a:r>
          </a:p>
          <a:p>
            <a:r>
              <a:rPr lang="ru-RU" sz="4400" dirty="0" smtClean="0"/>
              <a:t>Яр = рай</a:t>
            </a:r>
            <a:endParaRPr lang="ru-RU" sz="4400" dirty="0"/>
          </a:p>
        </p:txBody>
      </p:sp>
      <p:pic>
        <p:nvPicPr>
          <p:cNvPr id="14340" name="Picture 4" descr="https://avatars.mds.yandex.net/i?id=03ec8aec59c93557e72777dd637387dfecdc8f93-8505020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4495" y="3546426"/>
            <a:ext cx="4572000" cy="2324101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D60093"/>
                </a:solidFill>
              </a:rPr>
              <a:t>Игра «Четное – нечетное»</a:t>
            </a:r>
            <a:br>
              <a:rPr lang="ru-RU" dirty="0" smtClean="0">
                <a:solidFill>
                  <a:srgbClr val="D60093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14350" y="1039812"/>
            <a:ext cx="7886700" cy="43513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dirty="0" smtClean="0"/>
              <a:t>Ученики работают в тетрадях. </a:t>
            </a:r>
          </a:p>
          <a:p>
            <a:pPr>
              <a:buNone/>
            </a:pPr>
            <a:r>
              <a:rPr lang="ru-RU" sz="4000" dirty="0" smtClean="0"/>
              <a:t>При записи даты называют какое это число: чётное или нечётное.</a:t>
            </a:r>
            <a:endParaRPr lang="ru-RU" sz="4000" dirty="0"/>
          </a:p>
        </p:txBody>
      </p:sp>
      <p:pic>
        <p:nvPicPr>
          <p:cNvPr id="11266" name="Picture 2" descr="https://avatars.mds.yandex.net/i?id=86cc41504bb1d5bceae3e207d4a96e59_l-5242289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7476" y="2883157"/>
            <a:ext cx="4957976" cy="3718484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1F42392-A852-1425-5E5A-1C7D9A8ADD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4" y="0"/>
            <a:ext cx="9128126" cy="6858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Тема «Имя числительное»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      Порядковые </a:t>
            </a:r>
            <a:r>
              <a:rPr lang="ru-RU" dirty="0" smtClean="0">
                <a:solidFill>
                  <a:srgbClr val="0070C0"/>
                </a:solidFill>
              </a:rPr>
              <a:t>и </a:t>
            </a:r>
            <a:r>
              <a:rPr lang="ru-RU" i="1" dirty="0" smtClean="0">
                <a:solidFill>
                  <a:srgbClr val="0070C0"/>
                </a:solidFill>
              </a:rPr>
              <a:t>количественные</a:t>
            </a:r>
          </a:p>
          <a:p>
            <a:endParaRPr lang="ru-RU" i="1" dirty="0" smtClean="0"/>
          </a:p>
          <a:p>
            <a:pPr algn="ctr">
              <a:buNone/>
            </a:pPr>
            <a:r>
              <a:rPr lang="ru-RU" dirty="0" smtClean="0"/>
              <a:t>   Словарно – орфографическая работа</a:t>
            </a:r>
          </a:p>
          <a:p>
            <a:pPr>
              <a:buNone/>
            </a:pPr>
            <a:r>
              <a:rPr lang="ru-RU" dirty="0" smtClean="0"/>
              <a:t>Какое слово пропущено?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Девять, десять, … , двенадцать. </a:t>
            </a:r>
          </a:p>
          <a:p>
            <a:pPr>
              <a:buNone/>
            </a:pPr>
            <a:r>
              <a:rPr lang="ru-RU" i="1" dirty="0" smtClean="0"/>
              <a:t>               (одиннадцать)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oolsen.ru/wp-content/uploads/2021/06/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160060" y="1296537"/>
            <a:ext cx="6974006" cy="414892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83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493956" y="369532"/>
            <a:ext cx="360363" cy="6121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68313" y="404813"/>
            <a:ext cx="8278812" cy="584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dirty="0"/>
              <a:t>С О Р О </a:t>
            </a:r>
            <a:r>
              <a:rPr lang="ru-RU" sz="2600" b="1" dirty="0"/>
              <a:t>К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      </a:t>
            </a:r>
            <a:r>
              <a:rPr lang="ru-RU" sz="2600" b="1" dirty="0"/>
              <a:t>О</a:t>
            </a:r>
            <a:r>
              <a:rPr lang="ru-RU" sz="2600" dirty="0"/>
              <a:t> Д И Н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Н У </a:t>
            </a:r>
            <a:r>
              <a:rPr lang="ru-RU" sz="2600" b="1" dirty="0"/>
              <a:t>Л</a:t>
            </a:r>
            <a:r>
              <a:rPr lang="ru-RU" sz="2600" dirty="0"/>
              <a:t> Ь              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Т Р </a:t>
            </a:r>
            <a:r>
              <a:rPr lang="ru-RU" sz="2600" b="1" dirty="0"/>
              <a:t>И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      </a:t>
            </a:r>
            <a:r>
              <a:rPr lang="ru-RU" sz="2600" b="1" dirty="0"/>
              <a:t>Ч </a:t>
            </a:r>
            <a:r>
              <a:rPr lang="ru-RU" sz="2600" dirty="0"/>
              <a:t>Е Т Ы Р Е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  Ш </a:t>
            </a:r>
            <a:r>
              <a:rPr lang="ru-RU" sz="2600" b="1" dirty="0"/>
              <a:t>Е</a:t>
            </a:r>
            <a:r>
              <a:rPr lang="ru-RU" sz="2600" dirty="0"/>
              <a:t> С Т Ь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В О </a:t>
            </a:r>
            <a:r>
              <a:rPr lang="ru-RU" sz="2600" b="1" dirty="0"/>
              <a:t>С</a:t>
            </a:r>
            <a:r>
              <a:rPr lang="ru-RU" sz="2600" dirty="0"/>
              <a:t> Е М Ь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   С </a:t>
            </a:r>
            <a:r>
              <a:rPr lang="ru-RU" sz="2600" b="1" dirty="0"/>
              <a:t>Т</a:t>
            </a:r>
            <a:r>
              <a:rPr lang="ru-RU" sz="2600" dirty="0"/>
              <a:t> О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   Д </a:t>
            </a:r>
            <a:r>
              <a:rPr lang="ru-RU" sz="2600" b="1" dirty="0"/>
              <a:t>В </a:t>
            </a:r>
            <a:r>
              <a:rPr lang="ru-RU" sz="2600" dirty="0"/>
              <a:t>А Д Ц А Т Ь</a:t>
            </a:r>
          </a:p>
          <a:p>
            <a:pPr>
              <a:spcBef>
                <a:spcPct val="50000"/>
              </a:spcBef>
            </a:pPr>
            <a:r>
              <a:rPr lang="ru-RU" sz="2600" dirty="0"/>
              <a:t>             </a:t>
            </a:r>
            <a:r>
              <a:rPr lang="ru-RU" sz="2600" b="1" dirty="0"/>
              <a:t>О</a:t>
            </a:r>
            <a:r>
              <a:rPr lang="ru-RU" sz="2600" dirty="0"/>
              <a:t> Д И Н Н А Д Ц А Т Ь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86400" y="655093"/>
            <a:ext cx="3261815" cy="15831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Игровой момент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067677" y="419195"/>
            <a:ext cx="392634" cy="48958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50825" y="620713"/>
            <a:ext cx="88931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            </a:t>
            </a:r>
            <a:r>
              <a:rPr lang="ru-RU" sz="2400" b="1" dirty="0"/>
              <a:t>П</a:t>
            </a:r>
            <a:r>
              <a:rPr lang="ru-RU" sz="2400" dirty="0"/>
              <a:t> Я Т Н А Д Ц А Т О Е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         С </a:t>
            </a:r>
            <a:r>
              <a:rPr lang="ru-RU" sz="2400" b="1" dirty="0"/>
              <a:t>О</a:t>
            </a:r>
            <a:r>
              <a:rPr lang="ru-RU" sz="2400" dirty="0"/>
              <a:t> Т Ы Й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         Т </a:t>
            </a:r>
            <a:r>
              <a:rPr lang="ru-RU" sz="2400" b="1" dirty="0"/>
              <a:t>Р</a:t>
            </a:r>
            <a:r>
              <a:rPr lang="ru-RU" sz="2400" dirty="0"/>
              <a:t> Е Т И Й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         П </a:t>
            </a:r>
            <a:r>
              <a:rPr lang="ru-RU" sz="2400" b="1" dirty="0"/>
              <a:t>Я </a:t>
            </a:r>
            <a:r>
              <a:rPr lang="ru-RU" sz="2400" dirty="0"/>
              <a:t>Т Ы Й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            </a:t>
            </a:r>
            <a:r>
              <a:rPr lang="ru-RU" sz="2400" b="1" dirty="0"/>
              <a:t>Д</a:t>
            </a:r>
            <a:r>
              <a:rPr lang="ru-RU" sz="2400" dirty="0"/>
              <a:t> Е В Я Т Ы Й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         В </a:t>
            </a:r>
            <a:r>
              <a:rPr lang="ru-RU" sz="2400" b="1" dirty="0"/>
              <a:t>О</a:t>
            </a:r>
            <a:r>
              <a:rPr lang="ru-RU" sz="2400" dirty="0"/>
              <a:t> С Ь М О Й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С О Р О </a:t>
            </a:r>
            <a:r>
              <a:rPr lang="ru-RU" sz="2400" b="1" dirty="0"/>
              <a:t>К</a:t>
            </a:r>
            <a:r>
              <a:rPr lang="ru-RU" sz="2400" dirty="0"/>
              <a:t> О В О Й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theslide.ru/img/thumbs/b6a5f962007919bb15cab9746996131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theslide.ru/img/thumbs/b6a5f962007919bb15cab9746996131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I:\23 - 24 г\30 окт.матем.грамотн\b6a5f962007919bb15cab9746996131b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 на постановку </a:t>
            </a:r>
            <a:r>
              <a:rPr lang="ru-RU" dirty="0" err="1" smtClean="0">
                <a:solidFill>
                  <a:srgbClr val="D60093"/>
                </a:solidFill>
              </a:rPr>
              <a:t>математическойречи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      Выражение  25-12 Артем прочитал так: </a:t>
            </a:r>
          </a:p>
          <a:p>
            <a:pPr lvl="0">
              <a:buNone/>
            </a:pPr>
            <a:r>
              <a:rPr lang="ru-RU" dirty="0" smtClean="0"/>
              <a:t>  « Из двадцать пять вычесть двенадцать» </a:t>
            </a:r>
          </a:p>
          <a:p>
            <a:pPr lvl="0">
              <a:buNone/>
            </a:pPr>
            <a:r>
              <a:rPr lang="ru-RU" dirty="0" smtClean="0"/>
              <a:t>Прав ли он?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146" name="Picture 2" descr="https://ieducations.ru/wp-content/uploads/d/d/4/dd43a0a52ee9fe8e1e01b2f425b20543.jpeg"/>
          <p:cNvPicPr>
            <a:picLocks noChangeAspect="1" noChangeArrowheads="1"/>
          </p:cNvPicPr>
          <p:nvPr/>
        </p:nvPicPr>
        <p:blipFill>
          <a:blip r:embed="rId3" cstate="print"/>
          <a:srcRect l="12854" t="4859" r="12895" b="5099"/>
          <a:stretch>
            <a:fillRect/>
          </a:stretch>
        </p:blipFill>
        <p:spPr bwMode="auto">
          <a:xfrm>
            <a:off x="3177946" y="2814638"/>
            <a:ext cx="5508732" cy="3757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Тема :степени сравнения имен прилагательных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Сравнивать разные вещи: </a:t>
            </a:r>
          </a:p>
          <a:p>
            <a:pPr>
              <a:buNone/>
            </a:pPr>
            <a:r>
              <a:rPr lang="ru-RU" dirty="0" smtClean="0"/>
              <a:t>                     больше – меньше – равный</a:t>
            </a:r>
          </a:p>
          <a:p>
            <a:endParaRPr lang="ru-RU" dirty="0"/>
          </a:p>
        </p:txBody>
      </p:sp>
      <p:pic>
        <p:nvPicPr>
          <p:cNvPr id="20482" name="Picture 2" descr="https://ambilive.ru/upload/000/u3/27/fd/matematika-dlja-malyshei-bolshe-menshe-ravno-picture-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2987757"/>
            <a:ext cx="4872038" cy="365402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518615"/>
            <a:ext cx="7886700" cy="117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D60093"/>
                </a:solidFill>
              </a:rPr>
              <a:t>Задание: соотнесение  знаковой и словесной формулировки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14752" y="1661852"/>
            <a:ext cx="3886200" cy="435133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500" dirty="0" smtClean="0"/>
              <a:t>К пяти прибавить восемь</a:t>
            </a:r>
          </a:p>
          <a:p>
            <a:pPr lvl="0"/>
            <a:r>
              <a:rPr lang="ru-RU" sz="3500" dirty="0" smtClean="0"/>
              <a:t>Уменьшаемое четырнадцать вычитаемое 5</a:t>
            </a:r>
          </a:p>
          <a:p>
            <a:pPr lvl="0"/>
            <a:r>
              <a:rPr lang="ru-RU" sz="3500" dirty="0" smtClean="0"/>
              <a:t>Сумма чисел семи и четырёх</a:t>
            </a:r>
          </a:p>
          <a:p>
            <a:pPr lvl="0"/>
            <a:r>
              <a:rPr lang="ru-RU" sz="3500" dirty="0" smtClean="0"/>
              <a:t>Четырнадцать уменьшить на пять</a:t>
            </a:r>
          </a:p>
          <a:p>
            <a:pPr lvl="0"/>
            <a:r>
              <a:rPr lang="ru-RU" sz="3500" dirty="0" smtClean="0"/>
              <a:t>Четыре плюс семь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72250" y="2279175"/>
            <a:ext cx="3629451" cy="333822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65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6500" dirty="0" smtClean="0">
                <a:solidFill>
                  <a:srgbClr val="002060"/>
                </a:solidFill>
              </a:rPr>
              <a:t>5+8 </a:t>
            </a:r>
          </a:p>
          <a:p>
            <a:pPr>
              <a:buNone/>
            </a:pPr>
            <a:r>
              <a:rPr lang="ru-RU" sz="6500" dirty="0" smtClean="0">
                <a:solidFill>
                  <a:srgbClr val="002060"/>
                </a:solidFill>
              </a:rPr>
              <a:t>14-5</a:t>
            </a:r>
          </a:p>
          <a:p>
            <a:pPr>
              <a:buNone/>
            </a:pPr>
            <a:r>
              <a:rPr lang="ru-RU" sz="6500" dirty="0" smtClean="0">
                <a:solidFill>
                  <a:srgbClr val="002060"/>
                </a:solidFill>
              </a:rPr>
              <a:t>7+4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8</a:t>
            </a:fld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05284" y="2254154"/>
            <a:ext cx="966716" cy="95307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673523" y="3916907"/>
            <a:ext cx="1144137" cy="105315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20202" y="4385480"/>
            <a:ext cx="1851547" cy="41853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070746" y="3207224"/>
            <a:ext cx="1719618" cy="92804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753135" y="5063319"/>
            <a:ext cx="1132764" cy="61415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D60093"/>
                </a:solidFill>
              </a:rPr>
              <a:t>Задание: соотнести</a:t>
            </a:r>
            <a:br>
              <a:rPr lang="ru-RU" dirty="0" smtClean="0">
                <a:solidFill>
                  <a:srgbClr val="D60093"/>
                </a:solidFill>
              </a:rPr>
            </a:br>
            <a:r>
              <a:rPr lang="ru-RU" dirty="0" smtClean="0">
                <a:solidFill>
                  <a:srgbClr val="D60093"/>
                </a:solidFill>
              </a:rPr>
              <a:t>знаковую математическую запись </a:t>
            </a:r>
            <a:br>
              <a:rPr lang="ru-RU" dirty="0" smtClean="0">
                <a:solidFill>
                  <a:srgbClr val="D60093"/>
                </a:solidFill>
              </a:rPr>
            </a:br>
            <a:r>
              <a:rPr lang="ru-RU" dirty="0" smtClean="0">
                <a:solidFill>
                  <a:srgbClr val="D60093"/>
                </a:solidFill>
              </a:rPr>
              <a:t>с её названием</a:t>
            </a:r>
            <a:endParaRPr lang="ru-RU" dirty="0">
              <a:solidFill>
                <a:srgbClr val="D60093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32012" y="2385182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441"/>
                <a:gridCol w="6213159"/>
              </a:tblGrid>
              <a:tr h="32103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8+9</a:t>
                      </a:r>
                      <a:endParaRPr lang="ru-RU" sz="2800" dirty="0">
                        <a:solidFill>
                          <a:srgbClr val="0070C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4+5=9</a:t>
                      </a:r>
                      <a:endParaRPr lang="ru-RU" sz="2800" dirty="0">
                        <a:solidFill>
                          <a:srgbClr val="0070C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56</a:t>
                      </a:r>
                      <a:endParaRPr lang="ru-RU" sz="2800" dirty="0">
                        <a:solidFill>
                          <a:srgbClr val="0070C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6</a:t>
                      </a:r>
                      <a:endParaRPr lang="ru-RU" sz="2800" dirty="0">
                        <a:solidFill>
                          <a:srgbClr val="0070C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5+6</a:t>
                      </a: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</a:t>
                      </a: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7+5</a:t>
                      </a:r>
                      <a:endParaRPr lang="ru-RU" sz="2800" dirty="0">
                        <a:solidFill>
                          <a:srgbClr val="0070C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  <a:endParaRPr lang="ru-RU" sz="2800" dirty="0">
                        <a:solidFill>
                          <a:srgbClr val="0070C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Равенство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Неравенство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Выражение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Двузначное число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Четное однозначное число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Нечетное однозначное число</a:t>
                      </a:r>
                      <a:endParaRPr lang="ru-RU" sz="2800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527</Words>
  <Application>Microsoft Office PowerPoint</Application>
  <PresentationFormat>Экран (4:3)</PresentationFormat>
  <Paragraphs>153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Тема «Имя числительное»</vt:lpstr>
      <vt:lpstr>Презентация PowerPoint</vt:lpstr>
      <vt:lpstr>Презентация PowerPoint</vt:lpstr>
      <vt:lpstr>Презентация PowerPoint</vt:lpstr>
      <vt:lpstr>Задание на постановку математическойречи</vt:lpstr>
      <vt:lpstr>Тема :степени сравнения имен прилагательных</vt:lpstr>
      <vt:lpstr> Задание: соотнесение  знаковой и словесной формулировки </vt:lpstr>
      <vt:lpstr>Задание: соотнести знаковую математическую запись  с её названием</vt:lpstr>
      <vt:lpstr>Задание: соедини название величины и то, что удобней измерить этой величиной.</vt:lpstr>
      <vt:lpstr>Задание :назвать слова, противоположные по значению</vt:lpstr>
      <vt:lpstr>Задание :опрокинутые слова </vt:lpstr>
      <vt:lpstr>Задание :написание терминов</vt:lpstr>
      <vt:lpstr>Задание :составление верных связных высказываний</vt:lpstr>
      <vt:lpstr>Задание: применяя данные слова и выражения, составьте известное вам правило:</vt:lpstr>
      <vt:lpstr>Задание на правильное применение математических терминов</vt:lpstr>
      <vt:lpstr>Задание: верны ли равенства? </vt:lpstr>
      <vt:lpstr> Игра «Четное – нечетное»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31</cp:revision>
  <dcterms:created xsi:type="dcterms:W3CDTF">2013-11-19T05:52:05Z</dcterms:created>
  <dcterms:modified xsi:type="dcterms:W3CDTF">2023-10-30T04:51:34Z</dcterms:modified>
</cp:coreProperties>
</file>