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1" r:id="rId5"/>
    <p:sldId id="262" r:id="rId6"/>
    <p:sldId id="270" r:id="rId7"/>
    <p:sldId id="257" r:id="rId8"/>
    <p:sldId id="259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7200" dirty="0"/>
              <a:t>Алгебра логики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325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888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Логическое «ИЛИ» ис­тин­но тогда, когда </a:t>
            </a:r>
            <a:r>
              <a:rPr lang="ru-RU" dirty="0" err="1"/>
              <a:t>истиннo</a:t>
            </a:r>
            <a:r>
              <a:rPr lang="ru-RU" dirty="0"/>
              <a:t> хотя бы одно высказывание. Следовательно, под­хо­дят и варианты, в ко­то­рых поезд «скорый», и те, в ко­то­рых вок­зал «Павелецкий». Таких ва­ри­ан­тов 9.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2641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b="1" dirty="0"/>
              <a:t>Задание 12  </a:t>
            </a:r>
            <a:br>
              <a:rPr lang="ru-RU" sz="2400" b="1" dirty="0"/>
            </a:br>
            <a:r>
              <a:rPr lang="ru-RU" sz="2400" dirty="0"/>
              <a:t>Ниже в таб­лич­ной форме пред­став­лен фраг­мент базы дан­ных «Отправление по­ез­дов даль­не­го следования»:</a:t>
            </a:r>
            <a:br>
              <a:rPr lang="ru-RU" sz="2400" dirty="0"/>
            </a:br>
            <a:endParaRPr lang="ru-RU" sz="2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1918458"/>
              </p:ext>
            </p:extLst>
          </p:nvPr>
        </p:nvGraphicFramePr>
        <p:xfrm>
          <a:off x="457200" y="1556792"/>
          <a:ext cx="8291264" cy="4032446"/>
        </p:xfrm>
        <a:graphic>
          <a:graphicData uri="http://schemas.openxmlformats.org/drawingml/2006/table">
            <a:tbl>
              <a:tblPr/>
              <a:tblGrid>
                <a:gridCol w="2072816"/>
                <a:gridCol w="2072816"/>
                <a:gridCol w="2072816"/>
                <a:gridCol w="2072816"/>
              </a:tblGrid>
              <a:tr h="791054">
                <a:tc>
                  <a:txBody>
                    <a:bodyPr/>
                    <a:lstStyle/>
                    <a:p>
                      <a:pPr algn="ctr"/>
                      <a:r>
                        <a:rPr lang="ru-RU" b="1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Пункт назначения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Категория поезда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Время в пути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Вокзал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</a:tr>
              <a:tr h="270116">
                <a:tc>
                  <a:txBody>
                    <a:bodyPr/>
                    <a:lstStyle/>
                    <a:p>
                      <a:pPr algn="l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Балаково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скорый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20:22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Павелецкий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0116">
                <a:tc>
                  <a:txBody>
                    <a:bodyPr/>
                    <a:lstStyle/>
                    <a:p>
                      <a:pPr algn="l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Бийск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скорый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61:11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Казанский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0116">
                <a:tc>
                  <a:txBody>
                    <a:bodyPr/>
                    <a:lstStyle/>
                    <a:p>
                      <a:pPr algn="l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Бишкек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скорый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121:20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Казанский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0116">
                <a:tc>
                  <a:txBody>
                    <a:bodyPr/>
                    <a:lstStyle/>
                    <a:p>
                      <a:pPr algn="l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Благовещенск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пассажирский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142:06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Ярославский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0116">
                <a:tc>
                  <a:txBody>
                    <a:bodyPr/>
                    <a:lstStyle/>
                    <a:p>
                      <a:pPr algn="l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Брест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скорый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14:19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Белорусский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0116">
                <a:tc>
                  <a:txBody>
                    <a:bodyPr/>
                    <a:lstStyle/>
                    <a:p>
                      <a:pPr algn="l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Валуйки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фирменный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14:57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Курский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0116">
                <a:tc>
                  <a:txBody>
                    <a:bodyPr/>
                    <a:lstStyle/>
                    <a:p>
                      <a:pPr algn="l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Варна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скорый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47:54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Киевский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0116">
                <a:tc>
                  <a:txBody>
                    <a:bodyPr/>
                    <a:lstStyle/>
                    <a:p>
                      <a:pPr algn="l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Волгоград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скорый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18:50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Павелецкий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0116">
                <a:tc>
                  <a:txBody>
                    <a:bodyPr/>
                    <a:lstStyle/>
                    <a:p>
                      <a:pPr algn="l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Волгоград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скорый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24:50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Курский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0116">
                <a:tc>
                  <a:txBody>
                    <a:bodyPr/>
                    <a:lstStyle/>
                    <a:p>
                      <a:pPr algn="l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Воркута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пассажирский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48:19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Ярославский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0116">
                <a:tc>
                  <a:txBody>
                    <a:bodyPr/>
                    <a:lstStyle/>
                    <a:p>
                      <a:pPr algn="l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Воркута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пассажирский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48:19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Ярославский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0116">
                <a:tc>
                  <a:txBody>
                    <a:bodyPr/>
                    <a:lstStyle/>
                    <a:p>
                      <a:pPr algn="l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Гродно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скорый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16:34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Белорусский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57200" y="22701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043608" y="5690374"/>
            <a:ext cx="7095532" cy="83099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66688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  <a:t>Сколько за­пи­сей в дан­ном фраг­мен­те удо­вле­тво­ря­ют усло­вию</a:t>
            </a:r>
          </a:p>
          <a:p>
            <a:pPr marL="0" marR="0" lvl="0" indent="1666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  <a:t>(Категория по­ез­да = «скорый») </a:t>
            </a: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  <a:t>И</a:t>
            </a: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  <a:t> (Время в пути &gt; 40:00)?</a:t>
            </a:r>
          </a:p>
          <a:p>
            <a:pPr marL="0" marR="0" lvl="0" indent="1666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  <a:t>В от­ве­те ука­жи­те одно число — искомое ко­ли­че­ство записей.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2387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3488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Логическое «И» ис­тин­но тогда, когда ис­тин­ны оба высказывания. Следовательно, усло­вию удо­вле­тво­ря­ют те стро­ки таблицы, в ко­то­рых ско­рый поезд на­хо­дит­ся в пути более 40 часов. Таких ва­ри­ан­тов три: по­ез­да в Бийск, Биш­кек и Варну.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4248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847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700" b="1" dirty="0"/>
              <a:t>Задание 18  </a:t>
            </a:r>
            <a:br>
              <a:rPr lang="ru-RU" sz="2700" b="1" dirty="0"/>
            </a:br>
            <a:r>
              <a:rPr lang="ru-RU" sz="2700" dirty="0"/>
              <a:t>В таб­ли­це приведены за­про­сы к по­ис­ко­во­му серверу. Для каж­до­го запроса ука­зан его код — со­от­вет­ству­ю­щая буква от А до Г. Рас­по­ло­жи­те коды за­про­сов слева на­пра­во в по­ряд­ке возрастания ко­ли­че­ства страниц, ко­то­рые нашёл по­ис­ко­вый сервер по каж­до­му запросу. По всем за­про­сам было най­де­но разное ко­ли­че­ство страниц. Для обо­зна­че­ния логической опе­ра­ции «ИЛИ» в за­про­се используется сим­вол «|», а для ло­ги­че­ской операции «И» — «&amp;»: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7055214"/>
              </p:ext>
            </p:extLst>
          </p:nvPr>
        </p:nvGraphicFramePr>
        <p:xfrm>
          <a:off x="395536" y="3501008"/>
          <a:ext cx="8229600" cy="1967998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572962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Код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Запрос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</a:tr>
              <a:tr h="348759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А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Эльфы | Гномы | Орки | Хоббиты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48759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Б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Эльфы | Гномы | Орки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48759"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В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Эльфы &amp; Гномы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48759"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Г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Эльфы | Гномы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88504" y="5517232"/>
            <a:ext cx="77768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Чем боль­ше в за­про­се «ИЛИ», тем боль­ше результатов выдаёт по­ис­ко­вой сервер. Чем боль­ше в за­про­се операций «И», тем мень­ше результатов вы­даст поисковой сервер. </a:t>
            </a:r>
            <a:r>
              <a:rPr lang="ru-RU" sz="2400" dirty="0"/>
              <a:t>Таким образом, ответ ВГБА.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90880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алгебра логики информатика 9 класс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3" t="3436" r="3455" b="11230"/>
          <a:stretch/>
        </p:blipFill>
        <p:spPr bwMode="auto">
          <a:xfrm>
            <a:off x="107504" y="332656"/>
            <a:ext cx="8892481" cy="6042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3020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Картинки по запросу алгебра логики информатика 9 класс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2" t="2858" r="2464" b="11080"/>
          <a:stretch/>
        </p:blipFill>
        <p:spPr bwMode="auto">
          <a:xfrm>
            <a:off x="179512" y="332656"/>
            <a:ext cx="8806676" cy="5954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02460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Картинки по запросу алгебра логики информатика 9 класс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8" t="2908" r="1558" b="8013"/>
          <a:stretch/>
        </p:blipFill>
        <p:spPr bwMode="auto">
          <a:xfrm>
            <a:off x="107504" y="332656"/>
            <a:ext cx="8918103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893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Картинки по запросу алгебра логики информатика 9 класс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5" t="3633" r="2640" b="8609"/>
          <a:stretch/>
        </p:blipFill>
        <p:spPr bwMode="auto">
          <a:xfrm>
            <a:off x="123416" y="152337"/>
            <a:ext cx="8981105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446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Задания с «Алгеброй логики»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Задание 2.</a:t>
            </a:r>
            <a:r>
              <a:rPr lang="ru-RU" dirty="0"/>
              <a:t> Умение определять значение логического </a:t>
            </a:r>
            <a:r>
              <a:rPr lang="ru-RU" dirty="0" smtClean="0"/>
              <a:t>выражения – базовый уровень </a:t>
            </a:r>
          </a:p>
          <a:p>
            <a:pPr marL="0" indent="0">
              <a:buNone/>
            </a:pPr>
            <a:r>
              <a:rPr lang="ru-RU" b="1" dirty="0"/>
              <a:t>Задание 12.</a:t>
            </a:r>
            <a:r>
              <a:rPr lang="ru-RU" dirty="0"/>
              <a:t> Умение осуществлять поиск в готовой базе данных по сформулированному </a:t>
            </a:r>
            <a:r>
              <a:rPr lang="ru-RU" dirty="0" smtClean="0"/>
              <a:t>условию – базовый </a:t>
            </a:r>
            <a:r>
              <a:rPr lang="ru-RU" dirty="0"/>
              <a:t>уровень </a:t>
            </a:r>
            <a:endParaRPr lang="ru-RU" dirty="0" smtClean="0"/>
          </a:p>
          <a:p>
            <a:pPr marL="0" indent="0">
              <a:buNone/>
            </a:pPr>
            <a:r>
              <a:rPr lang="ru-RU" b="1" dirty="0"/>
              <a:t>Задание 18.</a:t>
            </a:r>
            <a:r>
              <a:rPr lang="ru-RU" dirty="0"/>
              <a:t> Умение осуществлять поиск информации в </a:t>
            </a:r>
            <a:r>
              <a:rPr lang="ru-RU" dirty="0" smtClean="0"/>
              <a:t>Интернете – повышенный </a:t>
            </a:r>
            <a:r>
              <a:rPr lang="ru-RU" dirty="0"/>
              <a:t>уровень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19958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Задание 2 </a:t>
            </a:r>
            <a:br>
              <a:rPr lang="ru-RU" sz="3600" b="1" dirty="0"/>
            </a:br>
            <a:r>
              <a:rPr lang="ru-RU" sz="3600" dirty="0"/>
              <a:t>Для ка­ко­го из приведённых зна­че­ний числа </a:t>
            </a:r>
            <a:r>
              <a:rPr lang="ru-RU" sz="3600" i="1" dirty="0"/>
              <a:t>X</a:t>
            </a:r>
            <a:r>
              <a:rPr lang="ru-RU" sz="3600" dirty="0"/>
              <a:t> ложно высказывание</a:t>
            </a:r>
            <a:r>
              <a:rPr lang="ru-RU" sz="3600" dirty="0" smtClean="0"/>
              <a:t>:</a:t>
            </a:r>
            <a:br>
              <a:rPr lang="ru-RU" sz="3600" dirty="0" smtClean="0"/>
            </a:br>
            <a:r>
              <a:rPr lang="ru-RU" sz="3600" dirty="0"/>
              <a:t> </a:t>
            </a:r>
            <a:r>
              <a:rPr lang="ru-RU" sz="3600" b="1" dirty="0"/>
              <a:t>НЕ</a:t>
            </a:r>
            <a:r>
              <a:rPr lang="ru-RU" sz="3600" dirty="0"/>
              <a:t> (</a:t>
            </a:r>
            <a:r>
              <a:rPr lang="ru-RU" sz="3600" i="1" dirty="0"/>
              <a:t>X</a:t>
            </a:r>
            <a:r>
              <a:rPr lang="ru-RU" sz="3600" dirty="0"/>
              <a:t> &lt; 6)</a:t>
            </a:r>
            <a:r>
              <a:rPr lang="ru-RU" sz="3600" b="1" dirty="0"/>
              <a:t> ИЛИ</a:t>
            </a:r>
            <a:r>
              <a:rPr lang="ru-RU" sz="3600" dirty="0"/>
              <a:t> (</a:t>
            </a:r>
            <a:r>
              <a:rPr lang="ru-RU" sz="3600" i="1" dirty="0"/>
              <a:t>X</a:t>
            </a:r>
            <a:r>
              <a:rPr lang="ru-RU" sz="3600" dirty="0"/>
              <a:t> &lt; 5)?</a:t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780928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sz="4600" dirty="0"/>
              <a:t>1) </a:t>
            </a:r>
            <a:r>
              <a:rPr lang="ru-RU" sz="4600" dirty="0" smtClean="0"/>
              <a:t>7;  2</a:t>
            </a:r>
            <a:r>
              <a:rPr lang="ru-RU" sz="4600" dirty="0"/>
              <a:t>) </a:t>
            </a:r>
            <a:r>
              <a:rPr lang="ru-RU" sz="4600" dirty="0" smtClean="0"/>
              <a:t>6;  3</a:t>
            </a:r>
            <a:r>
              <a:rPr lang="ru-RU" sz="4600" dirty="0"/>
              <a:t>) </a:t>
            </a:r>
            <a:r>
              <a:rPr lang="ru-RU" sz="4600" dirty="0" smtClean="0"/>
              <a:t>5;  4</a:t>
            </a:r>
            <a:r>
              <a:rPr lang="ru-RU" sz="4600" dirty="0"/>
              <a:t>) </a:t>
            </a:r>
            <a:r>
              <a:rPr lang="ru-RU" sz="4600" dirty="0" smtClean="0"/>
              <a:t>4.</a:t>
            </a:r>
            <a:endParaRPr lang="ru-RU" sz="4600" dirty="0"/>
          </a:p>
          <a:p>
            <a:pPr marL="0" indent="0">
              <a:buNone/>
            </a:pPr>
            <a:r>
              <a:rPr lang="ru-RU" dirty="0"/>
              <a:t>Логическое «ИЛИ» ложно толь­ко тогда, когда ложны оба высказывания. За­пи­шем выражение в </a:t>
            </a:r>
            <a:r>
              <a:rPr lang="ru-RU" dirty="0" smtClean="0"/>
              <a:t>виде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(</a:t>
            </a:r>
            <a:r>
              <a:rPr lang="ru-RU" i="1" dirty="0"/>
              <a:t>X</a:t>
            </a:r>
            <a:r>
              <a:rPr lang="ru-RU" dirty="0"/>
              <a:t> &gt;= 6)</a:t>
            </a:r>
            <a:r>
              <a:rPr lang="ru-RU" b="1" dirty="0"/>
              <a:t> ИЛИ</a:t>
            </a:r>
            <a:r>
              <a:rPr lang="ru-RU" dirty="0"/>
              <a:t> (</a:t>
            </a:r>
            <a:r>
              <a:rPr lang="ru-RU" i="1" dirty="0"/>
              <a:t>X</a:t>
            </a:r>
            <a:r>
              <a:rPr lang="ru-RU" dirty="0"/>
              <a:t> &lt; 5</a:t>
            </a:r>
            <a:r>
              <a:rPr lang="ru-RU" dirty="0" smtClean="0"/>
              <a:t>)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и про­ве­рим все ва­ри­ан­ты ответа</a:t>
            </a:r>
            <a:r>
              <a:rPr lang="ru-RU" dirty="0" smtClean="0"/>
              <a:t>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1) Истинно, по­сколь­ку истинно пер­вое высказывание: 7 боль­ше 6.</a:t>
            </a:r>
          </a:p>
          <a:p>
            <a:pPr marL="0" indent="0">
              <a:buNone/>
            </a:pPr>
            <a:r>
              <a:rPr lang="ru-RU" dirty="0"/>
              <a:t>2) Истинно, по­сколь­ку истинно пер­вое высказывание: 6 не мень­ше 6.</a:t>
            </a:r>
          </a:p>
          <a:p>
            <a:pPr marL="0" indent="0">
              <a:buNone/>
            </a:pPr>
            <a:r>
              <a:rPr lang="ru-RU" dirty="0"/>
              <a:t>3) Ложно, по­сколь­ку ложны оба высказывания: 5 не боль­ше 6 и 5 не мень­ше 5.</a:t>
            </a:r>
          </a:p>
          <a:p>
            <a:pPr marL="0" indent="0">
              <a:buNone/>
            </a:pPr>
            <a:r>
              <a:rPr lang="ru-RU" dirty="0"/>
              <a:t>4) Истинно, по­сколь­ку истинно вто­рое высказывание: 4 мень­ше 5.</a:t>
            </a:r>
          </a:p>
          <a:p>
            <a:pPr marL="0" indent="0">
              <a:buNone/>
            </a:pPr>
            <a:r>
              <a:rPr lang="ru-RU" dirty="0"/>
              <a:t>Правильный ответ указан под номером 3.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6853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/>
              <a:t>Задание 2 </a:t>
            </a:r>
            <a:br>
              <a:rPr lang="ru-RU" sz="3200" b="1" dirty="0"/>
            </a:br>
            <a:r>
              <a:rPr lang="ru-RU" sz="3200" dirty="0"/>
              <a:t>Для ка­ко­го из приведённых имён ис­тин­но высказывание</a:t>
            </a:r>
            <a:r>
              <a:rPr lang="ru-RU" sz="3200" dirty="0" smtClean="0"/>
              <a:t>:</a:t>
            </a:r>
            <a:r>
              <a:rPr lang="ru-RU" sz="3200" dirty="0"/>
              <a:t> </a:t>
            </a:r>
            <a:br>
              <a:rPr lang="ru-RU" sz="3200" dirty="0"/>
            </a:br>
            <a:r>
              <a:rPr lang="ru-RU" sz="3200" b="1" dirty="0"/>
              <a:t>НЕ</a:t>
            </a:r>
            <a:r>
              <a:rPr lang="ru-RU" sz="3200" dirty="0"/>
              <a:t> (Первая буква гласная) </a:t>
            </a:r>
            <a:r>
              <a:rPr lang="ru-RU" sz="3200" b="1" dirty="0"/>
              <a:t>И НЕ</a:t>
            </a:r>
            <a:r>
              <a:rPr lang="ru-RU" sz="3200" dirty="0"/>
              <a:t> (Последняя буква согласная)?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852936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514350" indent="-514350" algn="ctr">
              <a:buAutoNum type="arabicParenR"/>
            </a:pPr>
            <a:r>
              <a:rPr lang="ru-RU" dirty="0" smtClean="0"/>
              <a:t>Инна;  2</a:t>
            </a:r>
            <a:r>
              <a:rPr lang="ru-RU" dirty="0"/>
              <a:t>) </a:t>
            </a:r>
            <a:r>
              <a:rPr lang="ru-RU" dirty="0" smtClean="0"/>
              <a:t>Нелли;  3</a:t>
            </a:r>
            <a:r>
              <a:rPr lang="ru-RU" dirty="0"/>
              <a:t>) </a:t>
            </a:r>
            <a:r>
              <a:rPr lang="ru-RU" dirty="0" smtClean="0"/>
              <a:t>Иван;  4</a:t>
            </a:r>
            <a:r>
              <a:rPr lang="ru-RU" dirty="0"/>
              <a:t>) </a:t>
            </a:r>
            <a:r>
              <a:rPr lang="ru-RU" dirty="0" smtClean="0"/>
              <a:t>Потап.</a:t>
            </a:r>
          </a:p>
          <a:p>
            <a:pPr marL="0" indent="0">
              <a:buNone/>
            </a:pPr>
            <a:r>
              <a:rPr lang="ru-RU" dirty="0"/>
              <a:t>Логическое «И» ис­тин­но только тогда, когда ис­тин­ны оба высказывания. За­пи­шем выражение в виде</a:t>
            </a:r>
          </a:p>
          <a:p>
            <a:pPr marL="0" indent="0">
              <a:buNone/>
            </a:pPr>
            <a:r>
              <a:rPr lang="ru-RU" dirty="0" smtClean="0"/>
              <a:t>(</a:t>
            </a:r>
            <a:r>
              <a:rPr lang="ru-RU" dirty="0"/>
              <a:t>Первая буква согласная)</a:t>
            </a:r>
            <a:r>
              <a:rPr lang="ru-RU" b="1" dirty="0"/>
              <a:t> И</a:t>
            </a:r>
            <a:r>
              <a:rPr lang="ru-RU" dirty="0"/>
              <a:t> (Последняя буква гласная)</a:t>
            </a:r>
          </a:p>
          <a:p>
            <a:pPr marL="0" indent="0">
              <a:buNone/>
            </a:pPr>
            <a:r>
              <a:rPr lang="ru-RU" dirty="0"/>
              <a:t> </a:t>
            </a:r>
            <a:r>
              <a:rPr lang="ru-RU" dirty="0" smtClean="0"/>
              <a:t>и </a:t>
            </a:r>
            <a:r>
              <a:rPr lang="ru-RU" dirty="0"/>
              <a:t>про­ве­рим все ва­ри­ан­ты ответа.</a:t>
            </a:r>
          </a:p>
          <a:p>
            <a:pPr marL="0" indent="0">
              <a:buNone/>
            </a:pPr>
            <a:r>
              <a:rPr lang="ru-RU" dirty="0"/>
              <a:t> </a:t>
            </a:r>
            <a:r>
              <a:rPr lang="ru-RU" dirty="0" smtClean="0"/>
              <a:t>1</a:t>
            </a:r>
            <a:r>
              <a:rPr lang="ru-RU" dirty="0"/>
              <a:t>) Ложно, по­сколь­ку ложно пер­вое высказывание: и — гласная.</a:t>
            </a:r>
          </a:p>
          <a:p>
            <a:pPr marL="0" indent="0">
              <a:buNone/>
            </a:pPr>
            <a:r>
              <a:rPr lang="ru-RU" dirty="0"/>
              <a:t>2) Истинно, по­сколь­ку истинны оба высказывания: н — со­глас­ная и </a:t>
            </a:r>
            <a:r>
              <a:rPr lang="ru-RU" b="1" dirty="0" err="1"/>
              <a:t>И</a:t>
            </a:r>
            <a:r>
              <a:rPr lang="ru-RU" dirty="0" smtClean="0"/>
              <a:t> </a:t>
            </a:r>
            <a:r>
              <a:rPr lang="ru-RU" dirty="0"/>
              <a:t>— гласная.</a:t>
            </a:r>
          </a:p>
          <a:p>
            <a:pPr marL="0" indent="0">
              <a:buNone/>
            </a:pPr>
            <a:r>
              <a:rPr lang="ru-RU" dirty="0"/>
              <a:t>3) Ложно, по­сколь­ку ложно вто­рое высказывание: н — согласная.</a:t>
            </a:r>
          </a:p>
          <a:p>
            <a:pPr marL="0" indent="0">
              <a:buNone/>
            </a:pPr>
            <a:r>
              <a:rPr lang="ru-RU" dirty="0"/>
              <a:t>4) Ложно, по­сколь­ку ложно вто­рое высказывание: п — согласная.</a:t>
            </a:r>
          </a:p>
          <a:p>
            <a:pPr marL="0" indent="0">
              <a:buNone/>
            </a:pPr>
            <a:r>
              <a:rPr lang="ru-RU" dirty="0" smtClean="0"/>
              <a:t>Правильный </a:t>
            </a:r>
            <a:r>
              <a:rPr lang="ru-RU" dirty="0"/>
              <a:t>ответ указан под номером 2.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454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200" b="1" dirty="0"/>
              <a:t>Задание </a:t>
            </a:r>
            <a:r>
              <a:rPr lang="ru-RU" sz="2200" b="1" dirty="0" smtClean="0"/>
              <a:t>12</a:t>
            </a:r>
            <a:r>
              <a:rPr lang="ru-RU" sz="2200" b="1" dirty="0"/>
              <a:t/>
            </a:r>
            <a:br>
              <a:rPr lang="ru-RU" sz="2200" b="1" dirty="0"/>
            </a:br>
            <a:r>
              <a:rPr lang="ru-RU" sz="2200" dirty="0"/>
              <a:t>Ниже в таб­лич­ной форме пред­став­лен фраг­мент базы дан­ных «Отправление по­ез­дов даль­не­го следования»:</a:t>
            </a:r>
            <a:br>
              <a:rPr lang="ru-RU" sz="2200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6182874"/>
              </p:ext>
            </p:extLst>
          </p:nvPr>
        </p:nvGraphicFramePr>
        <p:xfrm>
          <a:off x="467544" y="1196752"/>
          <a:ext cx="8229600" cy="4176462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  <a:gridCol w="2057400"/>
                <a:gridCol w="2057400"/>
              </a:tblGrid>
              <a:tr h="819306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Пункт назначения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Категория поезда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Время в пути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Вокзал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</a:tr>
              <a:tr h="279763">
                <a:tc>
                  <a:txBody>
                    <a:bodyPr/>
                    <a:lstStyle/>
                    <a:p>
                      <a:pPr algn="l"/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Рига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скорый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15:45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Рижский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9763">
                <a:tc>
                  <a:txBody>
                    <a:bodyPr/>
                    <a:lstStyle/>
                    <a:p>
                      <a:pPr algn="l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Ростов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фирменный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17:36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Казанский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9763">
                <a:tc>
                  <a:txBody>
                    <a:bodyPr/>
                    <a:lstStyle/>
                    <a:p>
                      <a:pPr algn="l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Самара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фирменный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14:20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Казанский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9763">
                <a:tc>
                  <a:txBody>
                    <a:bodyPr/>
                    <a:lstStyle/>
                    <a:p>
                      <a:pPr algn="l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Самара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скорый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17:40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Казанский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9763">
                <a:tc>
                  <a:txBody>
                    <a:bodyPr/>
                    <a:lstStyle/>
                    <a:p>
                      <a:pPr algn="l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Самара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скорый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15:56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Казанский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9763">
                <a:tc>
                  <a:txBody>
                    <a:bodyPr/>
                    <a:lstStyle/>
                    <a:p>
                      <a:pPr algn="l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Самара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скорый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15:56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Павелецкий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9763">
                <a:tc>
                  <a:txBody>
                    <a:bodyPr/>
                    <a:lstStyle/>
                    <a:p>
                      <a:pPr algn="l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Самара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фирменный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23:14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Курский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9763">
                <a:tc>
                  <a:txBody>
                    <a:bodyPr/>
                    <a:lstStyle/>
                    <a:p>
                      <a:pPr algn="l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Санкт-Петербург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скорый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8:00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Ленинградский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9763">
                <a:tc>
                  <a:txBody>
                    <a:bodyPr/>
                    <a:lstStyle/>
                    <a:p>
                      <a:pPr algn="l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Санкт-Петербург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скорый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4:00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Ленинградский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9763">
                <a:tc>
                  <a:txBody>
                    <a:bodyPr/>
                    <a:lstStyle/>
                    <a:p>
                      <a:pPr algn="l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Саратов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скорый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14:57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Павелецкий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9763">
                <a:tc>
                  <a:txBody>
                    <a:bodyPr/>
                    <a:lstStyle/>
                    <a:p>
                      <a:pPr algn="l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Саратов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пассажирский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15:58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Павелецкий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9763">
                <a:tc>
                  <a:txBody>
                    <a:bodyPr/>
                    <a:lstStyle/>
                    <a:p>
                      <a:pPr algn="l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Саратов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скорый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15:30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Павелецкий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51520" y="198884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  <a:t> 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310007" y="5386441"/>
            <a:ext cx="8409610" cy="123110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66688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  <a:t>Сколько за­пи­сей в дан­ном фраг­мен­те удо­вле­тво­ря­ют усло­вию</a:t>
            </a:r>
          </a:p>
          <a:p>
            <a:pPr marL="0" marR="0" lvl="0" indent="1666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  <a:t>(Категория по­ез­да = «скорый») </a:t>
            </a: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  <a:t>ИЛИ</a:t>
            </a: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  <a:t> (Вокзал = «Павелецкий»)?</a:t>
            </a:r>
          </a:p>
          <a:p>
            <a:pPr lvl="0" indent="166688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/>
              <a:t>В от­ве­те ука­жи­те одно число — искомое ко­ли­че­ство записей.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Verdana" pitchFamily="34" charset="0"/>
              <a:cs typeface="Arial" pitchFamily="34" charset="0"/>
            </a:endParaRPr>
          </a:p>
          <a:p>
            <a:pPr marL="0" marR="0" lvl="0" indent="1666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1579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373</Words>
  <Application>Microsoft Office PowerPoint</Application>
  <PresentationFormat>Экран (4:3)</PresentationFormat>
  <Paragraphs>153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Алгебра логики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Задания с «Алгеброй логики»</vt:lpstr>
      <vt:lpstr>Задание 2  Для ка­ко­го из приведённых зна­че­ний числа X ложно высказывание:  НЕ (X &lt; 6) ИЛИ (X &lt; 5)? </vt:lpstr>
      <vt:lpstr>Задание 2  Для ка­ко­го из приведённых имён ис­тин­но высказывание:  НЕ (Первая буква гласная) И НЕ (Последняя буква согласная)? </vt:lpstr>
      <vt:lpstr>Задание 12 Ниже в таб­лич­ной форме пред­став­лен фраг­мент базы дан­ных «Отправление по­ез­дов даль­не­го следования»:   </vt:lpstr>
      <vt:lpstr>Логическое «ИЛИ» ис­тин­но тогда, когда истиннo хотя бы одно высказывание. Следовательно, под­хо­дят и варианты, в ко­то­рых поезд «скорый», и те, в ко­то­рых вок­зал «Павелецкий». Таких ва­ри­ан­тов 9.</vt:lpstr>
      <vt:lpstr>Задание 12   Ниже в таб­лич­ной форме пред­став­лен фраг­мент базы дан­ных «Отправление по­ез­дов даль­не­го следования»: </vt:lpstr>
      <vt:lpstr>Логическое «И» ис­тин­но тогда, когда ис­тин­ны оба высказывания. Следовательно, усло­вию удо­вле­тво­ря­ют те стро­ки таблицы, в ко­то­рых ско­рый поезд на­хо­дит­ся в пути более 40 часов. Таких ва­ри­ан­тов три: по­ез­да в Бийск, Биш­кек и Варну.</vt:lpstr>
      <vt:lpstr>Задание 18   В таб­ли­це приведены за­про­сы к по­ис­ко­во­му серверу. Для каж­до­го запроса ука­зан его код — со­от­вет­ству­ю­щая буква от А до Г. Рас­по­ло­жи­те коды за­про­сов слева на­пра­во в по­ряд­ке возрастания ко­ли­че­ства страниц, ко­то­рые нашёл по­ис­ко­вый сервер по каж­до­му запросу. По всем за­про­сам было най­де­но разное ко­ли­че­ство страниц. Для обо­зна­че­ния логической опе­ра­ции «ИЛИ» в за­про­се используется сим­вол «|», а для ло­ги­че­ской операции «И» — «&amp;»: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Юрий</dc:creator>
  <cp:lastModifiedBy>Юрий</cp:lastModifiedBy>
  <cp:revision>7</cp:revision>
  <dcterms:created xsi:type="dcterms:W3CDTF">2017-12-19T02:51:38Z</dcterms:created>
  <dcterms:modified xsi:type="dcterms:W3CDTF">2017-12-19T04:03:29Z</dcterms:modified>
</cp:coreProperties>
</file>