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8" r:id="rId15"/>
    <p:sldId id="307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7" r:id="rId24"/>
    <p:sldId id="316" r:id="rId25"/>
    <p:sldId id="318" r:id="rId26"/>
    <p:sldId id="319" r:id="rId27"/>
    <p:sldId id="320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02" r:id="rId38"/>
    <p:sldId id="303" r:id="rId39"/>
    <p:sldId id="304" r:id="rId40"/>
    <p:sldId id="306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A9CFF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5" autoAdjust="0"/>
  </p:normalViewPr>
  <p:slideViewPr>
    <p:cSldViewPr>
      <p:cViewPr>
        <p:scale>
          <a:sx n="60" d="100"/>
          <a:sy n="60" d="100"/>
        </p:scale>
        <p:origin x="-157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%207\Desktop\&#1056;&#1052;&#1054;%2029.09.2017\&#1089;&#1074;&#1086;&#1076;%20&#1077;&#1075;&#1101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%207\Desktop\&#1056;&#1052;&#1054;%2029.09.2017\&#1089;&#1074;&#1086;&#1076;%20&#1086;&#1075;&#110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xVal>
            <c:numRef>
              <c:f>'05_0110000'!$B$2:$AB$2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</c:numCache>
            </c:numRef>
          </c:xVal>
          <c:yVal>
            <c:numRef>
              <c:f>'05_0110000'!$B$15:$AB$15</c:f>
              <c:numCache>
                <c:formatCode>General</c:formatCode>
                <c:ptCount val="27"/>
                <c:pt idx="0">
                  <c:v>70</c:v>
                </c:pt>
                <c:pt idx="1">
                  <c:v>90</c:v>
                </c:pt>
                <c:pt idx="2">
                  <c:v>90</c:v>
                </c:pt>
                <c:pt idx="3">
                  <c:v>70</c:v>
                </c:pt>
                <c:pt idx="4">
                  <c:v>70</c:v>
                </c:pt>
                <c:pt idx="5">
                  <c:v>70</c:v>
                </c:pt>
                <c:pt idx="6">
                  <c:v>70</c:v>
                </c:pt>
                <c:pt idx="7">
                  <c:v>100</c:v>
                </c:pt>
                <c:pt idx="8">
                  <c:v>20</c:v>
                </c:pt>
                <c:pt idx="9">
                  <c:v>30</c:v>
                </c:pt>
                <c:pt idx="10">
                  <c:v>50</c:v>
                </c:pt>
                <c:pt idx="11">
                  <c:v>60</c:v>
                </c:pt>
                <c:pt idx="12">
                  <c:v>60</c:v>
                </c:pt>
                <c:pt idx="13">
                  <c:v>40</c:v>
                </c:pt>
                <c:pt idx="14">
                  <c:v>30</c:v>
                </c:pt>
                <c:pt idx="15">
                  <c:v>10</c:v>
                </c:pt>
                <c:pt idx="16">
                  <c:v>80</c:v>
                </c:pt>
                <c:pt idx="17">
                  <c:v>30</c:v>
                </c:pt>
                <c:pt idx="18">
                  <c:v>70</c:v>
                </c:pt>
                <c:pt idx="19">
                  <c:v>50</c:v>
                </c:pt>
                <c:pt idx="20">
                  <c:v>20</c:v>
                </c:pt>
                <c:pt idx="21">
                  <c:v>50</c:v>
                </c:pt>
                <c:pt idx="22">
                  <c:v>10</c:v>
                </c:pt>
                <c:pt idx="23">
                  <c:v>43.333333333333336</c:v>
                </c:pt>
                <c:pt idx="24">
                  <c:v>20</c:v>
                </c:pt>
                <c:pt idx="25">
                  <c:v>16.666666666666664</c:v>
                </c:pt>
                <c:pt idx="26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727616"/>
        <c:axId val="119729152"/>
      </c:scatterChart>
      <c:valAx>
        <c:axId val="119727616"/>
        <c:scaling>
          <c:orientation val="minMax"/>
          <c:max val="27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19729152"/>
        <c:crosses val="autoZero"/>
        <c:crossBetween val="midCat"/>
        <c:majorUnit val="1"/>
      </c:valAx>
      <c:valAx>
        <c:axId val="119729152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727616"/>
        <c:crosses val="autoZero"/>
        <c:crossBetween val="midCat"/>
        <c:majorUnit val="1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706659621720772E-2"/>
          <c:y val="7.4548702245552642E-2"/>
          <c:w val="0.90837790120752093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</c:spPr>
          </c:dPt>
          <c:val>
            <c:numRef>
              <c:f>район!$C$73:$T$73</c:f>
              <c:numCache>
                <c:formatCode>General</c:formatCode>
                <c:ptCount val="18"/>
                <c:pt idx="0">
                  <c:v>57.971014492753625</c:v>
                </c:pt>
                <c:pt idx="1">
                  <c:v>85.507246376811594</c:v>
                </c:pt>
                <c:pt idx="2">
                  <c:v>79.710144927536234</c:v>
                </c:pt>
                <c:pt idx="3">
                  <c:v>63.768115942028977</c:v>
                </c:pt>
                <c:pt idx="4">
                  <c:v>84.05797101449275</c:v>
                </c:pt>
                <c:pt idx="5">
                  <c:v>57.971014492753625</c:v>
                </c:pt>
                <c:pt idx="6">
                  <c:v>85.507246376811594</c:v>
                </c:pt>
                <c:pt idx="7">
                  <c:v>85.507246376811594</c:v>
                </c:pt>
                <c:pt idx="8">
                  <c:v>62.318840579710141</c:v>
                </c:pt>
                <c:pt idx="9">
                  <c:v>34.782608695652172</c:v>
                </c:pt>
                <c:pt idx="10">
                  <c:v>65.217391304347828</c:v>
                </c:pt>
                <c:pt idx="11">
                  <c:v>73.91304347826086</c:v>
                </c:pt>
                <c:pt idx="12">
                  <c:v>49.275362318840585</c:v>
                </c:pt>
                <c:pt idx="13">
                  <c:v>88.405797101449281</c:v>
                </c:pt>
                <c:pt idx="14">
                  <c:v>44.927536231884055</c:v>
                </c:pt>
                <c:pt idx="15">
                  <c:v>34.782608695652172</c:v>
                </c:pt>
                <c:pt idx="16">
                  <c:v>81.159420289855078</c:v>
                </c:pt>
                <c:pt idx="17">
                  <c:v>63.768115942028977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355008"/>
        <c:axId val="133356544"/>
      </c:barChart>
      <c:catAx>
        <c:axId val="13335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133356544"/>
        <c:crosses val="autoZero"/>
        <c:auto val="1"/>
        <c:lblAlgn val="ctr"/>
        <c:lblOffset val="100"/>
        <c:noMultiLvlLbl val="0"/>
      </c:catAx>
      <c:valAx>
        <c:axId val="13335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133355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0.04545</cdr:x>
      <cdr:y>0.38333</cdr:y>
    </cdr:from>
    <cdr:to>
      <cdr:x>0.45455</cdr:x>
      <cdr:y>0.93333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60040" y="1656184"/>
          <a:ext cx="3240360" cy="23762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29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0.45455</cdr:x>
      <cdr:y>0.56667</cdr:y>
    </cdr:from>
    <cdr:to>
      <cdr:x>0.80909</cdr:x>
      <cdr:y>0.93333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600400" y="2448272"/>
          <a:ext cx="2808312" cy="1584176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>
            <a:alpha val="29000"/>
          </a:srgbClr>
        </a:solidFill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0.84545</cdr:x>
      <cdr:y>0.56667</cdr:y>
    </cdr:from>
    <cdr:to>
      <cdr:x>0.89091</cdr:x>
      <cdr:y>0.93333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6696744" y="2448272"/>
          <a:ext cx="360040" cy="1584176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>
            <a:alpha val="29000"/>
          </a:srgbClr>
        </a:solidFill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0.80851</cdr:x>
      <cdr:y>0.75</cdr:y>
    </cdr:from>
    <cdr:to>
      <cdr:x>0.84545</cdr:x>
      <cdr:y>0.93333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404111" y="3240360"/>
          <a:ext cx="292633" cy="792088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29000"/>
          </a:srgbClr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0.89091</cdr:x>
      <cdr:y>0.75</cdr:y>
    </cdr:from>
    <cdr:to>
      <cdr:x>0.97273</cdr:x>
      <cdr:y>0.93333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7056784" y="3240360"/>
          <a:ext cx="648072" cy="792088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29000"/>
          </a:srgbClr>
        </a:solidFill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0.05859</cdr:x>
      <cdr:y>0.15627</cdr:y>
    </cdr:from>
    <cdr:to>
      <cdr:x>0.96615</cdr:x>
      <cdr:y>0.40422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40658" y="448236"/>
          <a:ext cx="5277224" cy="71120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3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>
              <a:solidFill>
                <a:sysClr val="windowText" lastClr="000000"/>
              </a:solidFill>
            </a:rPr>
            <a:t>базовый</a:t>
          </a:r>
          <a:r>
            <a:rPr lang="ru-RU" baseline="0">
              <a:solidFill>
                <a:sysClr val="windowText" lastClr="000000"/>
              </a:solidFill>
            </a:rPr>
            <a:t> уровень - 60-90%</a:t>
          </a:r>
          <a:endParaRPr lang="ru-RU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0.05653</cdr:x>
      <cdr:y>0.40839</cdr:y>
    </cdr:from>
    <cdr:to>
      <cdr:x>0.9641</cdr:x>
      <cdr:y>0.57717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28705" y="1171389"/>
          <a:ext cx="5277224" cy="48409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75000"/>
            <a:alpha val="3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>
              <a:solidFill>
                <a:sysClr val="windowText" lastClr="000000"/>
              </a:solidFill>
            </a:rPr>
            <a:t>повышенный</a:t>
          </a:r>
          <a:r>
            <a:rPr lang="ru-RU" baseline="0">
              <a:solidFill>
                <a:sysClr val="windowText" lastClr="000000"/>
              </a:solidFill>
            </a:rPr>
            <a:t> уровень - 40-60%</a:t>
          </a:r>
          <a:endParaRPr lang="ru-RU">
            <a:solidFill>
              <a:sysClr val="windowText" lastClr="000000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06.07.2018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340768"/>
            <a:ext cx="878497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Муниципальная программа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endParaRPr lang="ru-RU" sz="3200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Повышение качества образования </a:t>
            </a:r>
            <a:endParaRPr lang="ru-RU" sz="3200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школах Ирбитского муниципального образования, функционирующих 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неблагоприятных социальных условиях и перевода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эффективный режим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работы» 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5583" r="2943" b="64589"/>
          <a:stretch/>
        </p:blipFill>
        <p:spPr bwMode="auto">
          <a:xfrm>
            <a:off x="1" y="0"/>
            <a:ext cx="9143999" cy="108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9757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2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. Характеристика системы образования Ирбитского МО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60" y="2132856"/>
            <a:ext cx="9144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Система образования Ирбитского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МО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объединяет </a:t>
            </a:r>
            <a:endParaRPr lang="ru-RU" sz="25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58 </a:t>
            </a: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различных </a:t>
            </a:r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учреждений:</a:t>
            </a:r>
          </a:p>
          <a:p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- Общеобразовательные учреждения -21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:</a:t>
            </a:r>
          </a:p>
          <a:p>
            <a:pPr indent="630238"/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•	Начальных – 1 , кроме того – 5 филиалов;</a:t>
            </a:r>
          </a:p>
          <a:p>
            <a:pPr indent="630238"/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•	Основных – 6, кроме того - 1 филиал;</a:t>
            </a:r>
          </a:p>
          <a:p>
            <a:pPr indent="630238"/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•	Средних – 14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ОО.</a:t>
            </a:r>
            <a:endParaRPr lang="ru-RU" sz="25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3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учреждения дополнительного образования </a:t>
            </a: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детей;</a:t>
            </a:r>
          </a:p>
          <a:p>
            <a:pPr marL="342900" indent="-342900">
              <a:buFontTx/>
              <a:buChar char="-"/>
            </a:pPr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26 учреждений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дошкольного образования.</a:t>
            </a:r>
          </a:p>
          <a:p>
            <a:pPr algn="ctr"/>
            <a:r>
              <a:rPr lang="ru-RU" sz="25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25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66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126876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общеобразовательных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организациях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Ирбитского МО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обучаются 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дети с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ОВЗ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эту категорию входят дети с разными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нарушениями развития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: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536575" indent="-363538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умственная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отсталость (интеллектуальные нарушения),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536575" indent="-363538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задержка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психического развития,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536575" indent="-363538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тяж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ё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лые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нарушения речи,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536575" indent="-363538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нарушения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опорно-двигательного аппарата.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6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34076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Образовательная деятельность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для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детей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умственной отсталостью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организована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14 специальных (коррекционных) классах 6 образовательных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организаций.</a:t>
            </a:r>
          </a:p>
          <a:p>
            <a:pPr algn="just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остальных школах дети данной категории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обучаются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условиях полной  инклюзии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, то есть в общеобразовательных классах.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 Ирбитском МО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обучаются 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дети-инвалиды.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16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9757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3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. Анализ состояния </a:t>
            </a:r>
            <a:endParaRPr lang="ru-RU" sz="3200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качества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образования в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ОО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" y="1874796"/>
            <a:ext cx="914400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3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Результаты </a:t>
            </a:r>
            <a:r>
              <a:rPr lang="ru-RU" sz="23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мониторингов учебных достижений обучающихся </a:t>
            </a:r>
            <a:endParaRPr lang="ru-RU" sz="23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3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Результаты государственной итоговой аттестации выпускников, освоивших образовательные программы основного общего образования (ГИА-9</a:t>
            </a:r>
            <a:r>
              <a:rPr lang="ru-RU" sz="23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23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Результаты государственной итоговой аттестации выпускников, освоивших образовательные программы среднего общего образования (ГИА-11</a:t>
            </a:r>
            <a:r>
              <a:rPr lang="ru-RU" sz="23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23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Результаты участия обучающихся во Всероссийской олимпиаде школьников по общеобразовательным предметам</a:t>
            </a:r>
          </a:p>
        </p:txBody>
      </p:sp>
    </p:spTree>
    <p:extLst>
      <p:ext uri="{BB962C8B-B14F-4D97-AF65-F5344CB8AC3E}">
        <p14:creationId xmlns:p14="http://schemas.microsoft.com/office/powerpoint/2010/main" val="30633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3200" dirty="0">
                <a:latin typeface="Cambria" pitchFamily="18" charset="0"/>
              </a:rPr>
              <a:t>Общая характеристика КИМ по информатике в 2017 году</a:t>
            </a:r>
            <a:endParaRPr lang="ru-RU" sz="3200" dirty="0" smtClean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700808"/>
            <a:ext cx="81472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27 заданий, которыми охватываются следующие содержательные разделы курса информатики: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информация </a:t>
            </a:r>
            <a:r>
              <a:rPr lang="ru-RU" sz="2400" dirty="0">
                <a:latin typeface="Cambria" pitchFamily="18" charset="0"/>
              </a:rPr>
              <a:t>и ее кодирование;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моделирование </a:t>
            </a:r>
            <a:r>
              <a:rPr lang="ru-RU" sz="2400" dirty="0">
                <a:latin typeface="Cambria" pitchFamily="18" charset="0"/>
              </a:rPr>
              <a:t>и компьютерный эксперимент;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системы </a:t>
            </a:r>
            <a:r>
              <a:rPr lang="ru-RU" sz="2400" dirty="0">
                <a:latin typeface="Cambria" pitchFamily="18" charset="0"/>
              </a:rPr>
              <a:t>счисления;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логика </a:t>
            </a:r>
            <a:r>
              <a:rPr lang="ru-RU" sz="2400" dirty="0">
                <a:latin typeface="Cambria" pitchFamily="18" charset="0"/>
              </a:rPr>
              <a:t>и алгоритмы;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элементы </a:t>
            </a:r>
            <a:r>
              <a:rPr lang="ru-RU" sz="2400" dirty="0">
                <a:latin typeface="Cambria" pitchFamily="18" charset="0"/>
              </a:rPr>
              <a:t>теории алгоритмов;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программирование</a:t>
            </a:r>
            <a:r>
              <a:rPr lang="ru-RU" sz="2400" dirty="0">
                <a:latin typeface="Cambria" pitchFamily="18" charset="0"/>
              </a:rPr>
              <a:t>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архитектура </a:t>
            </a:r>
            <a:r>
              <a:rPr lang="ru-RU" sz="2400" dirty="0">
                <a:latin typeface="Cambria" pitchFamily="18" charset="0"/>
              </a:rPr>
              <a:t>компьютеров и компьютерных сетей;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обработка </a:t>
            </a:r>
            <a:r>
              <a:rPr lang="ru-RU" sz="2400" dirty="0">
                <a:latin typeface="Cambria" pitchFamily="18" charset="0"/>
              </a:rPr>
              <a:t>числовой информации;</a:t>
            </a:r>
          </a:p>
          <a:p>
            <a:pPr marL="725488" indent="-363538">
              <a:buFont typeface="Wingdings" pitchFamily="2" charset="2"/>
              <a:buChar char="ü"/>
            </a:pPr>
            <a:r>
              <a:rPr lang="ru-RU" sz="2400" dirty="0" smtClean="0">
                <a:latin typeface="Cambria" pitchFamily="18" charset="0"/>
              </a:rPr>
              <a:t>технологии </a:t>
            </a:r>
            <a:r>
              <a:rPr lang="ru-RU" sz="2400" dirty="0">
                <a:latin typeface="Cambria" pitchFamily="18" charset="0"/>
              </a:rPr>
              <a:t>поиска и хранения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799084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latin typeface="Cambria" pitchFamily="18" charset="0"/>
              </a:rPr>
              <a:t>Результаты ЕГЭ по информатике и ИКТ в </a:t>
            </a:r>
            <a:r>
              <a:rPr lang="ru-RU" sz="3200" dirty="0" err="1" smtClean="0">
                <a:latin typeface="Cambria" pitchFamily="18" charset="0"/>
              </a:rPr>
              <a:t>Ирбитском</a:t>
            </a:r>
            <a:r>
              <a:rPr lang="ru-RU" sz="3200" dirty="0" smtClean="0">
                <a:latin typeface="Cambria" pitchFamily="18" charset="0"/>
              </a:rPr>
              <a:t> МО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405218"/>
              </p:ext>
            </p:extLst>
          </p:nvPr>
        </p:nvGraphicFramePr>
        <p:xfrm>
          <a:off x="323850" y="1412875"/>
          <a:ext cx="8569324" cy="483472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28221"/>
                <a:gridCol w="1252286"/>
                <a:gridCol w="639677"/>
                <a:gridCol w="639677"/>
                <a:gridCol w="514268"/>
                <a:gridCol w="514268"/>
                <a:gridCol w="766891"/>
                <a:gridCol w="1151237"/>
                <a:gridCol w="895007"/>
                <a:gridCol w="767792"/>
              </a:tblGrid>
              <a:tr h="14414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Cambria" pitchFamily="18" charset="0"/>
                        </a:rPr>
                        <a:t>Ирбитское</a:t>
                      </a: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 МО 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Кол-во выпускников, участвовавших в ЕГЭ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Кол-во сдавших                                   чел / %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Кол-во не сдавших                                   чел / %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  <a:latin typeface="Cambria" pitchFamily="18" charset="0"/>
                        </a:rPr>
                        <a:t>max</a:t>
                      </a: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 балл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Средний балл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(</a:t>
                      </a:r>
                      <a:r>
                        <a:rPr lang="ru-RU" sz="1300" dirty="0" err="1">
                          <a:effectLst/>
                          <a:latin typeface="Cambria" pitchFamily="18" charset="0"/>
                        </a:rPr>
                        <a:t>min</a:t>
                      </a: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 40)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  <a:latin typeface="Cambria" pitchFamily="18" charset="0"/>
                        </a:rPr>
                        <a:t>Высокобалльники</a:t>
                      </a:r>
                      <a:r>
                        <a:rPr lang="ru-RU" sz="1300" dirty="0">
                          <a:effectLst/>
                          <a:latin typeface="Cambria" pitchFamily="18" charset="0"/>
                        </a:rPr>
                        <a:t>          (81 б.)  чел. / %</a:t>
                      </a:r>
                      <a:endParaRPr lang="ru-RU" sz="13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995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2009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74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53,9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2010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68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54,8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2011 г.</a:t>
                      </a:r>
                      <a:endParaRPr lang="ru-RU"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не принимали участие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2012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81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72,3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33,3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2013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84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74,9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42,9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2014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5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5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63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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56,8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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2015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75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68,3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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2016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66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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62,5</a:t>
                      </a:r>
                      <a:r>
                        <a:rPr lang="ru-RU" sz="1800">
                          <a:effectLst/>
                          <a:latin typeface="Cambria" pitchFamily="18" charset="0"/>
                          <a:sym typeface="Symbol"/>
                        </a:rPr>
                        <a:t>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Calibri"/>
                          <a:cs typeface="Times New Roman"/>
                        </a:rPr>
                        <a:t>2017 г.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80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20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75</a:t>
                      </a: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 New Roman"/>
                          <a:sym typeface="Symbol"/>
                        </a:rPr>
                        <a:t>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53,8</a:t>
                      </a: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 New Roman"/>
                          <a:sym typeface="Symbol"/>
                        </a:rPr>
                        <a:t>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602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958853"/>
              </p:ext>
            </p:extLst>
          </p:nvPr>
        </p:nvGraphicFramePr>
        <p:xfrm>
          <a:off x="251520" y="1628800"/>
          <a:ext cx="8712969" cy="4536506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464994"/>
                <a:gridCol w="1603967"/>
                <a:gridCol w="1706717"/>
                <a:gridCol w="487633"/>
                <a:gridCol w="574711"/>
                <a:gridCol w="470218"/>
                <a:gridCol w="592127"/>
                <a:gridCol w="644373"/>
                <a:gridCol w="1027514"/>
                <a:gridCol w="609543"/>
                <a:gridCol w="531172"/>
              </a:tblGrid>
              <a:tr h="1864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ОУ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выпускников, участвовавших в ЕГЭ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сдавших                                   чел / %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не сдавших                                   чел / %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max</a:t>
                      </a:r>
                      <a:r>
                        <a:rPr lang="ru-RU" sz="1800" dirty="0">
                          <a:effectLst/>
                        </a:rPr>
                        <a:t> балл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Средний балл (</a:t>
                      </a:r>
                      <a:r>
                        <a:rPr lang="ru-RU" sz="1800" dirty="0" err="1">
                          <a:effectLst/>
                        </a:rPr>
                        <a:t>min</a:t>
                      </a:r>
                      <a:r>
                        <a:rPr lang="ru-RU" sz="1800" dirty="0">
                          <a:effectLst/>
                        </a:rPr>
                        <a:t> 40)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Высоко-балльники          (80 б.)                 чел. / %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5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Знаменская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33,3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44,3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Пионерская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75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68,3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Харловская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14,0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Черновская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59,0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Ирбитское МО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75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53,8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33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Россия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90,7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9,3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59,2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latin typeface="Cambria" pitchFamily="18" charset="0"/>
              </a:rPr>
              <a:t>Результаты ЕГЭ по информатике и ИКТ в </a:t>
            </a:r>
            <a:r>
              <a:rPr lang="ru-RU" sz="3200" dirty="0" err="1" smtClean="0">
                <a:latin typeface="Cambria" pitchFamily="18" charset="0"/>
              </a:rPr>
              <a:t>Ирбитском</a:t>
            </a:r>
            <a:r>
              <a:rPr lang="ru-RU" sz="3200" dirty="0" smtClean="0">
                <a:latin typeface="Cambria" pitchFamily="18" charset="0"/>
              </a:rPr>
              <a:t> МО </a:t>
            </a:r>
          </a:p>
        </p:txBody>
      </p:sp>
    </p:spTree>
    <p:extLst>
      <p:ext uri="{BB962C8B-B14F-4D97-AF65-F5344CB8AC3E}">
        <p14:creationId xmlns:p14="http://schemas.microsoft.com/office/powerpoint/2010/main" val="2919503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800" dirty="0" smtClean="0">
                <a:latin typeface="Cambria" pitchFamily="18" charset="0"/>
              </a:rPr>
              <a:t>Результаты </a:t>
            </a:r>
            <a:r>
              <a:rPr lang="ru-RU" sz="2800" dirty="0">
                <a:latin typeface="Cambria" pitchFamily="18" charset="0"/>
              </a:rPr>
              <a:t>выполнения экзаменационной работы для групп заданий по разным тематическим блокам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321333"/>
              </p:ext>
            </p:extLst>
          </p:nvPr>
        </p:nvGraphicFramePr>
        <p:xfrm>
          <a:off x="467544" y="1484784"/>
          <a:ext cx="8280921" cy="4610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0271"/>
                <a:gridCol w="1810325"/>
                <a:gridCol w="1810325"/>
              </a:tblGrid>
              <a:tr h="732285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Раздел курса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Средний процент выполнения по группам заданий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По России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По Ирбитскому МО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Кодирование информации и измерение ее количества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54,7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 pitchFamily="18" charset="0"/>
                        </a:rPr>
                        <a:t>57,50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Информационное моделирование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 pitchFamily="18" charset="0"/>
                        </a:rPr>
                        <a:t>75,3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51,33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Системы счисления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 pitchFamily="18" charset="0"/>
                        </a:rPr>
                        <a:t>64,7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10,00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Основы алгебры логики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 pitchFamily="18" charset="0"/>
                        </a:rPr>
                        <a:t>43,2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43,33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Алгоритмизация и программирование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 pitchFamily="18" charset="0"/>
                        </a:rPr>
                        <a:t>46,4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52,50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mbria" pitchFamily="18" charset="0"/>
                        </a:rPr>
                        <a:t>Основы информационно-коммуникационных технологий</a:t>
                      </a:r>
                      <a:endParaRPr lang="ru-RU" sz="1800" b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68,2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70,00</a:t>
                      </a:r>
                      <a:endParaRPr lang="ru-RU" sz="20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218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latin typeface="Cambria" pitchFamily="18" charset="0"/>
              </a:rPr>
              <a:t>Индивидуальные результаты ЕГЭ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942" t="28324" r="39509" b="33507"/>
          <a:stretch/>
        </p:blipFill>
        <p:spPr bwMode="auto">
          <a:xfrm>
            <a:off x="251079" y="1412776"/>
            <a:ext cx="8784976" cy="4408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3550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633585640"/>
              </p:ext>
            </p:extLst>
          </p:nvPr>
        </p:nvGraphicFramePr>
        <p:xfrm>
          <a:off x="683568" y="1628800"/>
          <a:ext cx="79208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118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13539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Разделы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5583" r="2943" b="64589"/>
          <a:stretch/>
        </p:blipFill>
        <p:spPr bwMode="auto">
          <a:xfrm>
            <a:off x="1" y="0"/>
            <a:ext cx="9143999" cy="108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169395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1.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Паспорт Программы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2. Характеристика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системы образования Ирбитского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МО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3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 Анализ состояния качества образования в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ОО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 Цели и задачи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Программы</a:t>
            </a:r>
          </a:p>
          <a:p>
            <a:pPr marL="361950" indent="-361950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5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 Сроки реализации Программы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361950" indent="-361950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6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 Ожидаемые конечные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результаты </a:t>
            </a:r>
          </a:p>
          <a:p>
            <a:pPr marL="361950" indent="-361950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7. Комплексный план по реализации повышения качества образования, путём реализации региональных проектов и распространение их результатов» Федеральной целевой программы развитие образования на 2016-2020 годы в Ирбитском МО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6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836712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Cambria" pitchFamily="18" charset="0"/>
              </a:rPr>
              <a:t>Пример 1.</a:t>
            </a:r>
            <a:r>
              <a:rPr lang="ru-RU" sz="2400" dirty="0">
                <a:latin typeface="Cambria" pitchFamily="18" charset="0"/>
              </a:rPr>
              <a:t> Задание, проверяющее умение определять объем памяти, необходимый для хранения графической информации. Процент выполнения – 20. </a:t>
            </a:r>
          </a:p>
          <a:p>
            <a:pPr algn="just"/>
            <a:r>
              <a:rPr lang="ru-RU" sz="2400" i="1" dirty="0">
                <a:latin typeface="Cambria" pitchFamily="18" charset="0"/>
              </a:rPr>
              <a:t>Автоматическая камера производит растровые изображения размером 1280×960 пикселей. При этом объём файла с изображением не может превышать 320 Кбайт, упаковка данных не производится. Какое максимальное количество цветов можно использовать в палитре? 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001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Cambria" pitchFamily="18" charset="0"/>
              </a:rPr>
              <a:t>Пример 2. Задание, проверяющее знание о методах измерения количества информации. Процент выполнения – 30. </a:t>
            </a:r>
          </a:p>
          <a:p>
            <a:r>
              <a:rPr lang="ru-RU" sz="2200" i="1" dirty="0">
                <a:latin typeface="Cambria" pitchFamily="18" charset="0"/>
              </a:rPr>
              <a:t>Все 4-буквенные слова, составленные из букв П, И, Т, О, Н, записаны в алфавитном порядке и пронумерованы, начиная с 1.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Ниже приведено начало списка.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1. ИИИИ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2. ИИИН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3. ИИИО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4. ИИИП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5. ИИИТ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6. ИИНИ </a:t>
            </a:r>
            <a:endParaRPr lang="ru-RU" sz="2200" dirty="0">
              <a:latin typeface="Cambria" pitchFamily="18" charset="0"/>
            </a:endParaRPr>
          </a:p>
          <a:p>
            <a:r>
              <a:rPr lang="ru-RU" sz="2200" i="1" dirty="0">
                <a:latin typeface="Cambria" pitchFamily="18" charset="0"/>
              </a:rPr>
              <a:t>…</a:t>
            </a:r>
            <a:endParaRPr lang="ru-RU" sz="2200" dirty="0">
              <a:latin typeface="Cambria" pitchFamily="18" charset="0"/>
            </a:endParaRPr>
          </a:p>
          <a:p>
            <a:r>
              <a:rPr lang="ru-RU" sz="2400" i="1" dirty="0">
                <a:latin typeface="Cambria" pitchFamily="18" charset="0"/>
              </a:rPr>
              <a:t>Под каким номером в списке идёт первое слово, которое начинается с </a:t>
            </a:r>
            <a:endParaRPr lang="ru-RU" sz="2400" dirty="0">
              <a:latin typeface="Cambria" pitchFamily="18" charset="0"/>
            </a:endParaRPr>
          </a:p>
          <a:p>
            <a:r>
              <a:rPr lang="ru-RU" sz="2400" i="1" dirty="0">
                <a:latin typeface="Cambria" pitchFamily="18" charset="0"/>
              </a:rPr>
              <a:t>буквы О? 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35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Cambria" pitchFamily="18" charset="0"/>
              </a:rPr>
              <a:t>Пример 3. Задание, проверяющее умение исполнить рекурсивный алгоритм. Процент выполнения – 50. </a:t>
            </a:r>
          </a:p>
          <a:p>
            <a:pPr algn="just"/>
            <a:r>
              <a:rPr lang="ru-RU" sz="2400" i="1" dirty="0">
                <a:latin typeface="Cambria" pitchFamily="18" charset="0"/>
              </a:rPr>
              <a:t>Ниже на пяти языках программирования записаны две рекурсивные функции (процедуры): F и G.</a:t>
            </a:r>
            <a:endParaRPr lang="ru-RU" sz="2400" dirty="0">
              <a:latin typeface="Cambr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6506" t="24525" r="18634" b="21935"/>
          <a:stretch/>
        </p:blipFill>
        <p:spPr bwMode="auto">
          <a:xfrm>
            <a:off x="419806" y="1830308"/>
            <a:ext cx="8184642" cy="35643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9806" y="5394654"/>
            <a:ext cx="81846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Cambria" pitchFamily="18" charset="0"/>
              </a:rPr>
              <a:t>Сколько символов «звёздочка» будет напечатано на экране при выполнении вызова F(18)? </a:t>
            </a: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88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Cambria" pitchFamily="18" charset="0"/>
              </a:rPr>
              <a:t>Изменения в ЕГЭ по информатике в </a:t>
            </a:r>
            <a:r>
              <a:rPr lang="ru-RU" b="1" dirty="0" smtClean="0">
                <a:latin typeface="Cambria" pitchFamily="18" charset="0"/>
              </a:rPr>
              <a:t>2018 </a:t>
            </a:r>
            <a:r>
              <a:rPr lang="ru-RU" b="1" dirty="0">
                <a:latin typeface="Cambria" pitchFamily="18" charset="0"/>
              </a:rPr>
              <a:t>г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8424936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300" dirty="0">
                <a:latin typeface="Cambria" pitchFamily="18" charset="0"/>
              </a:rPr>
              <a:t>Спецификация и кодификатор КИМ 2018 г. по сравнению с 2017 г. практически не изменятся. Останутся теми же, что и в 2015–2017 гг., количество заданий, их уровни сложности, проверяемые элементы содержания и умения, максимальные баллы за задания. </a:t>
            </a:r>
            <a:endParaRPr lang="ru-RU" sz="2300" dirty="0" smtClean="0"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300" dirty="0" smtClean="0">
                <a:latin typeface="Cambria" pitchFamily="18" charset="0"/>
              </a:rPr>
              <a:t>Из </a:t>
            </a:r>
            <a:r>
              <a:rPr lang="ru-RU" sz="2300" dirty="0">
                <a:latin typeface="Cambria" pitchFamily="18" charset="0"/>
              </a:rPr>
              <a:t>условия задания 25 будет убрана возможность записывать ответ на естественном языке как практически не востребованная участниками экзамена. </a:t>
            </a:r>
            <a:endParaRPr lang="ru-RU" sz="2300" dirty="0" smtClean="0"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300" dirty="0" smtClean="0">
                <a:latin typeface="Cambria" pitchFamily="18" charset="0"/>
              </a:rPr>
              <a:t>В </a:t>
            </a:r>
            <a:r>
              <a:rPr lang="ru-RU" sz="2300" dirty="0">
                <a:latin typeface="Cambria" pitchFamily="18" charset="0"/>
              </a:rPr>
              <a:t>условиях заданий, связанных с программированием, вместо программ и их фрагментов на языке Си будут даны аналогичные тексты на языке С++ как более актуальном с точки зрения изучения в школе и практической востребованности.</a:t>
            </a:r>
          </a:p>
        </p:txBody>
      </p:sp>
    </p:spTree>
    <p:extLst>
      <p:ext uri="{BB962C8B-B14F-4D97-AF65-F5344CB8AC3E}">
        <p14:creationId xmlns:p14="http://schemas.microsoft.com/office/powerpoint/2010/main" val="26697767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036050" cy="5334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Анализ результатов государственной итоговой аттестации выпускников 9-х классов по информатике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Cambria" pitchFamily="18" charset="0"/>
              </a:rPr>
              <a:t>1.1. Характеристика контрольных измерительных материалов</a:t>
            </a:r>
            <a:endParaRPr lang="ru-RU" sz="2800" dirty="0" smtClean="0">
              <a:latin typeface="Cambria" pitchFamily="18" charset="0"/>
            </a:endParaRPr>
          </a:p>
          <a:p>
            <a:pPr algn="just" eaLnBrk="1" hangingPunct="1">
              <a:defRPr/>
            </a:pPr>
            <a:r>
              <a:rPr lang="ru-RU" sz="2400" dirty="0" smtClean="0">
                <a:latin typeface="Cambria" pitchFamily="18" charset="0"/>
              </a:rPr>
              <a:t>Часть 1 экзаменационной работы содержит 11 заданий базового уровня сложности и 7 заданий повышенного уровня сложности.</a:t>
            </a:r>
          </a:p>
          <a:p>
            <a:pPr algn="just" eaLnBrk="1" hangingPunct="1">
              <a:defRPr/>
            </a:pPr>
            <a:r>
              <a:rPr lang="ru-RU" sz="2400" dirty="0" smtClean="0">
                <a:latin typeface="Cambria" pitchFamily="18" charset="0"/>
              </a:rPr>
              <a:t>Часть 2 содержит 2 задания высокого уровня сложности.</a:t>
            </a:r>
          </a:p>
          <a:p>
            <a:pPr algn="just" eaLnBrk="1" hangingPunct="1">
              <a:defRPr/>
            </a:pPr>
            <a:r>
              <a:rPr lang="ru-RU" sz="2400" dirty="0" smtClean="0">
                <a:latin typeface="Cambria" pitchFamily="18" charset="0"/>
              </a:rPr>
              <a:t>Предполагаемый результат выполнения заданий базового уровня сложности – 60–90%; заданий повышенного уровня – 40–60%; заданий высокого уровня – менее 40%.</a:t>
            </a:r>
          </a:p>
        </p:txBody>
      </p:sp>
    </p:spTree>
    <p:extLst>
      <p:ext uri="{BB962C8B-B14F-4D97-AF65-F5344CB8AC3E}">
        <p14:creationId xmlns:p14="http://schemas.microsoft.com/office/powerpoint/2010/main" val="10343409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Cambria" pitchFamily="18" charset="0"/>
              </a:rPr>
              <a:t>Распределение заданий экзаменационной работы по уровням сложности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914274"/>
              </p:ext>
            </p:extLst>
          </p:nvPr>
        </p:nvGraphicFramePr>
        <p:xfrm>
          <a:off x="395288" y="1557338"/>
          <a:ext cx="8353425" cy="386260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72319"/>
                <a:gridCol w="1512258"/>
                <a:gridCol w="1800307"/>
                <a:gridCol w="3168541"/>
              </a:tblGrid>
              <a:tr h="1962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Уровень сложности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заданий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Количество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заданий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Максимальный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первичный балл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Процент максимального первичного балла за выполнение заданий данного уровня сложности от максимального первичного балла за всю работу, равного 22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4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Базовый</a:t>
                      </a:r>
                      <a:endParaRPr lang="ru-RU" sz="1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11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11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50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Повышенный</a:t>
                      </a:r>
                      <a:endParaRPr lang="ru-RU" sz="1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32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Высокий</a:t>
                      </a:r>
                      <a:endParaRPr lang="ru-RU" sz="1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18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Итого</a:t>
                      </a:r>
                      <a:endParaRPr lang="ru-RU" sz="1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20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22</a:t>
                      </a:r>
                      <a:endParaRPr lang="ru-RU" sz="16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100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96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1303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Cambria" pitchFamily="18" charset="0"/>
              </a:rPr>
              <a:t>1.2. Общая характеристика участников ГИА по информатике и ИКТ</a:t>
            </a:r>
            <a:endParaRPr lang="ru-RU" dirty="0" smtClean="0">
              <a:latin typeface="Cambria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036050" cy="5334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Cambria" pitchFamily="18" charset="0"/>
              </a:rPr>
              <a:t>Анализ результатов государственной итоговой аттестации</a:t>
            </a:r>
            <a:br>
              <a:rPr lang="ru-RU" sz="2400" smtClean="0">
                <a:latin typeface="Cambria" pitchFamily="18" charset="0"/>
              </a:rPr>
            </a:br>
            <a:r>
              <a:rPr lang="ru-RU" sz="2400" smtClean="0">
                <a:latin typeface="Cambria" pitchFamily="18" charset="0"/>
              </a:rPr>
              <a:t>выпускников 9-х классов по информатике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77480"/>
              </p:ext>
            </p:extLst>
          </p:nvPr>
        </p:nvGraphicFramePr>
        <p:xfrm>
          <a:off x="527050" y="3068638"/>
          <a:ext cx="7933382" cy="201612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962045"/>
                <a:gridCol w="2265610"/>
                <a:gridCol w="2705727"/>
              </a:tblGrid>
              <a:tr h="1469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Зарегистрировано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на экзамен, чел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8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Не явилось на экзамен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8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Явилось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8A4"/>
                    </a:solidFill>
                  </a:tcPr>
                </a:tc>
              </a:tr>
              <a:tr h="5464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69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0 (0%)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69 (100%)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81" name="Rectangle 1"/>
          <p:cNvSpPr>
            <a:spLocks noChangeArrowheads="1"/>
          </p:cNvSpPr>
          <p:nvPr/>
        </p:nvSpPr>
        <p:spPr bwMode="auto">
          <a:xfrm>
            <a:off x="52388" y="2392363"/>
            <a:ext cx="855186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algn="ctr">
              <a:tabLst>
                <a:tab pos="457200" algn="l"/>
              </a:tabLst>
            </a:pPr>
            <a:r>
              <a:rPr lang="ru-RU" b="1" dirty="0">
                <a:latin typeface="Cambria" pitchFamily="18" charset="0"/>
                <a:ea typeface="Calibri" pitchFamily="34" charset="0"/>
                <a:cs typeface="TimesNewRomanPS-BoldMT"/>
              </a:rPr>
              <a:t>Сведения об участниках ГИА по информатике и ИКТ </a:t>
            </a:r>
            <a:r>
              <a:rPr lang="ru-RU" b="1" dirty="0" smtClean="0">
                <a:latin typeface="Cambria" pitchFamily="18" charset="0"/>
                <a:ea typeface="Calibri" pitchFamily="34" charset="0"/>
                <a:cs typeface="TimesNewRomanPS-BoldMT"/>
              </a:rPr>
              <a:t>2017 </a:t>
            </a:r>
            <a:r>
              <a:rPr lang="ru-RU" b="1" dirty="0">
                <a:latin typeface="Cambria" pitchFamily="18" charset="0"/>
                <a:ea typeface="Calibri" pitchFamily="34" charset="0"/>
                <a:cs typeface="TimesNewRomanPS-BoldMT"/>
              </a:rPr>
              <a:t>года</a:t>
            </a:r>
            <a:endParaRPr lang="ru-RU" sz="1000" dirty="0">
              <a:ea typeface="Calibri" pitchFamily="34" charset="0"/>
              <a:cs typeface="TimesNewRomanPS-BoldMT"/>
            </a:endParaRPr>
          </a:p>
        </p:txBody>
      </p:sp>
    </p:spTree>
    <p:extLst>
      <p:ext uri="{BB962C8B-B14F-4D97-AF65-F5344CB8AC3E}">
        <p14:creationId xmlns:p14="http://schemas.microsoft.com/office/powerpoint/2010/main" val="2293668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626012"/>
              </p:ext>
            </p:extLst>
          </p:nvPr>
        </p:nvGraphicFramePr>
        <p:xfrm>
          <a:off x="629443" y="1772816"/>
          <a:ext cx="7993064" cy="74712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98453"/>
                <a:gridCol w="1598453"/>
                <a:gridCol w="1598453"/>
                <a:gridCol w="1598453"/>
                <a:gridCol w="1599252"/>
              </a:tblGrid>
              <a:tr h="396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Общий балл</a:t>
                      </a:r>
                      <a:endParaRPr lang="ru-RU" sz="12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0-4</a:t>
                      </a:r>
                      <a:endParaRPr lang="ru-RU" sz="12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5-11</a:t>
                      </a:r>
                      <a:endParaRPr lang="ru-RU" sz="12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12-17</a:t>
                      </a:r>
                      <a:endParaRPr lang="ru-RU" sz="12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18-22</a:t>
                      </a:r>
                      <a:endParaRPr lang="ru-RU" sz="12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Отметка</a:t>
                      </a:r>
                      <a:endParaRPr lang="ru-RU" sz="11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«2»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«3»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«4»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«5»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407" name="Rectangle 1"/>
          <p:cNvSpPr>
            <a:spLocks noChangeArrowheads="1"/>
          </p:cNvSpPr>
          <p:nvPr/>
        </p:nvSpPr>
        <p:spPr bwMode="auto">
          <a:xfrm>
            <a:off x="539750" y="943221"/>
            <a:ext cx="77771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algn="ctr"/>
            <a:r>
              <a:rPr lang="ru-RU" b="1" dirty="0">
                <a:latin typeface="Cambria" pitchFamily="18" charset="0"/>
                <a:ea typeface="Calibri" pitchFamily="34" charset="0"/>
                <a:cs typeface="TimesNewRomanPS-BoldMT"/>
              </a:rPr>
              <a:t>Шкала пересчета первичного балла за выполнение</a:t>
            </a:r>
            <a:endParaRPr lang="ru-RU" sz="1000" dirty="0">
              <a:ea typeface="Calibri" pitchFamily="34" charset="0"/>
              <a:cs typeface="TimesNewRomanPS-BoldMT"/>
            </a:endParaRPr>
          </a:p>
          <a:p>
            <a:pPr indent="450850" algn="ctr" eaLnBrk="0" hangingPunct="0"/>
            <a:r>
              <a:rPr lang="ru-RU" b="1" dirty="0">
                <a:latin typeface="Cambria" pitchFamily="18" charset="0"/>
                <a:ea typeface="Calibri" pitchFamily="34" charset="0"/>
                <a:cs typeface="TimesNewRomanPS-BoldMT"/>
              </a:rPr>
              <a:t>экзаменационной работы в отметку по пятибалльной шкале</a:t>
            </a:r>
            <a:endParaRPr lang="ru-RU" sz="1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518018"/>
              </p:ext>
            </p:extLst>
          </p:nvPr>
        </p:nvGraphicFramePr>
        <p:xfrm>
          <a:off x="1844675" y="3645024"/>
          <a:ext cx="5562600" cy="231379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56961"/>
                <a:gridCol w="1811010"/>
                <a:gridCol w="1994629"/>
              </a:tblGrid>
              <a:tr h="631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Отметка</a:t>
                      </a:r>
                      <a:endParaRPr lang="ru-RU" sz="1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Количество выпускников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Процент выпускников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«2»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1,4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«3»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24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34,8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«4»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29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42,0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«5»</a:t>
                      </a:r>
                      <a:endParaRPr lang="ru-RU" sz="14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15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Calibri"/>
                          <a:cs typeface="Calibri"/>
                        </a:rPr>
                        <a:t>21,7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23850" y="2784475"/>
            <a:ext cx="86042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sz="2000" b="1" dirty="0">
                <a:latin typeface="Cambria" pitchFamily="18" charset="0"/>
                <a:ea typeface="Calibri" pitchFamily="34" charset="0"/>
                <a:cs typeface="TimesNewRomanPS-BoldMT" charset="-52"/>
              </a:rPr>
              <a:t>Результаты государственной итоговой аттестации</a:t>
            </a:r>
            <a:endParaRPr lang="ru-RU" sz="1050" dirty="0"/>
          </a:p>
          <a:p>
            <a:pPr indent="450850" algn="ctr" eaLnBrk="0" hangingPunct="0">
              <a:defRPr/>
            </a:pPr>
            <a:r>
              <a:rPr lang="ru-RU" sz="2000" b="1" dirty="0">
                <a:latin typeface="Cambria" pitchFamily="18" charset="0"/>
                <a:ea typeface="Calibri" pitchFamily="34" charset="0"/>
                <a:cs typeface="TimesNewRomanPS-BoldMT" charset="-52"/>
              </a:rPr>
              <a:t>по информатике и ИКТ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NewRomanPS-BoldMT" charset="-52"/>
              </a:rPr>
              <a:t>2017 </a:t>
            </a:r>
            <a:r>
              <a:rPr lang="ru-RU" sz="2000" b="1" dirty="0">
                <a:latin typeface="Cambria" pitchFamily="18" charset="0"/>
                <a:ea typeface="Calibri" pitchFamily="34" charset="0"/>
                <a:cs typeface="TimesNewRomanPS-BoldMT" charset="-52"/>
              </a:rPr>
              <a:t>года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148801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Cambria" pitchFamily="18" charset="0"/>
              </a:rPr>
              <a:t>Содержание заданий части 1 экзаменационной работы и результаты их выполнения в 2017 г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033656"/>
              </p:ext>
            </p:extLst>
          </p:nvPr>
        </p:nvGraphicFramePr>
        <p:xfrm>
          <a:off x="323850" y="1341438"/>
          <a:ext cx="8569325" cy="541892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60863"/>
                <a:gridCol w="4934292"/>
                <a:gridCol w="1744816"/>
                <a:gridCol w="1429354"/>
              </a:tblGrid>
              <a:tr h="736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п/п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Проверяемые элементы содержания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Уровень сложности задания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% правильных ответов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оценивать количественные параметры информационных объектов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58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1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определять значение логического выражения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3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анализировать формальные описания реальных объектов и процессов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1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4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Знание о файловой системе организации данных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64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0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5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представлять формульную зависимость в графическом виде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6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исполнить алгоритм для конкретного исполнителя с фиксированным набором команд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П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58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1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7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кодировать и декодировать информацию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П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6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8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Умение исполнить линейный алгоритм, записанный на алгоритмическом языке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2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9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Умение исполнить простейший циклический алгоритм, записанный на алгоритмическом языке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 pitchFamily="18" charset="0"/>
                        </a:rPr>
                        <a:t>Б</a:t>
                      </a:r>
                      <a:endParaRPr lang="ru-RU" sz="2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62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564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Cambria" pitchFamily="18" charset="0"/>
              </a:rPr>
              <a:t>Содержание заданий части 1 экзаменационной работы и результаты их выполнения в 2017 г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64771"/>
              </p:ext>
            </p:extLst>
          </p:nvPr>
        </p:nvGraphicFramePr>
        <p:xfrm>
          <a:off x="323850" y="1341438"/>
          <a:ext cx="8569325" cy="511158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60863"/>
                <a:gridCol w="4934292"/>
                <a:gridCol w="1744816"/>
                <a:gridCol w="1429354"/>
              </a:tblGrid>
              <a:tr h="735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№</a:t>
                      </a:r>
                      <a:endParaRPr lang="ru-RU" sz="1800" dirty="0">
                        <a:effectLst/>
                        <a:latin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п/п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 pitchFamily="18" charset="0"/>
                        </a:rPr>
                        <a:t>Проверяемые элементы содержания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Уровень сложности задания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 pitchFamily="18" charset="0"/>
                        </a:rPr>
                        <a:t>% правильных ответов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исполнить циклический алгоритм обработки массива чисел, записанный на алгоритмическом языке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35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анализировать информацию, представленную в виде схем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65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2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осуществлять поиск в готовой базе данных по сформулированному условию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74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Знание о дискретной форме представления числовой, текстовой, графической и звуковой информации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49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записать простой линейный алгоритм для формального исполнителя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88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2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определять скорость передачи информации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45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исполнить алгоритм, записанный на естественном языке, обрабатывающий цепочки символов или списки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35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90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использовать информационно-коммуникационные технологии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Б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81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82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mbria"/>
                          <a:ea typeface="Calibri"/>
                          <a:cs typeface="TimesNewRomanPSMT"/>
                        </a:rPr>
                        <a:t>18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Умение осуществлять поиск информации в Интернете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П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Cambria"/>
                          <a:ea typeface="Calibri"/>
                          <a:cs typeface="TimesNewRomanPSMT"/>
                        </a:rPr>
                        <a:t>64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81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191683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-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Федеральный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Закон «Об образовании в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РФ»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от 29 декабря 2012 г. № 273-ФЗ;</a:t>
            </a:r>
          </a:p>
          <a:p>
            <a:pPr marL="173038" indent="-173038">
              <a:buFontTx/>
              <a:buChar char="-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Распоряжение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Правительства РФ от 26 ноября 2012 г.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№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2181- р «Об утверждении государственной программы РФ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«Доступная среда»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на 2011 - 2015 гг.» (Распоряжением Правительства РФ от 27.10.2014 № 2136-р срок реализации государственной программы «Доступная среда» продлен Министерство образования 2020 года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);</a:t>
            </a:r>
          </a:p>
          <a:p>
            <a:pPr marL="173038" indent="-173038">
              <a:buFontTx/>
              <a:buChar char="-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Указ Президента Российской Федерации от 7 мая 2012 г. № 597 «О мероприятиях по реализации государственной социальной политики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»;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621" y="1425938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Основания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для разработки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0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latin typeface="Cambria" pitchFamily="18" charset="0"/>
              </a:rPr>
              <a:t>% выполнения </a:t>
            </a:r>
            <a:r>
              <a:rPr lang="ru-RU" sz="3200" dirty="0" smtClean="0">
                <a:latin typeface="Cambria" pitchFamily="18" charset="0"/>
              </a:rPr>
              <a:t>заданий</a:t>
            </a:r>
            <a:endParaRPr lang="ru-RU" sz="3200" dirty="0">
              <a:latin typeface="Cambria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29102014"/>
              </p:ext>
            </p:extLst>
          </p:nvPr>
        </p:nvGraphicFramePr>
        <p:xfrm>
          <a:off x="683568" y="1124744"/>
          <a:ext cx="80648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42578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" t="36422" r="54561" b="36422"/>
          <a:stretch/>
        </p:blipFill>
        <p:spPr bwMode="auto">
          <a:xfrm>
            <a:off x="251079" y="1268760"/>
            <a:ext cx="861695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44756" y="548680"/>
            <a:ext cx="8229600" cy="1143000"/>
          </a:xfrm>
        </p:spPr>
        <p:txBody>
          <a:bodyPr/>
          <a:lstStyle/>
          <a:p>
            <a:r>
              <a:rPr lang="ru-RU" sz="3200" dirty="0">
                <a:latin typeface="Cambria" pitchFamily="18" charset="0"/>
              </a:rPr>
              <a:t>% выполнения </a:t>
            </a:r>
            <a:r>
              <a:rPr lang="ru-RU" sz="3200" dirty="0" smtClean="0">
                <a:latin typeface="Cambria" pitchFamily="18" charset="0"/>
              </a:rPr>
              <a:t>заданий</a:t>
            </a:r>
            <a:endParaRPr lang="ru-RU" sz="3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677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>
                <a:latin typeface="Cambria" pitchFamily="18" charset="0"/>
              </a:rPr>
              <a:t>Содержание заданий части 2 экзаменационной работы</a:t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latin typeface="Cambria" pitchFamily="18" charset="0"/>
              </a:rPr>
              <a:t>и результаты их выполнения в 2017 году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44313"/>
              </p:ext>
            </p:extLst>
          </p:nvPr>
        </p:nvGraphicFramePr>
        <p:xfrm>
          <a:off x="395288" y="1484313"/>
          <a:ext cx="8208962" cy="456799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76886"/>
                <a:gridCol w="4010305"/>
                <a:gridCol w="1476886"/>
                <a:gridCol w="1244885"/>
              </a:tblGrid>
              <a:tr h="1224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Обозначение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задания 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работе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Содержание задания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Полученный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балл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за критерий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Процент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правильных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 pitchFamily="18" charset="0"/>
                        </a:rPr>
                        <a:t>ответов</a:t>
                      </a:r>
                      <a:endParaRPr lang="ru-RU" sz="16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35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19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Умение проводить обработку большого массива данных с использованием средств электронной таблицы или базы данных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51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22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69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28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35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Cambria" pitchFamily="18" charset="0"/>
                        </a:rPr>
                        <a:t>20</a:t>
                      </a:r>
                      <a:endParaRPr lang="ru-RU" sz="20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Умение написать короткий алгоритм в среде формального исполнителя (вариант задания 20.1) или на языке программирования (</a:t>
                      </a:r>
                      <a:r>
                        <a:rPr lang="ru-RU" sz="1800" dirty="0" smtClean="0">
                          <a:effectLst/>
                          <a:latin typeface="Cambria" pitchFamily="18" charset="0"/>
                        </a:rPr>
                        <a:t>вариант </a:t>
                      </a: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задания 20.2)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62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6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4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mbria"/>
                          <a:ea typeface="Calibri"/>
                          <a:cs typeface="TimesNewRomanPS-BoldMT"/>
                        </a:rPr>
                        <a:t>32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8095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Cambria" pitchFamily="18" charset="0"/>
                <a:ea typeface="Calibri" pitchFamily="34" charset="0"/>
                <a:cs typeface="TimesNewRomanPS-BoldMT"/>
              </a:rPr>
              <a:t>Указания по оцениванию задания 19</a:t>
            </a:r>
            <a:endParaRPr lang="ru-RU" smtClean="0">
              <a:ea typeface="Calibri" pitchFamily="34" charset="0"/>
              <a:cs typeface="TimesNewRomanPS-BoldM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4638" y="1844675"/>
          <a:ext cx="8474075" cy="331311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7368572"/>
                <a:gridCol w="1105503"/>
              </a:tblGrid>
              <a:tr h="4037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Указания по оцениванию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Баллы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8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Получены правильные ответы на оба вопроса. Допустима запись ответа в другие ячейки (отличные от тех, которые указаны в задании) при условии правильности полученных ответов. Допустима запись ответов с большей точностью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Получен правильный ответ только на один из двух вопросов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Правильные ответы не получены ни на один из вопросов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Максимальный балл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1459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Cambria" pitchFamily="18" charset="0"/>
                <a:ea typeface="Calibri" pitchFamily="34" charset="0"/>
                <a:cs typeface="TimesNewRomanPS-BoldMT"/>
              </a:rPr>
              <a:t>Указания по оцениванию задания 20.1</a:t>
            </a:r>
            <a:endParaRPr lang="ru-RU" sz="3600" smtClean="0">
              <a:ea typeface="Calibri" pitchFamily="34" charset="0"/>
              <a:cs typeface="TimesNewRomanPS-BoldM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4638" y="1844675"/>
          <a:ext cx="8474075" cy="3159126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7368572"/>
                <a:gridCol w="1105503"/>
              </a:tblGrid>
              <a:tr h="403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Указания по оцениванию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Баллы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mbria"/>
                          <a:ea typeface="Calibri"/>
                          <a:cs typeface="Times New Roman"/>
                        </a:rPr>
                        <a:t>Алгоритм правильно работает при всех допустимых исходных данных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2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mbria"/>
                          <a:ea typeface="Calibri"/>
                          <a:cs typeface="Times New Roman"/>
                        </a:rPr>
                        <a:t>При всех допустимых исходных данных верно следующее: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mbria"/>
                          <a:ea typeface="Calibri"/>
                          <a:cs typeface="Times New Roman"/>
                        </a:rPr>
                        <a:t>1) выполнение алгоритма завершается, и при этом Робот не разбивается;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mbria"/>
                          <a:ea typeface="Calibri"/>
                          <a:cs typeface="Times New Roman"/>
                        </a:rPr>
                        <a:t>2) закрашено не более 10 лишних клеток;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mbria"/>
                          <a:ea typeface="Calibri"/>
                          <a:cs typeface="Times New Roman"/>
                        </a:rPr>
                        <a:t>3) остались незакрашенными не более 10 клеток из числа тех, которые должны были быть закрашены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Задание выполнено неверно, то есть не выполнены условия, позволяющие поставить 1 или 2 балла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1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Максимальный балл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8181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Cambria" pitchFamily="18" charset="0"/>
                <a:ea typeface="Calibri" pitchFamily="34" charset="0"/>
                <a:cs typeface="TimesNewRomanPS-BoldMT"/>
              </a:rPr>
              <a:t>Указания по оцениванию задания 20.2</a:t>
            </a:r>
            <a:endParaRPr lang="ru-RU" sz="3600" smtClean="0">
              <a:ea typeface="Calibri" pitchFamily="34" charset="0"/>
              <a:cs typeface="TimesNewRomanPS-BoldM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4638" y="1844675"/>
          <a:ext cx="8474075" cy="3962399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7368572"/>
                <a:gridCol w="1105503"/>
              </a:tblGrid>
              <a:tr h="403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Указания по оцениванию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Баллы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Предложено верное решение. Программа правильно работает на всех приведённых выше тестах.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Программа может быть записана на любом языке программирования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NewRoman"/>
                        </a:rPr>
                        <a:t>Программа выдаёт неверный ответ на одном из тестов, приведённых выше. Например, решение, в котором не задано условие отбора чисел </a:t>
                      </a:r>
                      <a:r>
                        <a:rPr lang="ru-RU" sz="1800" dirty="0">
                          <a:effectLst/>
                          <a:latin typeface="Cambria"/>
                          <a:ea typeface="TimesNewRomanPSMT"/>
                          <a:cs typeface="Courier New"/>
                        </a:rPr>
                        <a:t>(</a:t>
                      </a:r>
                      <a:r>
                        <a:rPr lang="en-US" sz="1800" dirty="0">
                          <a:effectLst/>
                          <a:latin typeface="Cambria"/>
                          <a:ea typeface="TimesNewRomanPSMT"/>
                          <a:cs typeface="Courier New"/>
                        </a:rPr>
                        <a:t>a mod</a:t>
                      </a:r>
                      <a:r>
                        <a:rPr lang="ru-RU" sz="1800" dirty="0">
                          <a:effectLst/>
                          <a:latin typeface="Cambria"/>
                          <a:ea typeface="TimesNewRomanPSMT"/>
                          <a:cs typeface="Courier New"/>
                        </a:rPr>
                        <a:t> 3 = 0)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NewRoman"/>
                        </a:rPr>
                        <a:t>выдаст неправильный ответ на тесте № 1.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1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Программа выдаёт на тестах неверные ответы, отличные от описанных в критерии на 1 балл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0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6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mbria" pitchFamily="18" charset="0"/>
                        </a:rPr>
                        <a:t>Максимальный балл</a:t>
                      </a:r>
                      <a:endParaRPr lang="ru-RU" sz="180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mbria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3181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latin typeface="Cambria" pitchFamily="18" charset="0"/>
              </a:rPr>
              <a:t>% выполнения заданий</a:t>
            </a:r>
            <a:endParaRPr lang="ru-RU" sz="4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" t="36422" r="66072" b="36638"/>
          <a:stretch/>
        </p:blipFill>
        <p:spPr bwMode="auto">
          <a:xfrm>
            <a:off x="827584" y="1700808"/>
            <a:ext cx="7332939" cy="347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2008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122" y="1089965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4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. Цели и задачи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29" y="2721937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Первый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этап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(2 квартал 2017 год) - Аналитический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Второй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этап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(2017-2019) - Внедренческий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Третий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этап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(1 квартал 2020) -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Промежуточного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контроля и коррекции  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Четвёртый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этап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(2020 год) –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Подведения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итогов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996" y="1836113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</a:t>
            </a:r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5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. </a:t>
            </a:r>
            <a:r>
              <a:rPr lang="ru-RU" sz="3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Сроки </a:t>
            </a:r>
            <a:r>
              <a:rPr lang="ru-RU" sz="3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реализации Программы</a:t>
            </a:r>
            <a:endParaRPr lang="ru-RU" sz="3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5583" r="2943" b="64589"/>
          <a:stretch/>
        </p:blipFill>
        <p:spPr bwMode="auto">
          <a:xfrm>
            <a:off x="1" y="0"/>
            <a:ext cx="9143999" cy="108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83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835571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-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Раздел 6. Ожидаемые </a:t>
            </a:r>
            <a:r>
              <a:rPr lang="ru-RU" sz="3200" b="1" spc="-200" dirty="0">
                <a:solidFill>
                  <a:srgbClr val="C00000"/>
                </a:solidFill>
                <a:latin typeface="Bookman Old Style" panose="02050604050505020204" pitchFamily="18" charset="0"/>
              </a:rPr>
              <a:t>конечные результаты </a:t>
            </a:r>
            <a:endParaRPr lang="ru-RU" sz="3000" spc="-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29" y="1399083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Положительная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динамика результатов освоения обучающимися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ОО, отнесённых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к категории школ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низкими результатами обучения,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ООП.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Положительная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динамика результатов обучения школьников по данным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ГИА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ОП ООО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(ОГЭ) и среднего общего образования (ЕГЭ).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Положительная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динамика удовлетворенности участников образовательных отношений по итогам независимой оценки качества образовательной деятельности общеобразовательных организациях, отнесенных к категории школ с низкими результатами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обучения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9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835571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-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Раздел 6. Ожидаемые </a:t>
            </a:r>
            <a:r>
              <a:rPr lang="ru-RU" sz="3200" b="1" spc="-200" dirty="0">
                <a:solidFill>
                  <a:srgbClr val="C00000"/>
                </a:solidFill>
                <a:latin typeface="Bookman Old Style" panose="02050604050505020204" pitchFamily="18" charset="0"/>
              </a:rPr>
              <a:t>конечные результаты </a:t>
            </a:r>
            <a:endParaRPr lang="ru-RU" sz="3000" spc="-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849" y="1772816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4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Установление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ОО имиджа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школы, способной обеспечить качество образования в неблагоприятных социальных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условиях.</a:t>
            </a:r>
          </a:p>
          <a:p>
            <a:pPr marL="457200" indent="-457200">
              <a:buAutoNum type="arabicPeriod" startAt="4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Положительная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динамика количества руководящих и педагогических работников школ с низкими результатами и школ, функционирующих в неблагоприятных социальных условиях, которым оказана адресная оперативная консультационная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помощь.</a:t>
            </a:r>
          </a:p>
        </p:txBody>
      </p:sp>
    </p:spTree>
    <p:extLst>
      <p:ext uri="{BB962C8B-B14F-4D97-AF65-F5344CB8AC3E}">
        <p14:creationId xmlns:p14="http://schemas.microsoft.com/office/powerpoint/2010/main" val="1971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191683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-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Постановление Правительства Свердловской области от 21.10.2013 № 1262-ПП «Об утверждении Государственной программы Свердловской  области «Развитие системы  образования в Свердловской области до 2020 года»;</a:t>
            </a:r>
          </a:p>
          <a:p>
            <a:pPr marL="173038" indent="-173038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- Постановление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Правительства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Свердловской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области  от  26  февраля   2013 года  № 223-ПП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«Об 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утверждении  плана  мероприятий («дорожной   карты») «Изменения   в  отраслях   социальной  сферы, направленные  на  повышение  эффективности образования» в Свердловской  области на  2013-2018 годы;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621" y="1425938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Основания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для разработки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12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835571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spc="-2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Раздел 7. Ожидаемые </a:t>
            </a:r>
            <a:r>
              <a:rPr lang="ru-RU" sz="3200" b="1" spc="-200" dirty="0">
                <a:solidFill>
                  <a:srgbClr val="C00000"/>
                </a:solidFill>
                <a:latin typeface="Bookman Old Style" panose="02050604050505020204" pitchFamily="18" charset="0"/>
              </a:rPr>
              <a:t>конечные результаты </a:t>
            </a:r>
            <a:endParaRPr lang="ru-RU" sz="3000" spc="-2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849" y="1772816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1325" indent="-441325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6.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	Положительная динамика числа участников совместных интерактивных проектов (социальных, предметных,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межпредметных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и пр.)</a:t>
            </a:r>
          </a:p>
          <a:p>
            <a:pPr marL="441325" indent="-441325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7.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	Положительная динамика числа участников фестивалей, конкурсов различных уровней и направленностей.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55304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19013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242088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-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План мероприятий («дорожная карта») «Изменения в отраслях социальной сферы, направленные на повышение эффективности образования» в Ирбитском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МО на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2014–2018 годы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621" y="1693835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Основания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для разработки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5583" r="2943" b="64589"/>
          <a:stretch/>
        </p:blipFill>
        <p:spPr bwMode="auto">
          <a:xfrm>
            <a:off x="1" y="0"/>
            <a:ext cx="9143999" cy="108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56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2010713"/>
            <a:ext cx="9144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Создание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комплекса нормативно-правовых, содержательных и организационно-педагогических условий использования ресурсных возможностей муниципальной системы образования для достижения в общеобразовательной организации, отнесенной к категории школ с низкими результатами общего образования и школ, функционирующих в неблагоприятных социальных условиях, положительной динамики качества общего образования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621" y="1425938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Цель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4640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2010713"/>
            <a:ext cx="9144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1. Оценка потенциальных возможностей (явных и скрытых) общеобразовательной организации, отнесенной к категории школ с низкими результатами обучения. </a:t>
            </a:r>
          </a:p>
          <a:p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2. Определение приоритетных направлений и видов образовательной деятельности общеобразовательной организации, отнесенной к категории школ с низкими результатами обучения. </a:t>
            </a:r>
            <a:endParaRPr lang="ru-RU" sz="2500" dirty="0" smtClean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500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                                                          </a:t>
            </a:r>
            <a:endParaRPr lang="ru-RU" sz="25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621" y="1425938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Задачи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2132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2010713"/>
            <a:ext cx="91440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3. Развертывание в рамках муниципальной системы образования обмена знаниями и эффективными практиками, механизмов стимулирования личностного, учебного и профессионального роста всех участников образовательных отношений для выравнивания возможностей общеобразовательной организации, отнесенной к категории школ с низкими результатами обучения. </a:t>
            </a:r>
          </a:p>
          <a:p>
            <a:endParaRPr lang="ru-RU" sz="25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621" y="1390045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Задачи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42200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3994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Раздел 1. Паспорт Программы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17598" r="2943" b="67139"/>
          <a:stretch/>
        </p:blipFill>
        <p:spPr bwMode="auto">
          <a:xfrm>
            <a:off x="1" y="0"/>
            <a:ext cx="9143999" cy="83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806" r="2380" b="60237"/>
          <a:stretch/>
        </p:blipFill>
        <p:spPr bwMode="auto">
          <a:xfrm>
            <a:off x="1" y="6453336"/>
            <a:ext cx="9144000" cy="41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09" y="2010713"/>
            <a:ext cx="91440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4. Осуществление </a:t>
            </a:r>
            <a:r>
              <a:rPr lang="ru-RU" sz="2500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мониторинга влияния ресурсных возможностей муниципальной системы образования на положительную динамику качества общего образования в общеобразовательной организации, отнесенной к категории школ с низкими результатами обучения.</a:t>
            </a:r>
          </a:p>
          <a:p>
            <a:endParaRPr lang="ru-RU" sz="2500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621" y="1390045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Задачи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19279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2220</Words>
  <Application>Microsoft Office PowerPoint</Application>
  <PresentationFormat>Экран (4:3)</PresentationFormat>
  <Paragraphs>522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ЕГЭ по информатике и ИКТ в Ирбитском МО </vt:lpstr>
      <vt:lpstr>Результаты ЕГЭ по информатике и ИКТ в Ирбитском МО </vt:lpstr>
      <vt:lpstr>Результаты выполнения экзаменационной работы для групп заданий по разным тематическим блокам</vt:lpstr>
      <vt:lpstr>Индивидуальные результаты ЕГЭ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 в ЕГЭ по информатике в 2018 г</vt:lpstr>
      <vt:lpstr>Анализ результатов государственной итоговой аттестации выпускников 9-х классов по информатике</vt:lpstr>
      <vt:lpstr>Распределение заданий экзаменационной работы по уровням сложности</vt:lpstr>
      <vt:lpstr>Анализ результатов государственной итоговой аттестации выпускников 9-х классов по информатике</vt:lpstr>
      <vt:lpstr>Презентация PowerPoint</vt:lpstr>
      <vt:lpstr>Содержание заданий части 1 экзаменационной работы и результаты их выполнения в 2017 г</vt:lpstr>
      <vt:lpstr>Содержание заданий части 1 экзаменационной работы и результаты их выполнения в 2017 г</vt:lpstr>
      <vt:lpstr>% выполнения заданий</vt:lpstr>
      <vt:lpstr>% выполнения заданий</vt:lpstr>
      <vt:lpstr>Содержание заданий части 2 экзаменационной работы и результаты их выполнения в 2017 году</vt:lpstr>
      <vt:lpstr>Указания по оцениванию задания 19</vt:lpstr>
      <vt:lpstr>Указания по оцениванию задания 20.1</vt:lpstr>
      <vt:lpstr>Указания по оцениванию задания 20.2</vt:lpstr>
      <vt:lpstr>% выполнения заданий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59</cp:revision>
  <dcterms:created xsi:type="dcterms:W3CDTF">2014-06-24T15:51:35Z</dcterms:created>
  <dcterms:modified xsi:type="dcterms:W3CDTF">2018-07-06T06:18:32Z</dcterms:modified>
</cp:coreProperties>
</file>