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1" r:id="rId3"/>
    <p:sldId id="262" r:id="rId4"/>
    <p:sldId id="265" r:id="rId5"/>
    <p:sldId id="264" r:id="rId6"/>
    <p:sldId id="263" r:id="rId7"/>
    <p:sldId id="266" r:id="rId8"/>
    <p:sldId id="259" r:id="rId9"/>
    <p:sldId id="281" r:id="rId10"/>
    <p:sldId id="267" r:id="rId11"/>
    <p:sldId id="268" r:id="rId12"/>
    <p:sldId id="269" r:id="rId13"/>
    <p:sldId id="260" r:id="rId14"/>
    <p:sldId id="279" r:id="rId15"/>
    <p:sldId id="271" r:id="rId16"/>
    <p:sldId id="272" r:id="rId17"/>
    <p:sldId id="273" r:id="rId18"/>
    <p:sldId id="274" r:id="rId19"/>
    <p:sldId id="280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A890A8-C5C9-4A95-9C4E-3D2207495109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48514C-BF51-4DE9-BB61-2DC13222BC8E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latin typeface="Liberation Serif" pitchFamily="18" charset="0"/>
            </a:rPr>
            <a:t>оценочная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1A96E7B-B465-4A8B-9D61-236743E3045E}" type="parTrans" cxnId="{A1A86765-6E65-4F97-BCC1-5759431A7455}">
      <dgm:prSet/>
      <dgm:spPr/>
      <dgm:t>
        <a:bodyPr/>
        <a:lstStyle/>
        <a:p>
          <a:endParaRPr lang="ru-RU"/>
        </a:p>
      </dgm:t>
    </dgm:pt>
    <dgm:pt modelId="{E7CF2BD3-0E05-40CE-93D5-BA7393102B5B}" type="sibTrans" cxnId="{A1A86765-6E65-4F97-BCC1-5759431A7455}">
      <dgm:prSet/>
      <dgm:spPr/>
      <dgm:t>
        <a:bodyPr/>
        <a:lstStyle/>
        <a:p>
          <a:endParaRPr lang="ru-RU"/>
        </a:p>
      </dgm:t>
    </dgm:pt>
    <dgm:pt modelId="{0E0A1153-9F81-46A8-B271-42161E94829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0" dirty="0" smtClean="0">
              <a:latin typeface="Liberation Serif" pitchFamily="18" charset="0"/>
            </a:rPr>
            <a:t>Текущая-</a:t>
          </a:r>
          <a:r>
            <a:rPr lang="ru-RU" sz="1800" i="0" dirty="0" smtClean="0">
              <a:latin typeface="Liberation Serif" pitchFamily="18" charset="0"/>
            </a:rPr>
            <a:t>(наблюдение, опрос, беседа)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90997942-1D15-49A9-8D9C-51324E246584}" type="parTrans" cxnId="{9056B848-7F27-4D81-8767-E8EF19E726E6}">
      <dgm:prSet/>
      <dgm:spPr/>
      <dgm:t>
        <a:bodyPr/>
        <a:lstStyle/>
        <a:p>
          <a:endParaRPr lang="ru-RU"/>
        </a:p>
      </dgm:t>
    </dgm:pt>
    <dgm:pt modelId="{18BF8A70-7757-4D37-8DD2-F4F76E41647D}" type="sibTrans" cxnId="{9056B848-7F27-4D81-8767-E8EF19E726E6}">
      <dgm:prSet/>
      <dgm:spPr/>
      <dgm:t>
        <a:bodyPr/>
        <a:lstStyle/>
        <a:p>
          <a:endParaRPr lang="ru-RU"/>
        </a:p>
      </dgm:t>
    </dgm:pt>
    <dgm:pt modelId="{8A67959B-0917-41F4-BA48-F6A72ED543FE}">
      <dgm:prSet phldrT="[Текст]"/>
      <dgm:spPr/>
      <dgm:t>
        <a:bodyPr/>
        <a:lstStyle/>
        <a:p>
          <a:r>
            <a:rPr lang="ru-RU" b="1" dirty="0" smtClean="0">
              <a:latin typeface="Liberation Serif" pitchFamily="18" charset="0"/>
            </a:rPr>
            <a:t>Специальная</a:t>
          </a:r>
        </a:p>
        <a:p>
          <a:r>
            <a:rPr lang="ru-RU" dirty="0" smtClean="0">
              <a:latin typeface="Liberation Serif" pitchFamily="18" charset="0"/>
            </a:rPr>
            <a:t>(предварительная</a:t>
          </a:r>
        </a:p>
        <a:p>
          <a:r>
            <a:rPr lang="ru-RU" dirty="0" smtClean="0">
              <a:latin typeface="Liberation Serif" pitchFamily="18" charset="0"/>
            </a:rPr>
            <a:t>рубежная, итоговая)</a:t>
          </a:r>
        </a:p>
        <a:p>
          <a:endParaRPr lang="ru-RU" dirty="0">
            <a:latin typeface="Liberation Serif" pitchFamily="18" charset="0"/>
          </a:endParaRPr>
        </a:p>
      </dgm:t>
    </dgm:pt>
    <dgm:pt modelId="{43F5FB5D-5C1B-4797-960A-B1711D4A1FEF}" type="parTrans" cxnId="{34414777-9B06-4CA1-8991-07B9B0A29BE5}">
      <dgm:prSet/>
      <dgm:spPr/>
      <dgm:t>
        <a:bodyPr/>
        <a:lstStyle/>
        <a:p>
          <a:endParaRPr lang="ru-RU"/>
        </a:p>
      </dgm:t>
    </dgm:pt>
    <dgm:pt modelId="{0987DB81-98E5-4E83-8EBA-3443B11146AE}" type="sibTrans" cxnId="{34414777-9B06-4CA1-8991-07B9B0A29BE5}">
      <dgm:prSet/>
      <dgm:spPr/>
      <dgm:t>
        <a:bodyPr/>
        <a:lstStyle/>
        <a:p>
          <a:endParaRPr lang="ru-RU"/>
        </a:p>
      </dgm:t>
    </dgm:pt>
    <dgm:pt modelId="{C86663DA-F94F-46C8-A54A-139E16922B16}">
      <dgm:prSet phldrT="[Текст]"/>
      <dgm:spPr/>
      <dgm:t>
        <a:bodyPr/>
        <a:lstStyle/>
        <a:p>
          <a:r>
            <a:rPr lang="ru-RU" b="1" dirty="0" smtClean="0">
              <a:latin typeface="Liberation Serif" pitchFamily="18" charset="0"/>
            </a:rPr>
            <a:t>аттестационная</a:t>
          </a:r>
          <a:endParaRPr lang="ru-RU" b="1" dirty="0">
            <a:latin typeface="Liberation Serif" pitchFamily="18" charset="0"/>
          </a:endParaRPr>
        </a:p>
      </dgm:t>
    </dgm:pt>
    <dgm:pt modelId="{85F5F5DD-9701-417D-8FF0-1E3325AF8A63}" type="parTrans" cxnId="{6C9E39CA-ADAA-48F4-9E1E-64CFA782D912}">
      <dgm:prSet/>
      <dgm:spPr/>
      <dgm:t>
        <a:bodyPr/>
        <a:lstStyle/>
        <a:p>
          <a:endParaRPr lang="ru-RU"/>
        </a:p>
      </dgm:t>
    </dgm:pt>
    <dgm:pt modelId="{C925FA53-B821-4D5B-9DAB-98693DCEC0FC}" type="sibTrans" cxnId="{6C9E39CA-ADAA-48F4-9E1E-64CFA782D912}">
      <dgm:prSet/>
      <dgm:spPr/>
      <dgm:t>
        <a:bodyPr/>
        <a:lstStyle/>
        <a:p>
          <a:endParaRPr lang="ru-RU"/>
        </a:p>
      </dgm:t>
    </dgm:pt>
    <dgm:pt modelId="{743D3911-FED9-4AE3-A280-DBABBD11982B}">
      <dgm:prSet phldrT="[Текст]" custT="1"/>
      <dgm:spPr/>
      <dgm:t>
        <a:bodyPr/>
        <a:lstStyle/>
        <a:p>
          <a:r>
            <a:rPr lang="ru-RU" sz="1600" dirty="0" smtClean="0">
              <a:latin typeface="Liberation Serif" pitchFamily="18" charset="0"/>
            </a:rPr>
            <a:t>определяется оценкой качества достижения учащимися планируемых результатов рабочей программы, которые разрабатываются в соответствии с требованиями ФГОС</a:t>
          </a:r>
          <a:endParaRPr lang="ru-RU" sz="1600" dirty="0">
            <a:latin typeface="Liberation Serif" pitchFamily="18" charset="0"/>
          </a:endParaRPr>
        </a:p>
      </dgm:t>
    </dgm:pt>
    <dgm:pt modelId="{E1CC2E9F-7C13-4F9B-90A6-E11C7BED5F4B}" type="parTrans" cxnId="{5C2017F3-409C-4FE2-8634-A8D334D8755B}">
      <dgm:prSet/>
      <dgm:spPr/>
      <dgm:t>
        <a:bodyPr/>
        <a:lstStyle/>
        <a:p>
          <a:endParaRPr lang="ru-RU"/>
        </a:p>
      </dgm:t>
    </dgm:pt>
    <dgm:pt modelId="{B33EDDC5-6967-4C47-A0FC-05AFD50E70B5}" type="sibTrans" cxnId="{5C2017F3-409C-4FE2-8634-A8D334D8755B}">
      <dgm:prSet/>
      <dgm:spPr/>
      <dgm:t>
        <a:bodyPr/>
        <a:lstStyle/>
        <a:p>
          <a:endParaRPr lang="ru-RU"/>
        </a:p>
      </dgm:t>
    </dgm:pt>
    <dgm:pt modelId="{FE0E1761-B2E3-43A1-A538-CE2B0D4074ED}" type="pres">
      <dgm:prSet presAssocID="{08A890A8-C5C9-4A95-9C4E-3D220749510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4FC287-7A38-41C3-ADED-8CA4F2B7A61A}" type="pres">
      <dgm:prSet presAssocID="{C748514C-BF51-4DE9-BB61-2DC13222BC8E}" presName="root" presStyleCnt="0"/>
      <dgm:spPr/>
    </dgm:pt>
    <dgm:pt modelId="{223ACFA9-BB47-4CD3-ABD4-C6E3121C5E2F}" type="pres">
      <dgm:prSet presAssocID="{C748514C-BF51-4DE9-BB61-2DC13222BC8E}" presName="rootComposite" presStyleCnt="0"/>
      <dgm:spPr/>
    </dgm:pt>
    <dgm:pt modelId="{B95BF7C0-526A-41BE-8CCB-FC122297B3A8}" type="pres">
      <dgm:prSet presAssocID="{C748514C-BF51-4DE9-BB61-2DC13222BC8E}" presName="rootText" presStyleLbl="node1" presStyleIdx="0" presStyleCnt="2" custScaleY="63910"/>
      <dgm:spPr/>
      <dgm:t>
        <a:bodyPr/>
        <a:lstStyle/>
        <a:p>
          <a:endParaRPr lang="ru-RU"/>
        </a:p>
      </dgm:t>
    </dgm:pt>
    <dgm:pt modelId="{090C1CD5-860E-4A68-8D49-43C688270CDD}" type="pres">
      <dgm:prSet presAssocID="{C748514C-BF51-4DE9-BB61-2DC13222BC8E}" presName="rootConnector" presStyleLbl="node1" presStyleIdx="0" presStyleCnt="2"/>
      <dgm:spPr/>
      <dgm:t>
        <a:bodyPr/>
        <a:lstStyle/>
        <a:p>
          <a:endParaRPr lang="ru-RU"/>
        </a:p>
      </dgm:t>
    </dgm:pt>
    <dgm:pt modelId="{57CA2709-CDE2-4A61-9D38-185F2A59DCF6}" type="pres">
      <dgm:prSet presAssocID="{C748514C-BF51-4DE9-BB61-2DC13222BC8E}" presName="childShape" presStyleCnt="0"/>
      <dgm:spPr/>
    </dgm:pt>
    <dgm:pt modelId="{D2D40B84-81A6-4C49-A4CC-CB15904D3049}" type="pres">
      <dgm:prSet presAssocID="{90997942-1D15-49A9-8D9C-51324E246584}" presName="Name13" presStyleLbl="parChTrans1D2" presStyleIdx="0" presStyleCnt="3"/>
      <dgm:spPr/>
      <dgm:t>
        <a:bodyPr/>
        <a:lstStyle/>
        <a:p>
          <a:endParaRPr lang="ru-RU"/>
        </a:p>
      </dgm:t>
    </dgm:pt>
    <dgm:pt modelId="{5F716A72-B55F-4C01-9348-2EB4C4315D80}" type="pres">
      <dgm:prSet presAssocID="{0E0A1153-9F81-46A8-B271-42161E948299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639D4-E7D0-40EE-B02C-DE7D817B1A50}" type="pres">
      <dgm:prSet presAssocID="{43F5FB5D-5C1B-4797-960A-B1711D4A1FEF}" presName="Name13" presStyleLbl="parChTrans1D2" presStyleIdx="1" presStyleCnt="3"/>
      <dgm:spPr/>
      <dgm:t>
        <a:bodyPr/>
        <a:lstStyle/>
        <a:p>
          <a:endParaRPr lang="ru-RU"/>
        </a:p>
      </dgm:t>
    </dgm:pt>
    <dgm:pt modelId="{CBFFCEA6-8415-4A3B-8E2B-B6BBD17C0C22}" type="pres">
      <dgm:prSet presAssocID="{8A67959B-0917-41F4-BA48-F6A72ED543FE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C4337-5DA5-464D-BEC2-21D92F0BAC75}" type="pres">
      <dgm:prSet presAssocID="{C86663DA-F94F-46C8-A54A-139E16922B16}" presName="root" presStyleCnt="0"/>
      <dgm:spPr/>
    </dgm:pt>
    <dgm:pt modelId="{E61E1ACA-627E-4DD4-89DD-66E8C0CCC0F7}" type="pres">
      <dgm:prSet presAssocID="{C86663DA-F94F-46C8-A54A-139E16922B16}" presName="rootComposite" presStyleCnt="0"/>
      <dgm:spPr/>
    </dgm:pt>
    <dgm:pt modelId="{5A10BAC0-6078-45E9-A7D5-40A5C9336C73}" type="pres">
      <dgm:prSet presAssocID="{C86663DA-F94F-46C8-A54A-139E16922B16}" presName="rootText" presStyleLbl="node1" presStyleIdx="1" presStyleCnt="2" custScaleX="97917" custScaleY="63240"/>
      <dgm:spPr/>
      <dgm:t>
        <a:bodyPr/>
        <a:lstStyle/>
        <a:p>
          <a:endParaRPr lang="ru-RU"/>
        </a:p>
      </dgm:t>
    </dgm:pt>
    <dgm:pt modelId="{388B739C-9A02-47A8-86F5-350EB7ABC1BD}" type="pres">
      <dgm:prSet presAssocID="{C86663DA-F94F-46C8-A54A-139E16922B16}" presName="rootConnector" presStyleLbl="node1" presStyleIdx="1" presStyleCnt="2"/>
      <dgm:spPr/>
      <dgm:t>
        <a:bodyPr/>
        <a:lstStyle/>
        <a:p>
          <a:endParaRPr lang="ru-RU"/>
        </a:p>
      </dgm:t>
    </dgm:pt>
    <dgm:pt modelId="{019D7323-F942-4D84-A84D-796B5EB9A4AD}" type="pres">
      <dgm:prSet presAssocID="{C86663DA-F94F-46C8-A54A-139E16922B16}" presName="childShape" presStyleCnt="0"/>
      <dgm:spPr/>
    </dgm:pt>
    <dgm:pt modelId="{4C04DAEA-5403-4B32-9B44-DC32DBD6A073}" type="pres">
      <dgm:prSet presAssocID="{E1CC2E9F-7C13-4F9B-90A6-E11C7BED5F4B}" presName="Name13" presStyleLbl="parChTrans1D2" presStyleIdx="2" presStyleCnt="3"/>
      <dgm:spPr/>
      <dgm:t>
        <a:bodyPr/>
        <a:lstStyle/>
        <a:p>
          <a:endParaRPr lang="ru-RU"/>
        </a:p>
      </dgm:t>
    </dgm:pt>
    <dgm:pt modelId="{C6880DA0-7D8C-427B-B293-88D638AA940F}" type="pres">
      <dgm:prSet presAssocID="{743D3911-FED9-4AE3-A280-DBABBD11982B}" presName="childText" presStyleLbl="bgAcc1" presStyleIdx="2" presStyleCnt="3" custScaleX="183523" custScaleY="175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E2B12D-F427-4533-BF14-8950B7D07AB1}" type="presOf" srcId="{43F5FB5D-5C1B-4797-960A-B1711D4A1FEF}" destId="{3E1639D4-E7D0-40EE-B02C-DE7D817B1A50}" srcOrd="0" destOrd="0" presId="urn:microsoft.com/office/officeart/2005/8/layout/hierarchy3"/>
    <dgm:cxn modelId="{06811861-6A80-4111-8C66-98EC87A98A7D}" type="presOf" srcId="{C748514C-BF51-4DE9-BB61-2DC13222BC8E}" destId="{090C1CD5-860E-4A68-8D49-43C688270CDD}" srcOrd="1" destOrd="0" presId="urn:microsoft.com/office/officeart/2005/8/layout/hierarchy3"/>
    <dgm:cxn modelId="{ED772A07-A2CC-4A65-9525-5CF80B494FE9}" type="presOf" srcId="{E1CC2E9F-7C13-4F9B-90A6-E11C7BED5F4B}" destId="{4C04DAEA-5403-4B32-9B44-DC32DBD6A073}" srcOrd="0" destOrd="0" presId="urn:microsoft.com/office/officeart/2005/8/layout/hierarchy3"/>
    <dgm:cxn modelId="{2F694D4B-1188-4953-8DB1-5416E16C03C5}" type="presOf" srcId="{C748514C-BF51-4DE9-BB61-2DC13222BC8E}" destId="{B95BF7C0-526A-41BE-8CCB-FC122297B3A8}" srcOrd="0" destOrd="0" presId="urn:microsoft.com/office/officeart/2005/8/layout/hierarchy3"/>
    <dgm:cxn modelId="{7793E53A-1EC9-4BC5-8CB0-15D5DB8EE3C5}" type="presOf" srcId="{0E0A1153-9F81-46A8-B271-42161E948299}" destId="{5F716A72-B55F-4C01-9348-2EB4C4315D80}" srcOrd="0" destOrd="0" presId="urn:microsoft.com/office/officeart/2005/8/layout/hierarchy3"/>
    <dgm:cxn modelId="{A1A86765-6E65-4F97-BCC1-5759431A7455}" srcId="{08A890A8-C5C9-4A95-9C4E-3D2207495109}" destId="{C748514C-BF51-4DE9-BB61-2DC13222BC8E}" srcOrd="0" destOrd="0" parTransId="{71A96E7B-B465-4A8B-9D61-236743E3045E}" sibTransId="{E7CF2BD3-0E05-40CE-93D5-BA7393102B5B}"/>
    <dgm:cxn modelId="{9056B848-7F27-4D81-8767-E8EF19E726E6}" srcId="{C748514C-BF51-4DE9-BB61-2DC13222BC8E}" destId="{0E0A1153-9F81-46A8-B271-42161E948299}" srcOrd="0" destOrd="0" parTransId="{90997942-1D15-49A9-8D9C-51324E246584}" sibTransId="{18BF8A70-7757-4D37-8DD2-F4F76E41647D}"/>
    <dgm:cxn modelId="{5C2017F3-409C-4FE2-8634-A8D334D8755B}" srcId="{C86663DA-F94F-46C8-A54A-139E16922B16}" destId="{743D3911-FED9-4AE3-A280-DBABBD11982B}" srcOrd="0" destOrd="0" parTransId="{E1CC2E9F-7C13-4F9B-90A6-E11C7BED5F4B}" sibTransId="{B33EDDC5-6967-4C47-A0FC-05AFD50E70B5}"/>
    <dgm:cxn modelId="{CCC87A6B-9FF1-4010-AC15-0ECD1DCC1E68}" type="presOf" srcId="{8A67959B-0917-41F4-BA48-F6A72ED543FE}" destId="{CBFFCEA6-8415-4A3B-8E2B-B6BBD17C0C22}" srcOrd="0" destOrd="0" presId="urn:microsoft.com/office/officeart/2005/8/layout/hierarchy3"/>
    <dgm:cxn modelId="{B6F25726-F137-47F4-9F99-514EBDBC8934}" type="presOf" srcId="{C86663DA-F94F-46C8-A54A-139E16922B16}" destId="{5A10BAC0-6078-45E9-A7D5-40A5C9336C73}" srcOrd="0" destOrd="0" presId="urn:microsoft.com/office/officeart/2005/8/layout/hierarchy3"/>
    <dgm:cxn modelId="{4229B593-65E1-485A-8469-44170082D9BD}" type="presOf" srcId="{90997942-1D15-49A9-8D9C-51324E246584}" destId="{D2D40B84-81A6-4C49-A4CC-CB15904D3049}" srcOrd="0" destOrd="0" presId="urn:microsoft.com/office/officeart/2005/8/layout/hierarchy3"/>
    <dgm:cxn modelId="{C16C81BF-1812-412F-8BE6-B49A13BDE231}" type="presOf" srcId="{743D3911-FED9-4AE3-A280-DBABBD11982B}" destId="{C6880DA0-7D8C-427B-B293-88D638AA940F}" srcOrd="0" destOrd="0" presId="urn:microsoft.com/office/officeart/2005/8/layout/hierarchy3"/>
    <dgm:cxn modelId="{6C9E39CA-ADAA-48F4-9E1E-64CFA782D912}" srcId="{08A890A8-C5C9-4A95-9C4E-3D2207495109}" destId="{C86663DA-F94F-46C8-A54A-139E16922B16}" srcOrd="1" destOrd="0" parTransId="{85F5F5DD-9701-417D-8FF0-1E3325AF8A63}" sibTransId="{C925FA53-B821-4D5B-9DAB-98693DCEC0FC}"/>
    <dgm:cxn modelId="{648D84BE-07F3-42F9-858B-E1442B490857}" type="presOf" srcId="{C86663DA-F94F-46C8-A54A-139E16922B16}" destId="{388B739C-9A02-47A8-86F5-350EB7ABC1BD}" srcOrd="1" destOrd="0" presId="urn:microsoft.com/office/officeart/2005/8/layout/hierarchy3"/>
    <dgm:cxn modelId="{34414777-9B06-4CA1-8991-07B9B0A29BE5}" srcId="{C748514C-BF51-4DE9-BB61-2DC13222BC8E}" destId="{8A67959B-0917-41F4-BA48-F6A72ED543FE}" srcOrd="1" destOrd="0" parTransId="{43F5FB5D-5C1B-4797-960A-B1711D4A1FEF}" sibTransId="{0987DB81-98E5-4E83-8EBA-3443B11146AE}"/>
    <dgm:cxn modelId="{AFA83F4D-9162-40BF-A3BE-6F06E49B0EB1}" type="presOf" srcId="{08A890A8-C5C9-4A95-9C4E-3D2207495109}" destId="{FE0E1761-B2E3-43A1-A538-CE2B0D4074ED}" srcOrd="0" destOrd="0" presId="urn:microsoft.com/office/officeart/2005/8/layout/hierarchy3"/>
    <dgm:cxn modelId="{7A328A6B-985A-401E-86CF-DF01895D49D3}" type="presParOf" srcId="{FE0E1761-B2E3-43A1-A538-CE2B0D4074ED}" destId="{F64FC287-7A38-41C3-ADED-8CA4F2B7A61A}" srcOrd="0" destOrd="0" presId="urn:microsoft.com/office/officeart/2005/8/layout/hierarchy3"/>
    <dgm:cxn modelId="{83026B6C-2CC6-4F72-8B49-E98D08E684FB}" type="presParOf" srcId="{F64FC287-7A38-41C3-ADED-8CA4F2B7A61A}" destId="{223ACFA9-BB47-4CD3-ABD4-C6E3121C5E2F}" srcOrd="0" destOrd="0" presId="urn:microsoft.com/office/officeart/2005/8/layout/hierarchy3"/>
    <dgm:cxn modelId="{A9677C0C-EBEF-4045-82FF-34FD5CBBA769}" type="presParOf" srcId="{223ACFA9-BB47-4CD3-ABD4-C6E3121C5E2F}" destId="{B95BF7C0-526A-41BE-8CCB-FC122297B3A8}" srcOrd="0" destOrd="0" presId="urn:microsoft.com/office/officeart/2005/8/layout/hierarchy3"/>
    <dgm:cxn modelId="{DCE5521F-9CFA-4D9F-8443-0E9EB13DCDD5}" type="presParOf" srcId="{223ACFA9-BB47-4CD3-ABD4-C6E3121C5E2F}" destId="{090C1CD5-860E-4A68-8D49-43C688270CDD}" srcOrd="1" destOrd="0" presId="urn:microsoft.com/office/officeart/2005/8/layout/hierarchy3"/>
    <dgm:cxn modelId="{DBDE89E9-658D-4695-AB0D-B748D15D943F}" type="presParOf" srcId="{F64FC287-7A38-41C3-ADED-8CA4F2B7A61A}" destId="{57CA2709-CDE2-4A61-9D38-185F2A59DCF6}" srcOrd="1" destOrd="0" presId="urn:microsoft.com/office/officeart/2005/8/layout/hierarchy3"/>
    <dgm:cxn modelId="{8814FC27-BABD-4B38-A6DD-A913B4123807}" type="presParOf" srcId="{57CA2709-CDE2-4A61-9D38-185F2A59DCF6}" destId="{D2D40B84-81A6-4C49-A4CC-CB15904D3049}" srcOrd="0" destOrd="0" presId="urn:microsoft.com/office/officeart/2005/8/layout/hierarchy3"/>
    <dgm:cxn modelId="{3806828D-F74A-40AC-9A57-71BFC8F5639A}" type="presParOf" srcId="{57CA2709-CDE2-4A61-9D38-185F2A59DCF6}" destId="{5F716A72-B55F-4C01-9348-2EB4C4315D80}" srcOrd="1" destOrd="0" presId="urn:microsoft.com/office/officeart/2005/8/layout/hierarchy3"/>
    <dgm:cxn modelId="{BC9ADF00-AC3D-4078-9BE6-B36C14B01B9F}" type="presParOf" srcId="{57CA2709-CDE2-4A61-9D38-185F2A59DCF6}" destId="{3E1639D4-E7D0-40EE-B02C-DE7D817B1A50}" srcOrd="2" destOrd="0" presId="urn:microsoft.com/office/officeart/2005/8/layout/hierarchy3"/>
    <dgm:cxn modelId="{E8FBB165-BA5C-4BA3-B043-5C358D140627}" type="presParOf" srcId="{57CA2709-CDE2-4A61-9D38-185F2A59DCF6}" destId="{CBFFCEA6-8415-4A3B-8E2B-B6BBD17C0C22}" srcOrd="3" destOrd="0" presId="urn:microsoft.com/office/officeart/2005/8/layout/hierarchy3"/>
    <dgm:cxn modelId="{54DFEE07-F4F4-4187-AC66-853090858627}" type="presParOf" srcId="{FE0E1761-B2E3-43A1-A538-CE2B0D4074ED}" destId="{DB3C4337-5DA5-464D-BEC2-21D92F0BAC75}" srcOrd="1" destOrd="0" presId="urn:microsoft.com/office/officeart/2005/8/layout/hierarchy3"/>
    <dgm:cxn modelId="{4E0ACEED-E21C-4BB8-B688-88FEAC87CCD6}" type="presParOf" srcId="{DB3C4337-5DA5-464D-BEC2-21D92F0BAC75}" destId="{E61E1ACA-627E-4DD4-89DD-66E8C0CCC0F7}" srcOrd="0" destOrd="0" presId="urn:microsoft.com/office/officeart/2005/8/layout/hierarchy3"/>
    <dgm:cxn modelId="{18583EA6-7723-4D1E-9F3E-2688FEAA2574}" type="presParOf" srcId="{E61E1ACA-627E-4DD4-89DD-66E8C0CCC0F7}" destId="{5A10BAC0-6078-45E9-A7D5-40A5C9336C73}" srcOrd="0" destOrd="0" presId="urn:microsoft.com/office/officeart/2005/8/layout/hierarchy3"/>
    <dgm:cxn modelId="{8BF04235-161D-44EC-95AB-7BF0D2FF449D}" type="presParOf" srcId="{E61E1ACA-627E-4DD4-89DD-66E8C0CCC0F7}" destId="{388B739C-9A02-47A8-86F5-350EB7ABC1BD}" srcOrd="1" destOrd="0" presId="urn:microsoft.com/office/officeart/2005/8/layout/hierarchy3"/>
    <dgm:cxn modelId="{F21EE41A-99DA-42BD-A443-F057B5DE4029}" type="presParOf" srcId="{DB3C4337-5DA5-464D-BEC2-21D92F0BAC75}" destId="{019D7323-F942-4D84-A84D-796B5EB9A4AD}" srcOrd="1" destOrd="0" presId="urn:microsoft.com/office/officeart/2005/8/layout/hierarchy3"/>
    <dgm:cxn modelId="{38B9FDCF-9FA3-4FEA-B820-E0C994E2D853}" type="presParOf" srcId="{019D7323-F942-4D84-A84D-796B5EB9A4AD}" destId="{4C04DAEA-5403-4B32-9B44-DC32DBD6A073}" srcOrd="0" destOrd="0" presId="urn:microsoft.com/office/officeart/2005/8/layout/hierarchy3"/>
    <dgm:cxn modelId="{0B559678-CA30-44C5-87BB-5A97DD0636EA}" type="presParOf" srcId="{019D7323-F942-4D84-A84D-796B5EB9A4AD}" destId="{C6880DA0-7D8C-427B-B293-88D638AA940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6DACAE-642E-4F00-A3B2-CA5C88DA3C7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3397C4-1067-4895-89E7-D1BB364AC228}">
      <dgm:prSet phldrT="[Текст]"/>
      <dgm:spPr/>
      <dgm:t>
        <a:bodyPr/>
        <a:lstStyle/>
        <a:p>
          <a:r>
            <a:rPr lang="ru-RU" dirty="0" smtClean="0"/>
            <a:t>Тематическая проверка</a:t>
          </a:r>
          <a:endParaRPr lang="ru-RU" dirty="0"/>
        </a:p>
      </dgm:t>
    </dgm:pt>
    <dgm:pt modelId="{7C0D1F55-0464-4ED2-8342-4406AB19B94C}" type="parTrans" cxnId="{7BF9FB0C-E22E-48AC-8EA2-24EDC5E5C580}">
      <dgm:prSet/>
      <dgm:spPr/>
      <dgm:t>
        <a:bodyPr/>
        <a:lstStyle/>
        <a:p>
          <a:endParaRPr lang="ru-RU"/>
        </a:p>
      </dgm:t>
    </dgm:pt>
    <dgm:pt modelId="{78083B6A-2105-439A-8253-2DC5B643FE20}" type="sibTrans" cxnId="{7BF9FB0C-E22E-48AC-8EA2-24EDC5E5C580}">
      <dgm:prSet/>
      <dgm:spPr/>
      <dgm:t>
        <a:bodyPr/>
        <a:lstStyle/>
        <a:p>
          <a:endParaRPr lang="ru-RU"/>
        </a:p>
      </dgm:t>
    </dgm:pt>
    <dgm:pt modelId="{D442577D-DEAD-499D-A8DA-E5146E339E56}">
      <dgm:prSet phldrT="[Текст]"/>
      <dgm:spPr/>
      <dgm:t>
        <a:bodyPr/>
        <a:lstStyle/>
        <a:p>
          <a:r>
            <a:rPr lang="ru-RU" dirty="0" smtClean="0"/>
            <a:t>Целевая проверка</a:t>
          </a:r>
          <a:endParaRPr lang="ru-RU" dirty="0"/>
        </a:p>
      </dgm:t>
    </dgm:pt>
    <dgm:pt modelId="{F8D335C4-AC44-43B7-A64A-B17DE15545A4}" type="parTrans" cxnId="{ED7B9D74-AA09-4A79-B948-02E636929EA3}">
      <dgm:prSet/>
      <dgm:spPr/>
      <dgm:t>
        <a:bodyPr/>
        <a:lstStyle/>
        <a:p>
          <a:endParaRPr lang="ru-RU"/>
        </a:p>
      </dgm:t>
    </dgm:pt>
    <dgm:pt modelId="{888E2E94-9964-4A35-BA6E-389F87B7F652}" type="sibTrans" cxnId="{ED7B9D74-AA09-4A79-B948-02E636929EA3}">
      <dgm:prSet/>
      <dgm:spPr/>
      <dgm:t>
        <a:bodyPr/>
        <a:lstStyle/>
        <a:p>
          <a:endParaRPr lang="ru-RU"/>
        </a:p>
      </dgm:t>
    </dgm:pt>
    <dgm:pt modelId="{9629B876-C271-4056-B582-A52549A1E7DB}">
      <dgm:prSet phldrT="[Текст]" custT="1"/>
      <dgm:spPr/>
      <dgm:t>
        <a:bodyPr/>
        <a:lstStyle/>
        <a:p>
          <a:r>
            <a:rPr lang="ru-RU" sz="2000" dirty="0" smtClean="0">
              <a:latin typeface="Liberation Serif" pitchFamily="18" charset="0"/>
            </a:rPr>
            <a:t>связана с определением подготовленности учащихся в рамках одного из требований ФГОС.</a:t>
          </a:r>
          <a:endParaRPr lang="ru-RU" sz="2000" dirty="0">
            <a:latin typeface="Liberation Serif" pitchFamily="18" charset="0"/>
          </a:endParaRPr>
        </a:p>
      </dgm:t>
    </dgm:pt>
    <dgm:pt modelId="{4A615E1D-D543-4916-ACBB-B475271775B2}" type="parTrans" cxnId="{82948214-F749-44A3-9C04-AF0D4F2D9B1F}">
      <dgm:prSet/>
      <dgm:spPr/>
      <dgm:t>
        <a:bodyPr/>
        <a:lstStyle/>
        <a:p>
          <a:endParaRPr lang="ru-RU"/>
        </a:p>
      </dgm:t>
    </dgm:pt>
    <dgm:pt modelId="{274802B6-6FCE-47B6-8C9D-2A2801C9B464}" type="sibTrans" cxnId="{82948214-F749-44A3-9C04-AF0D4F2D9B1F}">
      <dgm:prSet/>
      <dgm:spPr/>
      <dgm:t>
        <a:bodyPr/>
        <a:lstStyle/>
        <a:p>
          <a:endParaRPr lang="ru-RU"/>
        </a:p>
      </dgm:t>
    </dgm:pt>
    <dgm:pt modelId="{B3C66BDB-FAA2-4E13-9C7F-569120BE0045}">
      <dgm:prSet phldrT="[Текст]"/>
      <dgm:spPr/>
      <dgm:t>
        <a:bodyPr/>
        <a:lstStyle/>
        <a:p>
          <a:r>
            <a:rPr lang="ru-RU" dirty="0" smtClean="0"/>
            <a:t>Комплексная проверка</a:t>
          </a:r>
          <a:endParaRPr lang="ru-RU" dirty="0"/>
        </a:p>
      </dgm:t>
    </dgm:pt>
    <dgm:pt modelId="{2189843E-082C-4B3E-A4EC-56A1FBA10E12}" type="parTrans" cxnId="{78FFDF38-BC03-4D37-AD39-031AFD71885A}">
      <dgm:prSet/>
      <dgm:spPr/>
      <dgm:t>
        <a:bodyPr/>
        <a:lstStyle/>
        <a:p>
          <a:endParaRPr lang="ru-RU"/>
        </a:p>
      </dgm:t>
    </dgm:pt>
    <dgm:pt modelId="{8ECF1CE7-3CA2-447B-9D86-5ADD83410741}" type="sibTrans" cxnId="{78FFDF38-BC03-4D37-AD39-031AFD71885A}">
      <dgm:prSet/>
      <dgm:spPr/>
      <dgm:t>
        <a:bodyPr/>
        <a:lstStyle/>
        <a:p>
          <a:endParaRPr lang="ru-RU"/>
        </a:p>
      </dgm:t>
    </dgm:pt>
    <dgm:pt modelId="{DE2B612A-2E32-4AFD-8290-CE208EEB8CE3}">
      <dgm:prSet phldrT="[Текст]"/>
      <dgm:spPr/>
      <dgm:t>
        <a:bodyPr/>
        <a:lstStyle/>
        <a:p>
          <a:r>
            <a:rPr lang="ru-RU" dirty="0" smtClean="0">
              <a:latin typeface="Liberation Serif" pitchFamily="18" charset="0"/>
            </a:rPr>
            <a:t>оценивание подготовленности учащихся в рамках планируемых результатов, раскрывающих разные группы предметных требований ФГОС.</a:t>
          </a:r>
          <a:endParaRPr lang="ru-RU" dirty="0">
            <a:latin typeface="Liberation Serif" pitchFamily="18" charset="0"/>
          </a:endParaRPr>
        </a:p>
      </dgm:t>
    </dgm:pt>
    <dgm:pt modelId="{ED52AABD-A845-4397-8A8C-CDC98B377632}" type="parTrans" cxnId="{60B3CB1F-F818-448A-BD42-0C3B52D55E5B}">
      <dgm:prSet/>
      <dgm:spPr/>
      <dgm:t>
        <a:bodyPr/>
        <a:lstStyle/>
        <a:p>
          <a:endParaRPr lang="ru-RU"/>
        </a:p>
      </dgm:t>
    </dgm:pt>
    <dgm:pt modelId="{C38668B1-7D59-4BB7-B3B4-0719257E57E5}" type="sibTrans" cxnId="{60B3CB1F-F818-448A-BD42-0C3B52D55E5B}">
      <dgm:prSet/>
      <dgm:spPr/>
      <dgm:t>
        <a:bodyPr/>
        <a:lstStyle/>
        <a:p>
          <a:endParaRPr lang="ru-RU"/>
        </a:p>
      </dgm:t>
    </dgm:pt>
    <dgm:pt modelId="{A2E26E70-9EB3-4686-ACC3-8ABB37E4E130}">
      <dgm:prSet phldrT="[Текст]"/>
      <dgm:spPr/>
      <dgm:t>
        <a:bodyPr/>
        <a:lstStyle/>
        <a:p>
          <a:r>
            <a:rPr lang="ru-RU" dirty="0" smtClean="0">
              <a:latin typeface="Liberation Serif" pitchFamily="18" charset="0"/>
            </a:rPr>
            <a:t>проверяется подготовленность учащихся в рамках одного планируемого результата (одного вопроса или одной практической задачи)</a:t>
          </a:r>
          <a:endParaRPr lang="ru-RU" dirty="0">
            <a:latin typeface="Liberation Serif" pitchFamily="18" charset="0"/>
          </a:endParaRPr>
        </a:p>
      </dgm:t>
    </dgm:pt>
    <dgm:pt modelId="{57634946-4C44-4D40-838E-BE6FFD9922FE}" type="sibTrans" cxnId="{29300029-6A7F-4BAE-8243-1C944AC983D5}">
      <dgm:prSet/>
      <dgm:spPr/>
      <dgm:t>
        <a:bodyPr/>
        <a:lstStyle/>
        <a:p>
          <a:endParaRPr lang="ru-RU"/>
        </a:p>
      </dgm:t>
    </dgm:pt>
    <dgm:pt modelId="{488C134F-AE39-4868-BFE7-75AD81C35629}" type="parTrans" cxnId="{29300029-6A7F-4BAE-8243-1C944AC983D5}">
      <dgm:prSet/>
      <dgm:spPr/>
      <dgm:t>
        <a:bodyPr/>
        <a:lstStyle/>
        <a:p>
          <a:endParaRPr lang="ru-RU"/>
        </a:p>
      </dgm:t>
    </dgm:pt>
    <dgm:pt modelId="{750EC2F9-C853-4939-A38C-A060376A125A}" type="pres">
      <dgm:prSet presAssocID="{B06DACAE-642E-4F00-A3B2-CA5C88DA3C7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785CBC-1745-4496-80A1-15E9DB410422}" type="pres">
      <dgm:prSet presAssocID="{783397C4-1067-4895-89E7-D1BB364AC228}" presName="composite" presStyleCnt="0"/>
      <dgm:spPr/>
    </dgm:pt>
    <dgm:pt modelId="{FBF6DF51-E99A-4771-BDDF-B8131DF2196E}" type="pres">
      <dgm:prSet presAssocID="{783397C4-1067-4895-89E7-D1BB364AC22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703E53-D5E4-441C-A6DE-4E3B921A1BD3}" type="pres">
      <dgm:prSet presAssocID="{783397C4-1067-4895-89E7-D1BB364AC22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88A0C-BBF0-4476-BE0A-1FC7F6113824}" type="pres">
      <dgm:prSet presAssocID="{78083B6A-2105-439A-8253-2DC5B643FE20}" presName="space" presStyleCnt="0"/>
      <dgm:spPr/>
    </dgm:pt>
    <dgm:pt modelId="{69CCC58D-1FD8-469D-93D0-04447095B178}" type="pres">
      <dgm:prSet presAssocID="{D442577D-DEAD-499D-A8DA-E5146E339E56}" presName="composite" presStyleCnt="0"/>
      <dgm:spPr/>
    </dgm:pt>
    <dgm:pt modelId="{23B6F9AF-4FE4-4A7A-BF4D-7DBFD153B21D}" type="pres">
      <dgm:prSet presAssocID="{D442577D-DEAD-499D-A8DA-E5146E339E56}" presName="parTx" presStyleLbl="alignNode1" presStyleIdx="1" presStyleCnt="3" custLinFactNeighborX="-3727" custLinFactNeighborY="-59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AF868-BD41-4F01-8442-D42C908BC383}" type="pres">
      <dgm:prSet presAssocID="{D442577D-DEAD-499D-A8DA-E5146E339E56}" presName="desTx" presStyleLbl="alignAccFollowNode1" presStyleIdx="1" presStyleCnt="3" custScaleY="99944" custLinFactNeighborX="-3727" custLinFactNeighborY="-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F6DAC-DE45-4645-82BB-2374E33CA007}" type="pres">
      <dgm:prSet presAssocID="{888E2E94-9964-4A35-BA6E-389F87B7F652}" presName="space" presStyleCnt="0"/>
      <dgm:spPr/>
    </dgm:pt>
    <dgm:pt modelId="{3C620234-DE64-42FC-B626-1F00469B9DAE}" type="pres">
      <dgm:prSet presAssocID="{B3C66BDB-FAA2-4E13-9C7F-569120BE0045}" presName="composite" presStyleCnt="0"/>
      <dgm:spPr/>
    </dgm:pt>
    <dgm:pt modelId="{88FEA6D1-B5CD-46F3-BAC9-2DD4E8BA85ED}" type="pres">
      <dgm:prSet presAssocID="{B3C66BDB-FAA2-4E13-9C7F-569120BE004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7A035-E3AB-4CBD-96B3-9D7C927E1AD6}" type="pres">
      <dgm:prSet presAssocID="{B3C66BDB-FAA2-4E13-9C7F-569120BE004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948214-F749-44A3-9C04-AF0D4F2D9B1F}" srcId="{D442577D-DEAD-499D-A8DA-E5146E339E56}" destId="{9629B876-C271-4056-B582-A52549A1E7DB}" srcOrd="0" destOrd="0" parTransId="{4A615E1D-D543-4916-ACBB-B475271775B2}" sibTransId="{274802B6-6FCE-47B6-8C9D-2A2801C9B464}"/>
    <dgm:cxn modelId="{60B3CB1F-F818-448A-BD42-0C3B52D55E5B}" srcId="{B3C66BDB-FAA2-4E13-9C7F-569120BE0045}" destId="{DE2B612A-2E32-4AFD-8290-CE208EEB8CE3}" srcOrd="0" destOrd="0" parTransId="{ED52AABD-A845-4397-8A8C-CDC98B377632}" sibTransId="{C38668B1-7D59-4BB7-B3B4-0719257E57E5}"/>
    <dgm:cxn modelId="{70BF4EA7-53D9-42C8-AEF4-D8D2C598D12C}" type="presOf" srcId="{B3C66BDB-FAA2-4E13-9C7F-569120BE0045}" destId="{88FEA6D1-B5CD-46F3-BAC9-2DD4E8BA85ED}" srcOrd="0" destOrd="0" presId="urn:microsoft.com/office/officeart/2005/8/layout/hList1"/>
    <dgm:cxn modelId="{4F5904A4-CD14-4109-8C65-8CA11D6BD752}" type="presOf" srcId="{9629B876-C271-4056-B582-A52549A1E7DB}" destId="{FCAAF868-BD41-4F01-8442-D42C908BC383}" srcOrd="0" destOrd="0" presId="urn:microsoft.com/office/officeart/2005/8/layout/hList1"/>
    <dgm:cxn modelId="{AF74BFFC-D7BF-4622-A114-F8C99F2B5231}" type="presOf" srcId="{783397C4-1067-4895-89E7-D1BB364AC228}" destId="{FBF6DF51-E99A-4771-BDDF-B8131DF2196E}" srcOrd="0" destOrd="0" presId="urn:microsoft.com/office/officeart/2005/8/layout/hList1"/>
    <dgm:cxn modelId="{78FFDF38-BC03-4D37-AD39-031AFD71885A}" srcId="{B06DACAE-642E-4F00-A3B2-CA5C88DA3C7E}" destId="{B3C66BDB-FAA2-4E13-9C7F-569120BE0045}" srcOrd="2" destOrd="0" parTransId="{2189843E-082C-4B3E-A4EC-56A1FBA10E12}" sibTransId="{8ECF1CE7-3CA2-447B-9D86-5ADD83410741}"/>
    <dgm:cxn modelId="{3EC0B8F3-6430-487F-A36B-D280E82193E0}" type="presOf" srcId="{B06DACAE-642E-4F00-A3B2-CA5C88DA3C7E}" destId="{750EC2F9-C853-4939-A38C-A060376A125A}" srcOrd="0" destOrd="0" presId="urn:microsoft.com/office/officeart/2005/8/layout/hList1"/>
    <dgm:cxn modelId="{AE046259-06BF-4EC7-9B86-94CC8691332C}" type="presOf" srcId="{D442577D-DEAD-499D-A8DA-E5146E339E56}" destId="{23B6F9AF-4FE4-4A7A-BF4D-7DBFD153B21D}" srcOrd="0" destOrd="0" presId="urn:microsoft.com/office/officeart/2005/8/layout/hList1"/>
    <dgm:cxn modelId="{A537E1F8-3253-4D03-9173-3002E0AFBBF1}" type="presOf" srcId="{DE2B612A-2E32-4AFD-8290-CE208EEB8CE3}" destId="{E9C7A035-E3AB-4CBD-96B3-9D7C927E1AD6}" srcOrd="0" destOrd="0" presId="urn:microsoft.com/office/officeart/2005/8/layout/hList1"/>
    <dgm:cxn modelId="{ED7B9D74-AA09-4A79-B948-02E636929EA3}" srcId="{B06DACAE-642E-4F00-A3B2-CA5C88DA3C7E}" destId="{D442577D-DEAD-499D-A8DA-E5146E339E56}" srcOrd="1" destOrd="0" parTransId="{F8D335C4-AC44-43B7-A64A-B17DE15545A4}" sibTransId="{888E2E94-9964-4A35-BA6E-389F87B7F652}"/>
    <dgm:cxn modelId="{29300029-6A7F-4BAE-8243-1C944AC983D5}" srcId="{783397C4-1067-4895-89E7-D1BB364AC228}" destId="{A2E26E70-9EB3-4686-ACC3-8ABB37E4E130}" srcOrd="0" destOrd="0" parTransId="{488C134F-AE39-4868-BFE7-75AD81C35629}" sibTransId="{57634946-4C44-4D40-838E-BE6FFD9922FE}"/>
    <dgm:cxn modelId="{7BF9FB0C-E22E-48AC-8EA2-24EDC5E5C580}" srcId="{B06DACAE-642E-4F00-A3B2-CA5C88DA3C7E}" destId="{783397C4-1067-4895-89E7-D1BB364AC228}" srcOrd="0" destOrd="0" parTransId="{7C0D1F55-0464-4ED2-8342-4406AB19B94C}" sibTransId="{78083B6A-2105-439A-8253-2DC5B643FE20}"/>
    <dgm:cxn modelId="{543379C1-A541-4EE5-AED4-42A746B7715B}" type="presOf" srcId="{A2E26E70-9EB3-4686-ACC3-8ABB37E4E130}" destId="{91703E53-D5E4-441C-A6DE-4E3B921A1BD3}" srcOrd="0" destOrd="0" presId="urn:microsoft.com/office/officeart/2005/8/layout/hList1"/>
    <dgm:cxn modelId="{4CDF938E-8EF5-4BF8-B111-6D51E279DA0B}" type="presParOf" srcId="{750EC2F9-C853-4939-A38C-A060376A125A}" destId="{58785CBC-1745-4496-80A1-15E9DB410422}" srcOrd="0" destOrd="0" presId="urn:microsoft.com/office/officeart/2005/8/layout/hList1"/>
    <dgm:cxn modelId="{EF0C12F9-E2DD-406F-A1FC-1B3700A4005A}" type="presParOf" srcId="{58785CBC-1745-4496-80A1-15E9DB410422}" destId="{FBF6DF51-E99A-4771-BDDF-B8131DF2196E}" srcOrd="0" destOrd="0" presId="urn:microsoft.com/office/officeart/2005/8/layout/hList1"/>
    <dgm:cxn modelId="{408316B0-53F3-4936-BA8F-FD08B15FCE8A}" type="presParOf" srcId="{58785CBC-1745-4496-80A1-15E9DB410422}" destId="{91703E53-D5E4-441C-A6DE-4E3B921A1BD3}" srcOrd="1" destOrd="0" presId="urn:microsoft.com/office/officeart/2005/8/layout/hList1"/>
    <dgm:cxn modelId="{D370D556-1D02-4253-BE6F-C88C57DE584A}" type="presParOf" srcId="{750EC2F9-C853-4939-A38C-A060376A125A}" destId="{C5488A0C-BBF0-4476-BE0A-1FC7F6113824}" srcOrd="1" destOrd="0" presId="urn:microsoft.com/office/officeart/2005/8/layout/hList1"/>
    <dgm:cxn modelId="{C218168F-7B90-4883-BF7E-BC6CD9352C2A}" type="presParOf" srcId="{750EC2F9-C853-4939-A38C-A060376A125A}" destId="{69CCC58D-1FD8-469D-93D0-04447095B178}" srcOrd="2" destOrd="0" presId="urn:microsoft.com/office/officeart/2005/8/layout/hList1"/>
    <dgm:cxn modelId="{6B2BB12C-25C2-4B48-9F0E-B5490D848E56}" type="presParOf" srcId="{69CCC58D-1FD8-469D-93D0-04447095B178}" destId="{23B6F9AF-4FE4-4A7A-BF4D-7DBFD153B21D}" srcOrd="0" destOrd="0" presId="urn:microsoft.com/office/officeart/2005/8/layout/hList1"/>
    <dgm:cxn modelId="{EDECA5F3-E9F7-430F-8571-A3CB46C4549A}" type="presParOf" srcId="{69CCC58D-1FD8-469D-93D0-04447095B178}" destId="{FCAAF868-BD41-4F01-8442-D42C908BC383}" srcOrd="1" destOrd="0" presId="urn:microsoft.com/office/officeart/2005/8/layout/hList1"/>
    <dgm:cxn modelId="{680D838D-3A0C-4B48-970C-2A83276EB992}" type="presParOf" srcId="{750EC2F9-C853-4939-A38C-A060376A125A}" destId="{6D0F6DAC-DE45-4645-82BB-2374E33CA007}" srcOrd="3" destOrd="0" presId="urn:microsoft.com/office/officeart/2005/8/layout/hList1"/>
    <dgm:cxn modelId="{96D67F4F-E310-4DF2-8971-34E4DD530FD2}" type="presParOf" srcId="{750EC2F9-C853-4939-A38C-A060376A125A}" destId="{3C620234-DE64-42FC-B626-1F00469B9DAE}" srcOrd="4" destOrd="0" presId="urn:microsoft.com/office/officeart/2005/8/layout/hList1"/>
    <dgm:cxn modelId="{7D718CCC-C8DC-45D0-AFA5-66D7EC16CC66}" type="presParOf" srcId="{3C620234-DE64-42FC-B626-1F00469B9DAE}" destId="{88FEA6D1-B5CD-46F3-BAC9-2DD4E8BA85ED}" srcOrd="0" destOrd="0" presId="urn:microsoft.com/office/officeart/2005/8/layout/hList1"/>
    <dgm:cxn modelId="{C7237A6D-8D17-47FF-B699-BD4B7D1EA919}" type="presParOf" srcId="{3C620234-DE64-42FC-B626-1F00469B9DAE}" destId="{E9C7A035-E3AB-4CBD-96B3-9D7C927E1AD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5BF7C0-526A-41BE-8CCB-FC122297B3A8}">
      <dsp:nvSpPr>
        <dsp:cNvPr id="0" name=""/>
        <dsp:cNvSpPr/>
      </dsp:nvSpPr>
      <dsp:spPr>
        <a:xfrm>
          <a:off x="4479" y="320291"/>
          <a:ext cx="2665702" cy="851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500" b="1" kern="1200" dirty="0" smtClean="0">
              <a:latin typeface="Liberation Serif" pitchFamily="18" charset="0"/>
            </a:rPr>
            <a:t>оценочная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29428" y="345240"/>
        <a:ext cx="2615804" cy="801927"/>
      </dsp:txXfrm>
    </dsp:sp>
    <dsp:sp modelId="{D2D40B84-81A6-4C49-A4CC-CB15904D3049}">
      <dsp:nvSpPr>
        <dsp:cNvPr id="0" name=""/>
        <dsp:cNvSpPr/>
      </dsp:nvSpPr>
      <dsp:spPr>
        <a:xfrm>
          <a:off x="271049" y="1172116"/>
          <a:ext cx="266570" cy="9996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9638"/>
              </a:lnTo>
              <a:lnTo>
                <a:pt x="266570" y="9996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716A72-B55F-4C01-9348-2EB4C4315D80}">
      <dsp:nvSpPr>
        <dsp:cNvPr id="0" name=""/>
        <dsp:cNvSpPr/>
      </dsp:nvSpPr>
      <dsp:spPr>
        <a:xfrm>
          <a:off x="537620" y="1505329"/>
          <a:ext cx="2132561" cy="1332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i="0" kern="1200" dirty="0" smtClean="0">
              <a:latin typeface="Liberation Serif" pitchFamily="18" charset="0"/>
            </a:rPr>
            <a:t>Текущая-</a:t>
          </a:r>
          <a:r>
            <a:rPr lang="ru-RU" sz="1800" i="0" kern="1200" dirty="0" smtClean="0">
              <a:latin typeface="Liberation Serif" pitchFamily="18" charset="0"/>
            </a:rPr>
            <a:t>(наблюдение, опрос, беседа)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576658" y="1544367"/>
        <a:ext cx="2054485" cy="1254775"/>
      </dsp:txXfrm>
    </dsp:sp>
    <dsp:sp modelId="{3E1639D4-E7D0-40EE-B02C-DE7D817B1A50}">
      <dsp:nvSpPr>
        <dsp:cNvPr id="0" name=""/>
        <dsp:cNvSpPr/>
      </dsp:nvSpPr>
      <dsp:spPr>
        <a:xfrm>
          <a:off x="271049" y="1172116"/>
          <a:ext cx="266570" cy="2665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65702"/>
              </a:lnTo>
              <a:lnTo>
                <a:pt x="266570" y="26657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FCEA6-8415-4A3B-8E2B-B6BBD17C0C22}">
      <dsp:nvSpPr>
        <dsp:cNvPr id="0" name=""/>
        <dsp:cNvSpPr/>
      </dsp:nvSpPr>
      <dsp:spPr>
        <a:xfrm>
          <a:off x="537620" y="3171393"/>
          <a:ext cx="2132561" cy="1332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Liberation Serif" pitchFamily="18" charset="0"/>
            </a:rPr>
            <a:t>Специальная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Liberation Serif" pitchFamily="18" charset="0"/>
            </a:rPr>
            <a:t>(предварительная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Liberation Serif" pitchFamily="18" charset="0"/>
            </a:rPr>
            <a:t>рубежная, итоговая)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>
            <a:latin typeface="Liberation Serif" pitchFamily="18" charset="0"/>
          </a:endParaRPr>
        </a:p>
      </dsp:txBody>
      <dsp:txXfrm>
        <a:off x="576658" y="3210431"/>
        <a:ext cx="2054485" cy="1254775"/>
      </dsp:txXfrm>
    </dsp:sp>
    <dsp:sp modelId="{5A10BAC0-6078-45E9-A7D5-40A5C9336C73}">
      <dsp:nvSpPr>
        <dsp:cNvPr id="0" name=""/>
        <dsp:cNvSpPr/>
      </dsp:nvSpPr>
      <dsp:spPr>
        <a:xfrm>
          <a:off x="3336607" y="320291"/>
          <a:ext cx="2610175" cy="8428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Liberation Serif" pitchFamily="18" charset="0"/>
            </a:rPr>
            <a:t>аттестационная</a:t>
          </a:r>
          <a:endParaRPr lang="ru-RU" sz="2500" b="1" kern="1200" dirty="0">
            <a:latin typeface="Liberation Serif" pitchFamily="18" charset="0"/>
          </a:endParaRPr>
        </a:p>
      </dsp:txBody>
      <dsp:txXfrm>
        <a:off x="3361295" y="344979"/>
        <a:ext cx="2560799" cy="793519"/>
      </dsp:txXfrm>
    </dsp:sp>
    <dsp:sp modelId="{4C04DAEA-5403-4B32-9B44-DC32DBD6A073}">
      <dsp:nvSpPr>
        <dsp:cNvPr id="0" name=""/>
        <dsp:cNvSpPr/>
      </dsp:nvSpPr>
      <dsp:spPr>
        <a:xfrm>
          <a:off x="3597625" y="1163186"/>
          <a:ext cx="261017" cy="1500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00377"/>
              </a:lnTo>
              <a:lnTo>
                <a:pt x="261017" y="15003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880DA0-7D8C-427B-B293-88D638AA940F}">
      <dsp:nvSpPr>
        <dsp:cNvPr id="0" name=""/>
        <dsp:cNvSpPr/>
      </dsp:nvSpPr>
      <dsp:spPr>
        <a:xfrm>
          <a:off x="3858642" y="1496399"/>
          <a:ext cx="3913741" cy="2334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Liberation Serif" pitchFamily="18" charset="0"/>
            </a:rPr>
            <a:t>определяется оценкой качества достижения учащимися планируемых результатов рабочей программы, которые разрабатываются в соответствии с требованиями ФГОС</a:t>
          </a:r>
          <a:endParaRPr lang="ru-RU" sz="1600" kern="1200" dirty="0">
            <a:latin typeface="Liberation Serif" pitchFamily="18" charset="0"/>
          </a:endParaRPr>
        </a:p>
      </dsp:txBody>
      <dsp:txXfrm>
        <a:off x="3927012" y="1564769"/>
        <a:ext cx="3777001" cy="21975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F6DF51-E99A-4771-BDDF-B8131DF2196E}">
      <dsp:nvSpPr>
        <dsp:cNvPr id="0" name=""/>
        <dsp:cNvSpPr/>
      </dsp:nvSpPr>
      <dsp:spPr>
        <a:xfrm>
          <a:off x="2475" y="975551"/>
          <a:ext cx="2413158" cy="677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Тематическая проверка</a:t>
          </a:r>
          <a:endParaRPr lang="ru-RU" sz="1900" kern="1200" dirty="0"/>
        </a:p>
      </dsp:txBody>
      <dsp:txXfrm>
        <a:off x="2475" y="975551"/>
        <a:ext cx="2413158" cy="677844"/>
      </dsp:txXfrm>
    </dsp:sp>
    <dsp:sp modelId="{91703E53-D5E4-441C-A6DE-4E3B921A1BD3}">
      <dsp:nvSpPr>
        <dsp:cNvPr id="0" name=""/>
        <dsp:cNvSpPr/>
      </dsp:nvSpPr>
      <dsp:spPr>
        <a:xfrm>
          <a:off x="2475" y="1653395"/>
          <a:ext cx="2413158" cy="2503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Liberation Serif" pitchFamily="18" charset="0"/>
            </a:rPr>
            <a:t>проверяется подготовленность учащихся в рамках одного планируемого результата (одного вопроса или одной практической задачи)</a:t>
          </a:r>
          <a:endParaRPr lang="ru-RU" sz="1900" kern="1200" dirty="0">
            <a:latin typeface="Liberation Serif" pitchFamily="18" charset="0"/>
          </a:endParaRPr>
        </a:p>
      </dsp:txBody>
      <dsp:txXfrm>
        <a:off x="2475" y="1653395"/>
        <a:ext cx="2413158" cy="2503439"/>
      </dsp:txXfrm>
    </dsp:sp>
    <dsp:sp modelId="{23B6F9AF-4FE4-4A7A-BF4D-7DBFD153B21D}">
      <dsp:nvSpPr>
        <dsp:cNvPr id="0" name=""/>
        <dsp:cNvSpPr/>
      </dsp:nvSpPr>
      <dsp:spPr>
        <a:xfrm>
          <a:off x="2663537" y="935786"/>
          <a:ext cx="2413158" cy="677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Целевая проверка</a:t>
          </a:r>
          <a:endParaRPr lang="ru-RU" sz="1900" kern="1200" dirty="0"/>
        </a:p>
      </dsp:txBody>
      <dsp:txXfrm>
        <a:off x="2663537" y="935786"/>
        <a:ext cx="2413158" cy="677844"/>
      </dsp:txXfrm>
    </dsp:sp>
    <dsp:sp modelId="{FCAAF868-BD41-4F01-8442-D42C908BC383}">
      <dsp:nvSpPr>
        <dsp:cNvPr id="0" name=""/>
        <dsp:cNvSpPr/>
      </dsp:nvSpPr>
      <dsp:spPr>
        <a:xfrm>
          <a:off x="2663537" y="1632792"/>
          <a:ext cx="2413158" cy="25020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Liberation Serif" pitchFamily="18" charset="0"/>
            </a:rPr>
            <a:t>связана с определением подготовленности учащихся в рамках одного из требований ФГОС.</a:t>
          </a:r>
          <a:endParaRPr lang="ru-RU" sz="2000" kern="1200" dirty="0">
            <a:latin typeface="Liberation Serif" pitchFamily="18" charset="0"/>
          </a:endParaRPr>
        </a:p>
      </dsp:txBody>
      <dsp:txXfrm>
        <a:off x="2663537" y="1632792"/>
        <a:ext cx="2413158" cy="2502038"/>
      </dsp:txXfrm>
    </dsp:sp>
    <dsp:sp modelId="{88FEA6D1-B5CD-46F3-BAC9-2DD4E8BA85ED}">
      <dsp:nvSpPr>
        <dsp:cNvPr id="0" name=""/>
        <dsp:cNvSpPr/>
      </dsp:nvSpPr>
      <dsp:spPr>
        <a:xfrm>
          <a:off x="5504477" y="975551"/>
          <a:ext cx="2413158" cy="6778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Комплексная проверка</a:t>
          </a:r>
          <a:endParaRPr lang="ru-RU" sz="1900" kern="1200" dirty="0"/>
        </a:p>
      </dsp:txBody>
      <dsp:txXfrm>
        <a:off x="5504477" y="975551"/>
        <a:ext cx="2413158" cy="677844"/>
      </dsp:txXfrm>
    </dsp:sp>
    <dsp:sp modelId="{E9C7A035-E3AB-4CBD-96B3-9D7C927E1AD6}">
      <dsp:nvSpPr>
        <dsp:cNvPr id="0" name=""/>
        <dsp:cNvSpPr/>
      </dsp:nvSpPr>
      <dsp:spPr>
        <a:xfrm>
          <a:off x="5504477" y="1653395"/>
          <a:ext cx="2413158" cy="2503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>
              <a:latin typeface="Liberation Serif" pitchFamily="18" charset="0"/>
            </a:rPr>
            <a:t>оценивание подготовленности учащихся в рамках планируемых результатов, раскрывающих разные группы предметных требований ФГОС.</a:t>
          </a:r>
          <a:endParaRPr lang="ru-RU" sz="1900" kern="1200" dirty="0">
            <a:latin typeface="Liberation Serif" pitchFamily="18" charset="0"/>
          </a:endParaRPr>
        </a:p>
      </dsp:txBody>
      <dsp:txXfrm>
        <a:off x="5504477" y="1653395"/>
        <a:ext cx="2413158" cy="2503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A1EB9C-59E2-4D8A-B262-33F003BB56D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4A889E-199B-4F72-891F-A02E664C47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o.yar.ru/fileadmin/iro/k_fk_bzh/2018/SHCHerbak-Sistema_-ocenki-FK.pdf" TargetMode="External"/><Relationship Id="rId2" Type="http://schemas.openxmlformats.org/officeDocument/2006/relationships/hyperlink" Target="https://edsoo.ru/wp-content/uploads/2023/08/&#1060;&#1080;&#1079;&#1080;&#1095;&#1077;&#1089;&#1082;&#1072;&#1103;-&#1082;&#1091;&#1083;&#1100;&#1090;&#1091;&#1088;&#1072;-&#1073;&#1072;&#1079;&#1086;&#1074;&#1099;&#1081;-&#1091;&#1088;&#1086;&#1074;&#1077;&#1085;&#1100;.-&#1056;&#1077;&#1072;&#1083;&#1080;&#1079;&#1072;&#1094;&#1080;&#1103;-&#1090;&#1088;&#1077;&#1073;&#1086;&#1074;&#1072;&#1085;&#1080;&#1081;-&#1060;&#1043;&#1054;&#1057;-&#1086;&#1089;&#1085;&#1086;&#1074;&#1085;&#1086;&#1075;&#1086;-&#1086;&#1073;&#1097;&#1077;&#1075;&#1086;-&#1086;&#1073;&#1088;&#1072;&#1079;&#1086;&#1074;&#1072;&#1085;&#1080;&#1103;.-&#1052;&#1077;&#1090;&#1086;&#1076;&#1080;&#1095;&#1077;&#1089;&#1082;&#1086;&#1077;-&#1087;&#1086;&#1089;&#1086;&#1073;&#1080;&#1077;-&#1076;&#1083;&#1103;-&#1091;&#1095;&#1080;&#1090;&#1077;&#1083;&#1103;-1.pd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garant.ru/products/ipo/prime/doc/405897655/" TargetMode="External"/><Relationship Id="rId5" Type="http://schemas.openxmlformats.org/officeDocument/2006/relationships/hyperlink" Target="https://www.garant.ru/products/ipo/prime/doc/405897653/" TargetMode="External"/><Relationship Id="rId4" Type="http://schemas.openxmlformats.org/officeDocument/2006/relationships/hyperlink" Target="https://documents.infourok.ru/45c74213-8645-4a4c-b5e8-cff267c39531/&#1055;&#1088;&#1077;&#1079;&#1077;&#1085;&#1090;&#1072;&#1094;&#1080;&#1103;%20%22&#1054;&#1094;&#1077;&#1085;&#1080;&#1074;&#1072;&#1085;&#1080;&#1077;%20&#1087;&#1088;&#1077;&#1076;&#1084;&#1077;&#1090;&#1085;&#1099;&#1093;%20&#1080;%20&#1084;&#1077;&#1090;&#1072;&#1087;&#1088;&#1077;&#1076;&#1084;&#1077;&#1090;&#1085;&#1099;&#1093;%20&#1088;&#1077;&#1079;&#1091;&#1083;&#1100;&#1090;&#1072;&#1090;&#1086;&#1074;%20&#1087;&#1086;%20&#1092;&#1080;&#1079;&#1080;&#1095;&#1077;&#1089;&#1082;&#1086;&#1081;%20&#1082;&#1091;&#1083;&#1100;&#1090;&#1091;&#1088;&#1077;%20&#1089;&#1086;&#1075;&#1083;&#1072;&#1089;&#1085;&#1086;%20&#1090;&#1088;&#1077;&#1073;&#1086;&#1074;&#1072;&#1085;&#1080;&#1103;&#1084;%20&#1060;&#1043;&#1054;&#1057;%20%22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844824"/>
            <a:ext cx="6172200" cy="2376264"/>
          </a:xfrm>
        </p:spPr>
        <p:txBody>
          <a:bodyPr>
            <a:normAutofit fontScale="90000"/>
          </a:bodyPr>
          <a:lstStyle/>
          <a:p>
            <a:r>
              <a:rPr lang="ru-RU" sz="1100" b="0" dirty="0">
                <a:solidFill>
                  <a:srgbClr val="000000"/>
                </a:solidFill>
                <a:latin typeface="Calibri"/>
              </a:rPr>
              <a:t/>
            </a:r>
            <a:br>
              <a:rPr lang="ru-RU" sz="1100" b="0" dirty="0">
                <a:solidFill>
                  <a:srgbClr val="000000"/>
                </a:solidFill>
                <a:latin typeface="Calibri"/>
              </a:rPr>
            </a:br>
            <a:r>
              <a:rPr lang="ru-RU" sz="1100" b="0" dirty="0">
                <a:latin typeface="Calibri"/>
              </a:rPr>
              <a:t/>
            </a:r>
            <a:br>
              <a:rPr lang="ru-RU" sz="1100" b="0" dirty="0">
                <a:latin typeface="Calibri"/>
              </a:rPr>
            </a:br>
            <a:r>
              <a:rPr lang="ru-RU" sz="1100" b="0" dirty="0">
                <a:latin typeface="Calibri"/>
              </a:rPr>
              <a:t> </a:t>
            </a:r>
            <a:r>
              <a:rPr lang="ru-RU" sz="3600" dirty="0">
                <a:latin typeface="Liberation Serif" pitchFamily="18" charset="0"/>
              </a:rPr>
              <a:t>Система оценки достижения планируемых результатов освоения учебной программы по физической культуре </a:t>
            </a:r>
            <a:r>
              <a:rPr lang="ru-RU" sz="3600" dirty="0" smtClean="0">
                <a:latin typeface="Liberation Serif" pitchFamily="18" charset="0"/>
              </a:rPr>
              <a:t>на уровне ООО/СОО</a:t>
            </a:r>
            <a:endParaRPr lang="ru-RU" sz="3600" dirty="0">
              <a:latin typeface="Liberation Serif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653136"/>
            <a:ext cx="3600400" cy="720080"/>
          </a:xfrm>
        </p:spPr>
        <p:txBody>
          <a:bodyPr/>
          <a:lstStyle/>
          <a:p>
            <a:r>
              <a:rPr lang="ru-RU" dirty="0" smtClean="0">
                <a:latin typeface="Liberation Serif" pitchFamily="18" charset="0"/>
              </a:rPr>
              <a:t>Учитель физической культуры  Шмакова Э.Ф</a:t>
            </a:r>
            <a:endParaRPr lang="ru-RU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45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24936" cy="720080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latin typeface="Liberation Serif" pitchFamily="18" charset="0"/>
              </a:rPr>
              <a:t>Оценка </a:t>
            </a:r>
            <a:r>
              <a:rPr lang="ru-RU" sz="2600" b="1" dirty="0" err="1">
                <a:latin typeface="Liberation Serif" pitchFamily="18" charset="0"/>
              </a:rPr>
              <a:t>метапредметных</a:t>
            </a:r>
            <a:r>
              <a:rPr lang="ru-RU" sz="2600" b="1" dirty="0">
                <a:latin typeface="Liberation Serif" pitchFamily="18" charset="0"/>
              </a:rPr>
              <a:t> результатов, </a:t>
            </a:r>
            <a:r>
              <a:rPr lang="ru-RU" sz="2600" b="1" dirty="0" smtClean="0">
                <a:latin typeface="Liberation Serif" pitchFamily="18" charset="0"/>
              </a:rPr>
              <a:t/>
            </a:r>
            <a:br>
              <a:rPr lang="ru-RU" sz="2600" b="1" dirty="0" smtClean="0">
                <a:latin typeface="Liberation Serif" pitchFamily="18" charset="0"/>
              </a:rPr>
            </a:br>
            <a:r>
              <a:rPr lang="ru-RU" sz="2600" b="1" dirty="0" smtClean="0">
                <a:latin typeface="Liberation Serif" pitchFamily="18" charset="0"/>
              </a:rPr>
              <a:t>ФОП </a:t>
            </a:r>
            <a:r>
              <a:rPr lang="ru-RU" sz="2600" b="1" dirty="0">
                <a:latin typeface="Liberation Serif" pitchFamily="18" charset="0"/>
              </a:rPr>
              <a:t>ООО / СОО</a:t>
            </a:r>
            <a:endParaRPr lang="ru-RU" sz="2600" dirty="0">
              <a:latin typeface="Liberation Serif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36712"/>
            <a:ext cx="87849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ru-RU" sz="2000" dirty="0">
                <a:latin typeface="Liberation Serif" pitchFamily="18" charset="0"/>
              </a:rPr>
              <a:t>Оценка </a:t>
            </a:r>
            <a:r>
              <a:rPr lang="ru-RU" sz="2000" dirty="0" err="1">
                <a:latin typeface="Liberation Serif" pitchFamily="18" charset="0"/>
              </a:rPr>
              <a:t>метапредметных</a:t>
            </a:r>
            <a:r>
              <a:rPr lang="ru-RU" sz="2000" dirty="0">
                <a:latin typeface="Liberation Serif" pitchFamily="18" charset="0"/>
              </a:rPr>
              <a:t> результатов представляет собой оценку </a:t>
            </a:r>
            <a:r>
              <a:rPr lang="ru-RU" sz="2000" dirty="0" smtClean="0">
                <a:latin typeface="Liberation Serif" pitchFamily="18" charset="0"/>
              </a:rPr>
              <a:t>достижения планируемых </a:t>
            </a:r>
            <a:r>
              <a:rPr lang="ru-RU" sz="2000" dirty="0">
                <a:latin typeface="Liberation Serif" pitchFamily="18" charset="0"/>
              </a:rPr>
              <a:t>результатов освоения </a:t>
            </a:r>
            <a:r>
              <a:rPr lang="ru-RU" sz="2000" dirty="0" smtClean="0">
                <a:latin typeface="Liberation Serif" pitchFamily="18" charset="0"/>
              </a:rPr>
              <a:t>ФОП ООО/ </a:t>
            </a:r>
            <a:r>
              <a:rPr lang="ru-RU" sz="2000" dirty="0">
                <a:latin typeface="Liberation Serif" pitchFamily="18" charset="0"/>
              </a:rPr>
              <a:t>СОО, которые отражают </a:t>
            </a:r>
            <a:r>
              <a:rPr lang="ru-RU" sz="2000" dirty="0" smtClean="0">
                <a:latin typeface="Liberation Serif" pitchFamily="18" charset="0"/>
              </a:rPr>
              <a:t>совокупность познавательных</a:t>
            </a:r>
            <a:r>
              <a:rPr lang="ru-RU" sz="2000" dirty="0">
                <a:latin typeface="Liberation Serif" pitchFamily="18" charset="0"/>
              </a:rPr>
              <a:t>, коммуникативных и регулятивных универсальных учебных действий, а </a:t>
            </a:r>
            <a:r>
              <a:rPr lang="ru-RU" sz="2000" dirty="0" smtClean="0">
                <a:latin typeface="Liberation Serif" pitchFamily="18" charset="0"/>
              </a:rPr>
              <a:t>также систему </a:t>
            </a:r>
            <a:r>
              <a:rPr lang="ru-RU" sz="2000" dirty="0">
                <a:latin typeface="Liberation Serif" pitchFamily="18" charset="0"/>
              </a:rPr>
              <a:t>междисциплинарных (</a:t>
            </a:r>
            <a:r>
              <a:rPr lang="ru-RU" sz="2000" dirty="0" err="1">
                <a:latin typeface="Liberation Serif" pitchFamily="18" charset="0"/>
              </a:rPr>
              <a:t>межпредметных</a:t>
            </a:r>
            <a:r>
              <a:rPr lang="ru-RU" sz="2000" dirty="0">
                <a:latin typeface="Liberation Serif" pitchFamily="18" charset="0"/>
              </a:rPr>
              <a:t>) понятий.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000" dirty="0" smtClean="0">
                <a:latin typeface="Liberation Serif" pitchFamily="18" charset="0"/>
              </a:rPr>
              <a:t>Формирование </a:t>
            </a:r>
            <a:r>
              <a:rPr lang="ru-RU" sz="2000" dirty="0" err="1">
                <a:latin typeface="Liberation Serif" pitchFamily="18" charset="0"/>
              </a:rPr>
              <a:t>метапредметных</a:t>
            </a:r>
            <a:r>
              <a:rPr lang="ru-RU" sz="2000" dirty="0">
                <a:latin typeface="Liberation Serif" pitchFamily="18" charset="0"/>
              </a:rPr>
              <a:t> результатов обеспечивается </a:t>
            </a:r>
            <a:r>
              <a:rPr lang="ru-RU" sz="2000" dirty="0" smtClean="0">
                <a:latin typeface="Liberation Serif" pitchFamily="18" charset="0"/>
              </a:rPr>
              <a:t>комплексом освоения предмета «Физическая культура» </a:t>
            </a:r>
            <a:r>
              <a:rPr lang="ru-RU" sz="2000" dirty="0">
                <a:latin typeface="Liberation Serif" pitchFamily="18" charset="0"/>
              </a:rPr>
              <a:t>и внеурочной деятельности.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000" dirty="0" smtClean="0">
                <a:latin typeface="Liberation Serif" pitchFamily="18" charset="0"/>
              </a:rPr>
              <a:t>Основным </a:t>
            </a:r>
            <a:r>
              <a:rPr lang="ru-RU" sz="2000" dirty="0">
                <a:latin typeface="Liberation Serif" pitchFamily="18" charset="0"/>
              </a:rPr>
              <a:t>объектом оценки </a:t>
            </a:r>
            <a:r>
              <a:rPr lang="ru-RU" sz="2000" dirty="0" err="1">
                <a:latin typeface="Liberation Serif" pitchFamily="18" charset="0"/>
              </a:rPr>
              <a:t>метапредметных</a:t>
            </a:r>
            <a:r>
              <a:rPr lang="ru-RU" sz="2000" dirty="0">
                <a:latin typeface="Liberation Serif" pitchFamily="18" charset="0"/>
              </a:rPr>
              <a:t> результатов:</a:t>
            </a:r>
          </a:p>
          <a:p>
            <a:r>
              <a:rPr lang="ru-RU" sz="2000" dirty="0" smtClean="0">
                <a:latin typeface="Liberation Serif" pitchFamily="18" charset="0"/>
              </a:rPr>
              <a:t>- </a:t>
            </a:r>
            <a:r>
              <a:rPr lang="ru-RU" sz="2000" dirty="0">
                <a:latin typeface="Liberation Serif" pitchFamily="18" charset="0"/>
              </a:rPr>
              <a:t>освоение обучающимися </a:t>
            </a:r>
            <a:r>
              <a:rPr lang="ru-RU" sz="2000" dirty="0" err="1">
                <a:latin typeface="Liberation Serif" pitchFamily="18" charset="0"/>
              </a:rPr>
              <a:t>межпредметных</a:t>
            </a:r>
            <a:r>
              <a:rPr lang="ru-RU" sz="2000" dirty="0">
                <a:latin typeface="Liberation Serif" pitchFamily="18" charset="0"/>
              </a:rPr>
              <a:t> понятий и универсальных учебных </a:t>
            </a:r>
            <a:r>
              <a:rPr lang="ru-RU" sz="2000" dirty="0" smtClean="0">
                <a:latin typeface="Liberation Serif" pitchFamily="18" charset="0"/>
              </a:rPr>
              <a:t>действий (регулятивных</a:t>
            </a:r>
            <a:r>
              <a:rPr lang="ru-RU" sz="2000" dirty="0">
                <a:latin typeface="Liberation Serif" pitchFamily="18" charset="0"/>
              </a:rPr>
              <a:t>, познавательных, коммуникативных);</a:t>
            </a:r>
          </a:p>
          <a:p>
            <a:r>
              <a:rPr lang="ru-RU" sz="2000" dirty="0">
                <a:latin typeface="Liberation Serif" pitchFamily="18" charset="0"/>
              </a:rPr>
              <a:t>-</a:t>
            </a:r>
            <a:r>
              <a:rPr lang="ru-RU" sz="2000" dirty="0" smtClean="0">
                <a:latin typeface="Liberation Serif" pitchFamily="18" charset="0"/>
              </a:rPr>
              <a:t>способность </a:t>
            </a:r>
            <a:r>
              <a:rPr lang="ru-RU" sz="2000" dirty="0">
                <a:latin typeface="Liberation Serif" pitchFamily="18" charset="0"/>
              </a:rPr>
              <a:t>использования универсальных учебных действий в познавательной </a:t>
            </a:r>
            <a:r>
              <a:rPr lang="ru-RU" sz="2000" dirty="0" smtClean="0">
                <a:latin typeface="Liberation Serif" pitchFamily="18" charset="0"/>
              </a:rPr>
              <a:t>и социальной </a:t>
            </a:r>
            <a:r>
              <a:rPr lang="ru-RU" sz="2000" dirty="0">
                <a:latin typeface="Liberation Serif" pitchFamily="18" charset="0"/>
              </a:rPr>
              <a:t>практике, готовность к самостоятельному планированию и </a:t>
            </a:r>
            <a:r>
              <a:rPr lang="ru-RU" sz="2000" dirty="0" smtClean="0">
                <a:latin typeface="Liberation Serif" pitchFamily="18" charset="0"/>
              </a:rPr>
              <a:t>осуществлению учебной </a:t>
            </a:r>
            <a:r>
              <a:rPr lang="ru-RU" sz="2000" dirty="0">
                <a:latin typeface="Liberation Serif" pitchFamily="18" charset="0"/>
              </a:rPr>
              <a:t>деятельности, организации учебного сотрудничества с </a:t>
            </a:r>
            <a:r>
              <a:rPr lang="ru-RU" sz="2000" dirty="0" smtClean="0">
                <a:latin typeface="Liberation Serif" pitchFamily="18" charset="0"/>
              </a:rPr>
              <a:t>педагогическими работниками </a:t>
            </a:r>
            <a:r>
              <a:rPr lang="ru-RU" sz="2000" dirty="0">
                <a:latin typeface="Liberation Serif" pitchFamily="18" charset="0"/>
              </a:rPr>
              <a:t>и сверстниками, к участию в построении индивидуальной </a:t>
            </a:r>
            <a:r>
              <a:rPr lang="ru-RU" sz="2000" dirty="0" smtClean="0">
                <a:latin typeface="Liberation Serif" pitchFamily="18" charset="0"/>
              </a:rPr>
              <a:t>образовательной траектории</a:t>
            </a:r>
            <a:r>
              <a:rPr lang="ru-RU" sz="2000" dirty="0">
                <a:latin typeface="Liberation Serif" pitchFamily="18" charset="0"/>
              </a:rPr>
              <a:t>;</a:t>
            </a:r>
          </a:p>
          <a:p>
            <a:r>
              <a:rPr lang="ru-RU" sz="2000" dirty="0">
                <a:latin typeface="Liberation Serif" pitchFamily="18" charset="0"/>
              </a:rPr>
              <a:t>-</a:t>
            </a:r>
            <a:r>
              <a:rPr lang="ru-RU" sz="2000" dirty="0" smtClean="0">
                <a:latin typeface="Liberation Serif" pitchFamily="18" charset="0"/>
              </a:rPr>
              <a:t>овладение </a:t>
            </a:r>
            <a:r>
              <a:rPr lang="ru-RU" sz="2000" dirty="0">
                <a:latin typeface="Liberation Serif" pitchFamily="18" charset="0"/>
              </a:rPr>
              <a:t>навыками учебно-исследовательской, проектной </a:t>
            </a:r>
            <a:r>
              <a:rPr lang="ru-RU" sz="2000" dirty="0" smtClean="0">
                <a:latin typeface="Liberation Serif" pitchFamily="18" charset="0"/>
              </a:rPr>
              <a:t>и социальной </a:t>
            </a:r>
            <a:r>
              <a:rPr lang="ru-RU" sz="2000" dirty="0">
                <a:latin typeface="Liberation Serif" pitchFamily="18" charset="0"/>
              </a:rPr>
              <a:t>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9437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2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>
                <a:latin typeface="Liberation Serif" pitchFamily="18" charset="0"/>
              </a:rPr>
              <a:t>Оценка предметных результатов, ФОП ООО / СОО</a:t>
            </a:r>
            <a:endParaRPr lang="ru-RU" sz="2600" dirty="0">
              <a:latin typeface="Liberation Serif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351" y="529145"/>
            <a:ext cx="885698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  <a:latin typeface="Liberation Serif" pitchFamily="18" charset="0"/>
              </a:rPr>
              <a:t>Обобщённый критерий </a:t>
            </a:r>
            <a:r>
              <a:rPr lang="ru-RU" sz="2000" dirty="0">
                <a:latin typeface="Liberation Serif" pitchFamily="18" charset="0"/>
              </a:rPr>
              <a:t>«</a:t>
            </a:r>
            <a:r>
              <a:rPr lang="ru-RU" sz="2000" b="1" dirty="0">
                <a:latin typeface="Liberation Serif" pitchFamily="18" charset="0"/>
              </a:rPr>
              <a:t>знание и понимание</a:t>
            </a:r>
            <a:r>
              <a:rPr lang="ru-RU" sz="2000" dirty="0">
                <a:latin typeface="Liberation Serif" pitchFamily="18" charset="0"/>
              </a:rPr>
              <a:t>» включает знание и понимание </a:t>
            </a:r>
            <a:r>
              <a:rPr lang="ru-RU" sz="2000" dirty="0" smtClean="0">
                <a:latin typeface="Liberation Serif" pitchFamily="18" charset="0"/>
              </a:rPr>
              <a:t>роли изучаемой </a:t>
            </a:r>
            <a:r>
              <a:rPr lang="ru-RU" sz="2000" dirty="0">
                <a:latin typeface="Liberation Serif" pitchFamily="18" charset="0"/>
              </a:rPr>
              <a:t>области знания и (или) вида деятельности в различных контекстах, знание </a:t>
            </a:r>
            <a:r>
              <a:rPr lang="ru-RU" sz="2000" dirty="0" smtClean="0">
                <a:latin typeface="Liberation Serif" pitchFamily="18" charset="0"/>
              </a:rPr>
              <a:t>и понимание </a:t>
            </a:r>
            <a:r>
              <a:rPr lang="ru-RU" sz="2000" dirty="0">
                <a:latin typeface="Liberation Serif" pitchFamily="18" charset="0"/>
              </a:rPr>
              <a:t>терминологии, понятий и идей, а также процедурных знаний или алгоритмов.</a:t>
            </a: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Liberation Serif" pitchFamily="18" charset="0"/>
              </a:rPr>
              <a:t>Обобщённый </a:t>
            </a:r>
            <a:r>
              <a:rPr lang="ru-RU" sz="2000" dirty="0">
                <a:solidFill>
                  <a:schemeClr val="tx2"/>
                </a:solidFill>
                <a:latin typeface="Liberation Serif" pitchFamily="18" charset="0"/>
              </a:rPr>
              <a:t>критерий </a:t>
            </a:r>
            <a:r>
              <a:rPr lang="ru-RU" sz="2000" dirty="0">
                <a:latin typeface="Liberation Serif" pitchFamily="18" charset="0"/>
              </a:rPr>
              <a:t>«</a:t>
            </a:r>
            <a:r>
              <a:rPr lang="ru-RU" sz="2000" b="1" dirty="0">
                <a:latin typeface="Liberation Serif" pitchFamily="18" charset="0"/>
              </a:rPr>
              <a:t>применение</a:t>
            </a:r>
            <a:r>
              <a:rPr lang="ru-RU" sz="2000" dirty="0">
                <a:latin typeface="Liberation Serif" pitchFamily="18" charset="0"/>
              </a:rPr>
              <a:t>» включает:</a:t>
            </a:r>
          </a:p>
          <a:p>
            <a:pPr algn="just"/>
            <a:r>
              <a:rPr lang="ru-RU" sz="2000" dirty="0">
                <a:latin typeface="Liberation Serif" pitchFamily="18" charset="0"/>
              </a:rPr>
              <a:t>● использование изучаемого материала при решении учебных задач, </a:t>
            </a:r>
            <a:r>
              <a:rPr lang="ru-RU" sz="2000" dirty="0" smtClean="0">
                <a:latin typeface="Liberation Serif" pitchFamily="18" charset="0"/>
              </a:rPr>
              <a:t>различающихся сложностью </a:t>
            </a:r>
            <a:r>
              <a:rPr lang="ru-RU" sz="2000" dirty="0">
                <a:latin typeface="Liberation Serif" pitchFamily="18" charset="0"/>
              </a:rPr>
              <a:t>предметного содержания, сочетанием универсальных </a:t>
            </a:r>
            <a:r>
              <a:rPr lang="ru-RU" sz="2000" dirty="0" smtClean="0">
                <a:latin typeface="Liberation Serif" pitchFamily="18" charset="0"/>
              </a:rPr>
              <a:t>познавательных действий </a:t>
            </a:r>
            <a:r>
              <a:rPr lang="ru-RU" sz="2000" dirty="0">
                <a:latin typeface="Liberation Serif" pitchFamily="18" charset="0"/>
              </a:rPr>
              <a:t>и операций, степенью проработанности в учебном процессе;</a:t>
            </a:r>
          </a:p>
          <a:p>
            <a:pPr algn="just"/>
            <a:r>
              <a:rPr lang="ru-RU" sz="2000" dirty="0">
                <a:latin typeface="Liberation Serif" pitchFamily="18" charset="0"/>
              </a:rPr>
              <a:t>● использование специфических для предмета способов действий и видов деятельности </a:t>
            </a:r>
            <a:r>
              <a:rPr lang="ru-RU" sz="2000" dirty="0" smtClean="0">
                <a:latin typeface="Liberation Serif" pitchFamily="18" charset="0"/>
              </a:rPr>
              <a:t>по получению </a:t>
            </a:r>
            <a:r>
              <a:rPr lang="ru-RU" sz="2000" dirty="0">
                <a:latin typeface="Liberation Serif" pitchFamily="18" charset="0"/>
              </a:rPr>
              <a:t>нового знания, его интерпретации, применению и преобразованию при </a:t>
            </a:r>
            <a:r>
              <a:rPr lang="ru-RU" sz="2000" dirty="0" smtClean="0">
                <a:latin typeface="Liberation Serif" pitchFamily="18" charset="0"/>
              </a:rPr>
              <a:t>решении учебных </a:t>
            </a:r>
            <a:r>
              <a:rPr lang="ru-RU" sz="2000" dirty="0">
                <a:latin typeface="Liberation Serif" pitchFamily="18" charset="0"/>
              </a:rPr>
              <a:t>задач (проблем), в том числе в ходе поисковой деятельности, </a:t>
            </a:r>
            <a:r>
              <a:rPr lang="ru-RU" sz="2000" dirty="0" smtClean="0">
                <a:latin typeface="Liberation Serif" pitchFamily="18" charset="0"/>
              </a:rPr>
              <a:t>учебно-исследовательской </a:t>
            </a:r>
            <a:r>
              <a:rPr lang="ru-RU" sz="2000" dirty="0">
                <a:latin typeface="Liberation Serif" pitchFamily="18" charset="0"/>
              </a:rPr>
              <a:t>и учебно-проектной деятельности.</a:t>
            </a: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Liberation Serif" pitchFamily="18" charset="0"/>
              </a:rPr>
              <a:t>Обобщённый </a:t>
            </a:r>
            <a:r>
              <a:rPr lang="ru-RU" sz="2000" dirty="0">
                <a:solidFill>
                  <a:schemeClr val="tx2"/>
                </a:solidFill>
                <a:latin typeface="Liberation Serif" pitchFamily="18" charset="0"/>
              </a:rPr>
              <a:t>критерий </a:t>
            </a:r>
            <a:r>
              <a:rPr lang="ru-RU" sz="2000" dirty="0">
                <a:latin typeface="Liberation Serif" pitchFamily="18" charset="0"/>
              </a:rPr>
              <a:t>«</a:t>
            </a:r>
            <a:r>
              <a:rPr lang="ru-RU" sz="2000" b="1" dirty="0">
                <a:latin typeface="Liberation Serif" pitchFamily="18" charset="0"/>
              </a:rPr>
              <a:t>функциональность</a:t>
            </a:r>
            <a:r>
              <a:rPr lang="ru-RU" sz="2000" dirty="0">
                <a:latin typeface="Liberation Serif" pitchFamily="18" charset="0"/>
              </a:rPr>
              <a:t>» включает осознанное </a:t>
            </a:r>
            <a:r>
              <a:rPr lang="ru-RU" sz="2000" dirty="0" smtClean="0">
                <a:latin typeface="Liberation Serif" pitchFamily="18" charset="0"/>
              </a:rPr>
              <a:t>использование приобретённых </a:t>
            </a:r>
            <a:r>
              <a:rPr lang="ru-RU" sz="2000" dirty="0">
                <a:latin typeface="Liberation Serif" pitchFamily="18" charset="0"/>
              </a:rPr>
              <a:t>знаний и способов действий при решении </a:t>
            </a:r>
            <a:r>
              <a:rPr lang="ru-RU" sz="2000" dirty="0" err="1">
                <a:latin typeface="Liberation Serif" pitchFamily="18" charset="0"/>
              </a:rPr>
              <a:t>внеучебных</a:t>
            </a:r>
            <a:r>
              <a:rPr lang="ru-RU" sz="2000" dirty="0">
                <a:latin typeface="Liberation Serif" pitchFamily="18" charset="0"/>
              </a:rPr>
              <a:t> проблем, </a:t>
            </a:r>
            <a:r>
              <a:rPr lang="ru-RU" sz="2000" dirty="0" smtClean="0">
                <a:latin typeface="Liberation Serif" pitchFamily="18" charset="0"/>
              </a:rPr>
              <a:t>различающихся сложностью </a:t>
            </a:r>
            <a:r>
              <a:rPr lang="ru-RU" sz="2000" dirty="0">
                <a:latin typeface="Liberation Serif" pitchFamily="18" charset="0"/>
              </a:rPr>
              <a:t>предметного содержания, читательских умений, контекста, а также </a:t>
            </a:r>
            <a:r>
              <a:rPr lang="ru-RU" sz="2000" dirty="0" smtClean="0">
                <a:latin typeface="Liberation Serif" pitchFamily="18" charset="0"/>
              </a:rPr>
              <a:t>сочетанием когнитивных </a:t>
            </a:r>
            <a:r>
              <a:rPr lang="ru-RU" sz="2000" dirty="0">
                <a:latin typeface="Liberation Serif" pitchFamily="18" charset="0"/>
              </a:rPr>
              <a:t>операций.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Liberation Serif" pitchFamily="18" charset="0"/>
              </a:rPr>
              <a:t>Оценка функциональной грамотности </a:t>
            </a:r>
            <a:r>
              <a:rPr lang="ru-RU" sz="2000" dirty="0">
                <a:latin typeface="Liberation Serif" pitchFamily="18" charset="0"/>
              </a:rPr>
              <a:t>направлена на выявление способности </a:t>
            </a:r>
            <a:r>
              <a:rPr lang="ru-RU" sz="2000" dirty="0" smtClean="0">
                <a:latin typeface="Liberation Serif" pitchFamily="18" charset="0"/>
              </a:rPr>
              <a:t>обучающихся применять </a:t>
            </a:r>
            <a:r>
              <a:rPr lang="ru-RU" sz="2000" dirty="0">
                <a:latin typeface="Liberation Serif" pitchFamily="18" charset="0"/>
              </a:rPr>
              <a:t>предметные знания и умения во </a:t>
            </a:r>
            <a:r>
              <a:rPr lang="ru-RU" sz="2000" dirty="0" err="1">
                <a:latin typeface="Liberation Serif" pitchFamily="18" charset="0"/>
              </a:rPr>
              <a:t>внеучебной</a:t>
            </a:r>
            <a:r>
              <a:rPr lang="ru-RU" sz="2000" dirty="0">
                <a:latin typeface="Liberation Serif" pitchFamily="18" charset="0"/>
              </a:rPr>
              <a:t> ситуации, в реальной </a:t>
            </a:r>
            <a:r>
              <a:rPr lang="ru-RU" sz="2000" dirty="0" smtClean="0">
                <a:latin typeface="Liberation Serif" pitchFamily="18" charset="0"/>
              </a:rPr>
              <a:t>жизни..</a:t>
            </a:r>
            <a:endParaRPr lang="ru-RU" sz="2000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7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68952" cy="562074"/>
          </a:xfrm>
        </p:spPr>
        <p:txBody>
          <a:bodyPr/>
          <a:lstStyle/>
          <a:p>
            <a:r>
              <a:rPr lang="ru-RU" sz="2600" b="1" dirty="0">
                <a:solidFill>
                  <a:srgbClr val="073E87"/>
                </a:solidFill>
                <a:latin typeface="Liberation Serif" pitchFamily="18" charset="0"/>
              </a:rPr>
              <a:t>Оценка предметных результатов, ФОП ООО / СОО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80728"/>
            <a:ext cx="84249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  В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соответствии с примерной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ООП ООО/ СОО,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в процессе освоения предмета «Физическая культура» у обучающихся формируются: </a:t>
            </a:r>
            <a:endParaRPr lang="ru-RU" sz="2200" dirty="0" smtClean="0">
              <a:solidFill>
                <a:srgbClr val="000000"/>
              </a:solidFill>
              <a:latin typeface="Liberation Serif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система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знаний о физической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культуре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,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способы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двигательной (физкультурной)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деятельности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физического совершенствования.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Liberation Serif" pitchFamily="18" charset="0"/>
              </a:rPr>
              <a:t>Критерии </a:t>
            </a:r>
            <a:r>
              <a:rPr lang="ru-RU" sz="2400" b="1" dirty="0">
                <a:solidFill>
                  <a:schemeClr val="tx2"/>
                </a:solidFill>
                <a:latin typeface="Liberation Serif" pitchFamily="18" charset="0"/>
              </a:rPr>
              <a:t>оценивания предметных результатов: </a:t>
            </a:r>
            <a:endParaRPr lang="ru-RU" sz="2400" b="1" dirty="0" smtClean="0">
              <a:solidFill>
                <a:schemeClr val="tx2"/>
              </a:solidFill>
              <a:latin typeface="Liberation Serif" pitchFamily="18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1.качественные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критерии успеваемости характеризуют степень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овладения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программным материалом: </a:t>
            </a:r>
            <a:endParaRPr lang="ru-RU" sz="2200" dirty="0" smtClean="0">
              <a:solidFill>
                <a:srgbClr val="000000"/>
              </a:solidFill>
              <a:latin typeface="Liberation Serif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знаниями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о физической культуре, </a:t>
            </a:r>
            <a:endParaRPr lang="ru-RU" sz="2200" dirty="0" smtClean="0">
              <a:solidFill>
                <a:srgbClr val="000000"/>
              </a:solidFill>
              <a:latin typeface="Liberation Serif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опытом двигательной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(физкультурной) деятельности и техникой выполнения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двигательного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действия (физическое совершенствование), 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включенными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в обязательный минимум содержания учебного предмета «Физическая культура»; </a:t>
            </a:r>
            <a:endParaRPr lang="ru-RU" sz="2200" dirty="0" smtClean="0">
              <a:solidFill>
                <a:srgbClr val="000000"/>
              </a:solidFill>
              <a:latin typeface="Liberation Serif" pitchFamily="18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2.количественные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критерии успеваемости определяют физическую </a:t>
            </a:r>
            <a:r>
              <a:rPr lang="ru-RU" sz="2200" dirty="0" smtClean="0">
                <a:solidFill>
                  <a:srgbClr val="000000"/>
                </a:solidFill>
                <a:latin typeface="Liberation Serif" pitchFamily="18" charset="0"/>
              </a:rPr>
              <a:t>подготовленность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</a:rPr>
              <a:t>обучающихся (физическое совершенствование).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2400" dirty="0" smtClean="0">
              <a:solidFill>
                <a:srgbClr val="000000"/>
              </a:solidFill>
              <a:latin typeface="Liberation Serif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sz="2400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75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475833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Liberation Serif" pitchFamily="18" charset="0"/>
              </a:rPr>
              <a:t>Формы оценки</a:t>
            </a:r>
            <a:endParaRPr lang="ru-RU" sz="2800" dirty="0">
              <a:latin typeface="Liberation Serif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48403"/>
            <a:ext cx="8568952" cy="619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marR="0" lvl="0" indent="-27432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без оценочное обучение – 1 класс;</a:t>
            </a:r>
          </a:p>
          <a:p>
            <a:pPr marL="228600" marR="0" lvl="1" indent="-27432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пятибалльная система;</a:t>
            </a:r>
          </a:p>
          <a:p>
            <a:pPr marL="228600" marR="0" lvl="1" indent="-27432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зачетная система;</a:t>
            </a:r>
          </a:p>
          <a:p>
            <a:pPr marL="228600" marR="0" lvl="1" indent="-27432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lang="ru-RU" sz="2200" kern="0" noProof="0" dirty="0" smtClean="0">
                <a:latin typeface="Liberation Serif" pitchFamily="18" charset="0"/>
                <a:cs typeface="Times New Roman" panose="02020603050405020304" pitchFamily="18" charset="0"/>
              </a:rPr>
              <a:t>а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ттестационная;</a:t>
            </a:r>
          </a:p>
          <a:p>
            <a:pPr marL="228600" marR="0" lvl="1" indent="-274320" algn="just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lang="ru-RU" sz="2200" kern="0" dirty="0">
                <a:latin typeface="Liberation Serif" pitchFamily="18" charset="0"/>
                <a:cs typeface="Times New Roman" panose="02020603050405020304" pitchFamily="18" charset="0"/>
              </a:rPr>
              <a:t>р</a:t>
            </a:r>
            <a:r>
              <a:rPr kumimoji="0" lang="ru-RU" sz="22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ейтинговая</a:t>
            </a:r>
            <a:r>
              <a:rPr kumimoji="0" lang="ru-RU" sz="22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 (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накопительная) система оценки; </a:t>
            </a: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Liberation Serif" pitchFamily="18" charset="0"/>
                <a:cs typeface="Times New Roman" panose="02020603050405020304" pitchFamily="18" charset="0"/>
              </a:rPr>
              <a:t>дополнительно(тестирование, рефераты, устные ответы, презентации, проекты, дифференцированный зачет)</a:t>
            </a:r>
          </a:p>
          <a:p>
            <a:pPr>
              <a:spcBef>
                <a:spcPct val="20000"/>
              </a:spcBef>
              <a:buClr>
                <a:srgbClr val="31B6FD"/>
              </a:buClr>
              <a:buSzPct val="100000"/>
              <a:defRPr/>
            </a:pPr>
            <a:r>
              <a:rPr lang="ru-RU" sz="2800" dirty="0" smtClean="0">
                <a:solidFill>
                  <a:schemeClr val="tx2"/>
                </a:solidFill>
                <a:latin typeface="Liberation Serif" pitchFamily="18" charset="0"/>
              </a:rPr>
              <a:t>                          Виды оценивания</a:t>
            </a: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lang="ru-RU" sz="2200" dirty="0" smtClean="0">
                <a:solidFill>
                  <a:srgbClr val="181818"/>
                </a:solidFill>
                <a:latin typeface="Liberation Serif" pitchFamily="18" charset="0"/>
              </a:rPr>
              <a:t>словесная оценка</a:t>
            </a: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lang="ru-RU" sz="2200" dirty="0" smtClean="0">
                <a:solidFill>
                  <a:srgbClr val="181818"/>
                </a:solidFill>
                <a:latin typeface="Liberation Serif" pitchFamily="18" charset="0"/>
              </a:rPr>
              <a:t>письменная оценка</a:t>
            </a:r>
            <a:r>
              <a:rPr lang="ru-RU" sz="2200" dirty="0">
                <a:solidFill>
                  <a:srgbClr val="181818"/>
                </a:solidFill>
                <a:latin typeface="Liberation Serif" pitchFamily="18" charset="0"/>
              </a:rPr>
              <a:t>  </a:t>
            </a:r>
            <a:endParaRPr lang="ru-RU" sz="2200" dirty="0" smtClean="0">
              <a:solidFill>
                <a:srgbClr val="181818"/>
              </a:solidFill>
              <a:latin typeface="Liberation Serif" pitchFamily="18" charset="0"/>
            </a:endParaRP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lang="ru-RU" sz="2200" dirty="0" smtClean="0">
                <a:solidFill>
                  <a:srgbClr val="181818"/>
                </a:solidFill>
                <a:latin typeface="Liberation Serif" pitchFamily="18" charset="0"/>
              </a:rPr>
              <a:t>знак внимания</a:t>
            </a: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lang="ru-RU" sz="2200" dirty="0" smtClean="0">
                <a:solidFill>
                  <a:srgbClr val="181818"/>
                </a:solidFill>
                <a:latin typeface="Liberation Serif" pitchFamily="18" charset="0"/>
              </a:rPr>
              <a:t>анализ</a:t>
            </a: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lang="ru-RU" sz="2200" dirty="0" smtClean="0">
                <a:solidFill>
                  <a:srgbClr val="181818"/>
                </a:solidFill>
                <a:latin typeface="Liberation Serif" pitchFamily="18" charset="0"/>
              </a:rPr>
              <a:t>сравнение</a:t>
            </a:r>
          </a:p>
          <a:p>
            <a:pPr marL="27432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  <a:defRPr/>
            </a:pPr>
            <a:r>
              <a:rPr lang="ru-RU" sz="2200" dirty="0" smtClean="0">
                <a:solidFill>
                  <a:srgbClr val="181818"/>
                </a:solidFill>
                <a:latin typeface="Liberation Serif" pitchFamily="18" charset="0"/>
              </a:rPr>
              <a:t>отметка</a:t>
            </a:r>
            <a:endParaRPr lang="ru-RU" sz="2200" dirty="0">
              <a:solidFill>
                <a:srgbClr val="181818"/>
              </a:solidFill>
              <a:latin typeface="Liberation Serif" pitchFamily="18" charset="0"/>
            </a:endParaRPr>
          </a:p>
          <a:p>
            <a:pPr marL="274320" marR="0" lvl="0" indent="-27432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9868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529264" cy="490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/>
                <a:ea typeface="Calibri"/>
              </a:rPr>
              <a:t>Проверка качества образования </a:t>
            </a:r>
            <a:endParaRPr lang="ru-RU" sz="2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78302916"/>
              </p:ext>
            </p:extLst>
          </p:nvPr>
        </p:nvGraphicFramePr>
        <p:xfrm>
          <a:off x="755576" y="1052736"/>
          <a:ext cx="777686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631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08912" cy="792088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rgbClr val="073E87"/>
                </a:solidFill>
                <a:latin typeface="Liberation Serif" pitchFamily="18" charset="0"/>
              </a:rPr>
              <a:t>Качественные критерии оценивания знаний о физической культуре</a:t>
            </a:r>
            <a:endParaRPr lang="ru-RU" sz="2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17336515"/>
              </p:ext>
            </p:extLst>
          </p:nvPr>
        </p:nvGraphicFramePr>
        <p:xfrm>
          <a:off x="-108519" y="908721"/>
          <a:ext cx="9252519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619"/>
                <a:gridCol w="1894427"/>
                <a:gridCol w="2876225"/>
                <a:gridCol w="2697248"/>
              </a:tblGrid>
              <a:tr h="279163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«5»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«4»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«3»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«2» 	</a:t>
                      </a:r>
                      <a:endParaRPr lang="ru-RU" dirty="0"/>
                    </a:p>
                  </a:txBody>
                  <a:tcPr/>
                </a:tc>
              </a:tr>
              <a:tr h="46893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Учащийся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демонстрирует понимание сущности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материала; логично его излагает, используя примеры из практики,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своего опыта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 же требования, что и для оценки «5»,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но допускаются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1-2 ошибки, которые сам же учащийся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исправляет, или 1-2 недочета в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последовательности излагаемого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Учащийся демонстрирует знание и понимание основных положений темы, но: 1) излагает материал неполно и допускает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неточности в определении понятий или формулировке правил; 2) не умеет достаточно глубоко и доказательно обосновать свои суждения и привести свои примеры; 3) излагает материал непоследовательно и допускает ошибки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Учащийся демонстрирует незнание большей части изучаемого материала,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которое затрудняет дальнейшее овладение материалом (до-пускает ошибки в формулировке определений и правил, искажающие их смысл, беспорядочно и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неуверенно излагает материал)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45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>
                <a:latin typeface="Liberation Serif" pitchFamily="18" charset="0"/>
              </a:rPr>
              <a:t>Качественные критерии оценивания способов физкультурной деятельности </a:t>
            </a:r>
            <a:endParaRPr lang="ru-RU" sz="2600" dirty="0">
              <a:latin typeface="Liberation Serif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02047112"/>
              </p:ext>
            </p:extLst>
          </p:nvPr>
        </p:nvGraphicFramePr>
        <p:xfrm>
          <a:off x="179512" y="908720"/>
          <a:ext cx="8753400" cy="422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8350"/>
                <a:gridCol w="2188350"/>
                <a:gridCol w="2188350"/>
                <a:gridCol w="2188350"/>
              </a:tblGrid>
              <a:tr h="216024">
                <a:tc>
                  <a:txBody>
                    <a:bodyPr/>
                    <a:lstStyle/>
                    <a:p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«5» 	Оценка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«4»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«3»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«2» 	</a:t>
                      </a:r>
                    </a:p>
                  </a:txBody>
                  <a:tcPr/>
                </a:tc>
              </a:tr>
              <a:tr h="752584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Точное соблюдение всех технических требований к выполняемому двигательному действию. Двигательное действие выполняется, уверенно, слитно, свободно 	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Двигательное действие выполняется в соответствии с предъявляемыми требованиями, слитно, свободно, но при этом допущено не более двух незначительных ошибок 	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Двигательное действие выполняется в своей основе верно, но с одной значительной или не более чем с тремя незначительными ошибками 	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Двигательное действие не выполнено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844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864096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latin typeface="Liberation Serif" pitchFamily="18" charset="0"/>
              </a:rPr>
              <a:t>Количественные критерии оценивания уровня физической подготовленности обучающихся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60136764"/>
              </p:ext>
            </p:extLst>
          </p:nvPr>
        </p:nvGraphicFramePr>
        <p:xfrm>
          <a:off x="539552" y="1268760"/>
          <a:ext cx="7467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717576"/>
                <a:gridCol w="1954832"/>
                <a:gridCol w="1778968"/>
              </a:tblGrid>
              <a:tr h="388640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«5»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«4»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«3»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«2» 	</a:t>
                      </a:r>
                      <a:endParaRPr lang="ru-RU" dirty="0"/>
                    </a:p>
                  </a:txBody>
                  <a:tcPr/>
                </a:tc>
              </a:tr>
              <a:tr h="3032328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соответствует высокому уровню подготовленности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и(или) наблюдается высокий темп прироста результат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соответствует среднему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уровню подготовленности и(или) наблюдается средний темп прироста результата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Исходный показатель соответствует низкому уровню подготовленности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и(или) наблюдается низкий темп прироста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результата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Учащийся не выполняет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контрольного упражнения и(или) нет </a:t>
                      </a:r>
                    </a:p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прироста результата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04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529264" cy="490066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latin typeface="Liberation Serif" pitchFamily="18" charset="0"/>
              </a:rPr>
              <a:t>Нормы оценивания </a:t>
            </a:r>
            <a:endParaRPr lang="ru-RU" sz="2600" b="1" dirty="0">
              <a:latin typeface="Liberation Serif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8567456"/>
              </p:ext>
            </p:extLst>
          </p:nvPr>
        </p:nvGraphicFramePr>
        <p:xfrm>
          <a:off x="323528" y="908720"/>
          <a:ext cx="8568953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5455"/>
                <a:gridCol w="2148329"/>
                <a:gridCol w="2065701"/>
                <a:gridCol w="2029468"/>
              </a:tblGrid>
              <a:tr h="36870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</a:rPr>
                        <a:t>«5» баллов </a:t>
                      </a:r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«4» балла 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- </a:t>
                      </a:r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«3» 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балла 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- </a:t>
                      </a:r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«2» 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балла 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- </a:t>
                      </a:r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</a:tr>
              <a:tr h="34885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</a:rPr>
                        <a:t>- двигательное действие норматива выполнено правильно (заданным способом), точно в надлежащем темпе, легко и четко, по времени, на результат «отлично».</a:t>
                      </a:r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двигательное действие норматива выполнено правильно, но на результат «хорошо».</a:t>
                      </a:r>
                      <a:endParaRPr lang="ru-RU" sz="2000" dirty="0" smtClean="0">
                        <a:effectLst/>
                        <a:latin typeface="Liberation Serif" pitchFamily="18" charset="0"/>
                        <a:ea typeface="Calibri"/>
                        <a:cs typeface="Times New Roman"/>
                      </a:endParaRPr>
                    </a:p>
                    <a:p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двигательное действие норматива выполнено в основном правильно, но на результат «удовлетворительно».</a:t>
                      </a:r>
                      <a:endParaRPr lang="ru-RU" sz="2000" dirty="0" smtClean="0">
                        <a:effectLst/>
                        <a:latin typeface="Liberation Serif" pitchFamily="18" charset="0"/>
                        <a:ea typeface="Calibri"/>
                        <a:cs typeface="Times New Roman"/>
                      </a:endParaRPr>
                    </a:p>
                    <a:p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Liberation Serif" pitchFamily="18" charset="0"/>
                          <a:ea typeface="Times New Roman"/>
                          <a:cs typeface="Times New Roman"/>
                        </a:rPr>
                        <a:t>двигательное действие норматива не выполнено</a:t>
                      </a:r>
                      <a:endParaRPr lang="ru-RU" sz="2000" dirty="0" smtClean="0">
                        <a:effectLst/>
                        <a:latin typeface="Liberation Serif" pitchFamily="18" charset="0"/>
                        <a:ea typeface="Calibri"/>
                        <a:cs typeface="Times New Roman"/>
                      </a:endParaRPr>
                    </a:p>
                    <a:p>
                      <a:endParaRPr lang="ru-RU" sz="2000" dirty="0">
                        <a:latin typeface="Liberation Serif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5229200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Liberation Serif"/>
                <a:ea typeface="Calibri"/>
                <a:cs typeface="Times New Roman"/>
              </a:rPr>
              <a:t>Примерные оценки уровней физической подготовленности учащихся, сориентированных на нормативы, представлены в таблицах по возрастам. </a:t>
            </a:r>
            <a:endParaRPr lang="ru-RU" dirty="0" smtClean="0">
              <a:latin typeface="Liberation Serif"/>
              <a:ea typeface="Calibri"/>
              <a:cs typeface="Times New Roman"/>
            </a:endParaRPr>
          </a:p>
          <a:p>
            <a:r>
              <a:rPr lang="ru-RU" dirty="0" smtClean="0">
                <a:latin typeface="Liberation Serif"/>
                <a:ea typeface="Calibri"/>
                <a:cs typeface="Times New Roman"/>
              </a:rPr>
              <a:t>Решение </a:t>
            </a:r>
            <a:r>
              <a:rPr lang="ru-RU" dirty="0">
                <a:latin typeface="Liberation Serif"/>
                <a:ea typeface="Calibri"/>
                <a:cs typeface="Times New Roman"/>
              </a:rPr>
              <a:t>об их использовании при осуществлении текущего контроля и промежуточной аттестации учащихся по учебному предмету «Физическая культура» принимались на РМО</a:t>
            </a:r>
            <a:r>
              <a:rPr lang="ru-RU" dirty="0">
                <a:highlight>
                  <a:srgbClr val="D3D3D3"/>
                </a:highlight>
                <a:latin typeface="Liberation Serif"/>
                <a:ea typeface="Calibri"/>
                <a:cs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43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850106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Liberation Serif"/>
                <a:ea typeface="Calibri"/>
                <a:cs typeface="Times New Roman"/>
              </a:rPr>
              <a:t>Проверка успеваемости учащихся с использованием оценки достижения планируемых результатов</a:t>
            </a:r>
            <a:endParaRPr lang="ru-RU" sz="2400" dirty="0">
              <a:effectLst/>
              <a:latin typeface="Liberation Serif"/>
              <a:ea typeface="Calibri"/>
              <a:cs typeface="Times New Roman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09279473"/>
              </p:ext>
            </p:extLst>
          </p:nvPr>
        </p:nvGraphicFramePr>
        <p:xfrm>
          <a:off x="468313" y="1341438"/>
          <a:ext cx="7920111" cy="513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80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529264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Liberation Serif" pitchFamily="18" charset="0"/>
              </a:rPr>
              <a:t>Нормативные  документы</a:t>
            </a:r>
            <a:endParaRPr lang="ru-RU" sz="3200" b="1" dirty="0">
              <a:latin typeface="Liberation Serif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920880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Liberation Serif" pitchFamily="18" charset="0"/>
              </a:rPr>
              <a:t>ФГОС</a:t>
            </a:r>
          </a:p>
          <a:p>
            <a:r>
              <a:rPr lang="ru-RU" dirty="0" smtClean="0">
                <a:latin typeface="Liberation Serif" pitchFamily="18" charset="0"/>
              </a:rPr>
              <a:t>основного </a:t>
            </a:r>
            <a:r>
              <a:rPr lang="ru-RU" dirty="0">
                <a:latin typeface="Liberation Serif" pitchFamily="18" charset="0"/>
              </a:rPr>
              <a:t>общего образования </a:t>
            </a:r>
            <a:endParaRPr lang="ru-RU" dirty="0" smtClean="0">
              <a:latin typeface="Liberation Serif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Liberation Serif" pitchFamily="18" charset="0"/>
              </a:rPr>
              <a:t>(</a:t>
            </a:r>
            <a:r>
              <a:rPr lang="ru-RU" dirty="0">
                <a:latin typeface="Liberation Serif" pitchFamily="18" charset="0"/>
              </a:rPr>
              <a:t>приказ </a:t>
            </a:r>
            <a:r>
              <a:rPr lang="ru-RU" dirty="0" err="1">
                <a:latin typeface="Liberation Serif" pitchFamily="18" charset="0"/>
              </a:rPr>
              <a:t>Минпросвещения</a:t>
            </a:r>
            <a:r>
              <a:rPr lang="ru-RU" dirty="0">
                <a:latin typeface="Liberation Serif" pitchFamily="18" charset="0"/>
              </a:rPr>
              <a:t> РФ № 287 от 31.05.2021)</a:t>
            </a:r>
          </a:p>
          <a:p>
            <a:r>
              <a:rPr lang="ru-RU" dirty="0" smtClean="0">
                <a:latin typeface="Liberation Serif" pitchFamily="18" charset="0"/>
              </a:rPr>
              <a:t>среднего </a:t>
            </a:r>
            <a:r>
              <a:rPr lang="ru-RU" dirty="0">
                <a:latin typeface="Liberation Serif" pitchFamily="18" charset="0"/>
              </a:rPr>
              <a:t>общего образования </a:t>
            </a:r>
            <a:endParaRPr lang="ru-RU" dirty="0" smtClean="0">
              <a:latin typeface="Liberation Serif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Liberation Serif" pitchFamily="18" charset="0"/>
              </a:rPr>
              <a:t>(</a:t>
            </a:r>
            <a:r>
              <a:rPr lang="ru-RU" dirty="0">
                <a:latin typeface="Liberation Serif" pitchFamily="18" charset="0"/>
              </a:rPr>
              <a:t>приказ </a:t>
            </a:r>
            <a:r>
              <a:rPr lang="ru-RU" dirty="0" err="1">
                <a:latin typeface="Liberation Serif" pitchFamily="18" charset="0"/>
              </a:rPr>
              <a:t>Минпросвещения</a:t>
            </a:r>
            <a:r>
              <a:rPr lang="ru-RU" dirty="0">
                <a:latin typeface="Liberation Serif" pitchFamily="18" charset="0"/>
              </a:rPr>
              <a:t> РФ № 732 от 12.08.2022)</a:t>
            </a:r>
          </a:p>
          <a:p>
            <a:pPr marL="0" indent="0">
              <a:buNone/>
            </a:pPr>
            <a:r>
              <a:rPr lang="ru-RU" b="1" dirty="0">
                <a:latin typeface="Liberation Serif" pitchFamily="18" charset="0"/>
              </a:rPr>
              <a:t>Федеральная образовательная программа</a:t>
            </a:r>
          </a:p>
          <a:p>
            <a:r>
              <a:rPr lang="ru-RU" dirty="0" smtClean="0">
                <a:latin typeface="Liberation Serif" pitchFamily="18" charset="0"/>
              </a:rPr>
              <a:t>основного </a:t>
            </a:r>
            <a:r>
              <a:rPr lang="ru-RU" dirty="0">
                <a:latin typeface="Liberation Serif" pitchFamily="18" charset="0"/>
              </a:rPr>
              <a:t>общего </a:t>
            </a:r>
            <a:r>
              <a:rPr lang="ru-RU" dirty="0" smtClean="0">
                <a:latin typeface="Liberation Serif" pitchFamily="18" charset="0"/>
              </a:rPr>
              <a:t>образования</a:t>
            </a:r>
          </a:p>
          <a:p>
            <a:pPr marL="0" indent="0">
              <a:buNone/>
            </a:pPr>
            <a:r>
              <a:rPr lang="ru-RU" dirty="0" smtClean="0">
                <a:latin typeface="Liberation Serif" pitchFamily="18" charset="0"/>
              </a:rPr>
              <a:t>(приказ </a:t>
            </a:r>
            <a:r>
              <a:rPr lang="ru-RU" dirty="0" err="1">
                <a:latin typeface="Liberation Serif" pitchFamily="18" charset="0"/>
              </a:rPr>
              <a:t>Минпросвещения</a:t>
            </a:r>
            <a:r>
              <a:rPr lang="ru-RU" dirty="0">
                <a:latin typeface="Liberation Serif" pitchFamily="18" charset="0"/>
              </a:rPr>
              <a:t> РФ № 993 от 16.11.2022)</a:t>
            </a:r>
          </a:p>
          <a:p>
            <a:r>
              <a:rPr lang="ru-RU" dirty="0" smtClean="0">
                <a:latin typeface="Liberation Serif" pitchFamily="18" charset="0"/>
              </a:rPr>
              <a:t>среднего </a:t>
            </a:r>
            <a:r>
              <a:rPr lang="ru-RU" dirty="0">
                <a:latin typeface="Liberation Serif" pitchFamily="18" charset="0"/>
              </a:rPr>
              <a:t>общего </a:t>
            </a:r>
            <a:r>
              <a:rPr lang="ru-RU" dirty="0" smtClean="0">
                <a:latin typeface="Liberation Serif" pitchFamily="18" charset="0"/>
              </a:rPr>
              <a:t>образования</a:t>
            </a:r>
          </a:p>
          <a:p>
            <a:pPr marL="0" indent="0">
              <a:buNone/>
            </a:pPr>
            <a:r>
              <a:rPr lang="ru-RU" dirty="0" smtClean="0">
                <a:latin typeface="Liberation Serif" pitchFamily="18" charset="0"/>
              </a:rPr>
              <a:t>(приказ </a:t>
            </a:r>
            <a:r>
              <a:rPr lang="ru-RU" dirty="0" err="1">
                <a:latin typeface="Liberation Serif" pitchFamily="18" charset="0"/>
              </a:rPr>
              <a:t>Минпросвещения</a:t>
            </a:r>
            <a:r>
              <a:rPr lang="ru-RU" dirty="0">
                <a:latin typeface="Liberation Serif" pitchFamily="18" charset="0"/>
              </a:rPr>
              <a:t> РФ № 1014 от 23.11.2022)</a:t>
            </a:r>
          </a:p>
          <a:p>
            <a:r>
              <a:rPr lang="ru-RU" b="1" dirty="0">
                <a:latin typeface="Liberation Serif" pitchFamily="18" charset="0"/>
              </a:rPr>
              <a:t>Локальная документация ОО</a:t>
            </a:r>
            <a:endParaRPr lang="ru-RU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53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224136"/>
          </a:xfrm>
        </p:spPr>
        <p:txBody>
          <a:bodyPr>
            <a:noAutofit/>
          </a:bodyPr>
          <a:lstStyle/>
          <a:p>
            <a:r>
              <a:rPr lang="ru-RU" sz="2600" b="1" cap="none" dirty="0" smtClean="0">
                <a:latin typeface="Liberation Serif" pitchFamily="18" charset="0"/>
                <a:cs typeface="Times New Roman" panose="02020603050405020304" pitchFamily="18" charset="0"/>
              </a:rPr>
              <a:t/>
            </a:r>
            <a:br>
              <a:rPr lang="ru-RU" sz="2600" b="1" cap="none" dirty="0" smtClean="0">
                <a:latin typeface="Liberation Serif" pitchFamily="18" charset="0"/>
                <a:cs typeface="Times New Roman" panose="02020603050405020304" pitchFamily="18" charset="0"/>
              </a:rPr>
            </a:br>
            <a:r>
              <a:rPr lang="ru-RU" sz="2600" b="1" cap="none" dirty="0" smtClean="0">
                <a:latin typeface="Liberation Serif" pitchFamily="18" charset="0"/>
                <a:cs typeface="Times New Roman" panose="02020603050405020304" pitchFamily="18" charset="0"/>
              </a:rPr>
              <a:t>Рейтинговая </a:t>
            </a:r>
            <a:r>
              <a:rPr lang="ru-RU" sz="2600" b="1" cap="none" dirty="0">
                <a:latin typeface="Liberation Serif" pitchFamily="18" charset="0"/>
                <a:cs typeface="Times New Roman" panose="02020603050405020304" pitchFamily="18" charset="0"/>
              </a:rPr>
              <a:t>(накопительная) система оценивания на уроках по физической культуре</a:t>
            </a:r>
            <a:r>
              <a:rPr lang="ru-RU" sz="2600" cap="none" dirty="0">
                <a:latin typeface="Liberation Serif" pitchFamily="18" charset="0"/>
              </a:rPr>
              <a:t/>
            </a:r>
            <a:br>
              <a:rPr lang="ru-RU" sz="2600" cap="none" dirty="0">
                <a:latin typeface="Liberation Serif" pitchFamily="18" charset="0"/>
              </a:rPr>
            </a:br>
            <a:endParaRPr lang="ru-RU" sz="2600" dirty="0">
              <a:latin typeface="Liberation Serif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712968" cy="5061176"/>
          </a:xfrm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ct val="20000"/>
              </a:spcBef>
              <a:buClr>
                <a:srgbClr val="31B6FD"/>
              </a:buClr>
              <a:buSzPct val="100000"/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главных достоинств РЕЙТИНГОВОЙ системы – </a:t>
            </a:r>
            <a:r>
              <a:rPr lang="ru-RU" sz="22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подход</a:t>
            </a:r>
            <a:endParaRPr lang="ru-RU" sz="2200" dirty="0">
              <a:solidFill>
                <a:srgbClr val="073E8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200" dirty="0">
                <a:latin typeface="Liberation Serif" pitchFamily="18" charset="0"/>
                <a:cs typeface="Times New Roman" panose="02020603050405020304" pitchFamily="18" charset="0"/>
              </a:rPr>
              <a:t>Итоговая  отметка  выставляется с учетом теоретических и практических знаний (двигательных умений и </a:t>
            </a:r>
            <a:r>
              <a:rPr lang="ru-RU" sz="2200" dirty="0" smtClean="0">
                <a:latin typeface="Liberation Serif" pitchFamily="18" charset="0"/>
                <a:cs typeface="Times New Roman" panose="02020603050405020304" pitchFamily="18" charset="0"/>
              </a:rPr>
              <a:t>навыков, умений </a:t>
            </a:r>
            <a:r>
              <a:rPr lang="ru-RU" sz="2200" dirty="0">
                <a:latin typeface="Liberation Serif" pitchFamily="18" charset="0"/>
                <a:cs typeface="Times New Roman" panose="02020603050405020304" pitchFamily="18" charset="0"/>
              </a:rPr>
              <a:t>осуществлять  физкультурно-оздоровительную и спортивно-оздоровительную деятельность, а также с учетом динамики физической подготовленности и прилежания.</a:t>
            </a:r>
          </a:p>
          <a:p>
            <a:pPr marL="0" lvl="0" indent="0">
              <a:spcBef>
                <a:spcPct val="20000"/>
              </a:spcBef>
              <a:buClr>
                <a:srgbClr val="31B6FD"/>
              </a:buClr>
              <a:buSzPct val="100000"/>
              <a:buNone/>
            </a:pPr>
            <a:r>
              <a:rPr lang="ru-RU" sz="2200" dirty="0">
                <a:latin typeface="Liberation Serif" pitchFamily="18" charset="0"/>
                <a:cs typeface="Times New Roman" panose="02020603050405020304" pitchFamily="18" charset="0"/>
              </a:rPr>
              <a:t>      </a:t>
            </a:r>
            <a:r>
              <a:rPr lang="ru-RU" sz="2200" b="1" dirty="0">
                <a:latin typeface="Liberation Serif" pitchFamily="18" charset="0"/>
                <a:cs typeface="Times New Roman" panose="02020603050405020304" pitchFamily="18" charset="0"/>
              </a:rPr>
              <a:t>Дополнительные баллы можно получить если :</a:t>
            </a: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200" dirty="0">
                <a:latin typeface="Liberation Serif" pitchFamily="18" charset="0"/>
                <a:cs typeface="Times New Roman" panose="02020603050405020304" pitchFamily="18" charset="0"/>
              </a:rPr>
              <a:t> ученик, не пропустивший ни одного урока без уважительной причины, </a:t>
            </a: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200" dirty="0">
                <a:latin typeface="Liberation Serif" pitchFamily="18" charset="0"/>
                <a:cs typeface="Times New Roman" panose="02020603050405020304" pitchFamily="18" charset="0"/>
              </a:rPr>
              <a:t>ученик, который занимался на всех уроках физической культуры;</a:t>
            </a: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200" dirty="0">
                <a:latin typeface="Liberation Serif" pitchFamily="18" charset="0"/>
                <a:cs typeface="Times New Roman" panose="02020603050405020304" pitchFamily="18" charset="0"/>
              </a:rPr>
              <a:t>за каждый урок ученик получает коэффициент прилежания , который выставляется ему в конце каждого урока; за не прилежание – минус 1 балл;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88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529264" cy="634082"/>
          </a:xfrm>
        </p:spPr>
        <p:txBody>
          <a:bodyPr/>
          <a:lstStyle/>
          <a:p>
            <a:r>
              <a:rPr lang="ru-RU" b="1" dirty="0" smtClean="0">
                <a:latin typeface="Liberation Serif" pitchFamily="18" charset="0"/>
              </a:rPr>
              <a:t>источники</a:t>
            </a:r>
            <a:endParaRPr lang="ru-RU" b="1" dirty="0">
              <a:latin typeface="Liberation Serif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https://edsoo.ru/wp-content/uploads/2023/08/</a:t>
            </a:r>
            <a:r>
              <a:rPr lang="ru-RU" dirty="0">
                <a:hlinkClick r:id="rId2"/>
              </a:rPr>
              <a:t>Физическая-культура-базовый-уровень.-Реализация-требований-ФГОС-основного-общего-образования.-Методическое-пособие-для-учителя-1.</a:t>
            </a:r>
            <a:r>
              <a:rPr lang="en-US" dirty="0" err="1" smtClean="0">
                <a:hlinkClick r:id="rId2"/>
              </a:rPr>
              <a:t>pdf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3"/>
              </a:rPr>
              <a:t>http://www.iro.yar.ru/fileadmin/iro/k_fk_bzh/2018/SHCHerbak-Sistema_-</a:t>
            </a:r>
            <a:r>
              <a:rPr lang="en-US" dirty="0" smtClean="0">
                <a:hlinkClick r:id="rId3"/>
              </a:rPr>
              <a:t>ocenki-FK.pdf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4"/>
              </a:rPr>
              <a:t>https://documents.infourok.ru/45c74213-8645-4a4c-b5e8-cff267c39531/</a:t>
            </a:r>
            <a:r>
              <a:rPr lang="ru-RU" dirty="0">
                <a:hlinkClick r:id="rId4"/>
              </a:rPr>
              <a:t>Презентация%20%22Оценивание%20предметных%20и%20метапредметных%20результатов%20по%20физической%20культуре%20согласно%20требованиям%20ФГОС%20%22.</a:t>
            </a:r>
            <a:r>
              <a:rPr lang="en-US" dirty="0" err="1" smtClean="0">
                <a:hlinkClick r:id="rId4"/>
              </a:rPr>
              <a:t>pdf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5"/>
              </a:rPr>
              <a:t>https://www.garant.ru/products/ipo/prime/doc/405897653</a:t>
            </a:r>
            <a:r>
              <a:rPr lang="en-US" dirty="0" smtClean="0">
                <a:hlinkClick r:id="rId5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6"/>
              </a:rPr>
              <a:t>https://www.garant.ru/products/ipo/prime/doc/405897655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4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548680"/>
            <a:ext cx="7467600" cy="48737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333333"/>
                </a:solidFill>
                <a:latin typeface="Liberation Serif" pitchFamily="18" charset="0"/>
              </a:rPr>
              <a:t>Система оценки призвана способствовать поддержанию единства всей системы образования, обеспечению преемственности в системе непрерывного образования. </a:t>
            </a:r>
            <a:endParaRPr lang="ru-RU" sz="2800" dirty="0" smtClean="0">
              <a:solidFill>
                <a:srgbClr val="333333"/>
              </a:solidFill>
              <a:latin typeface="Liberation Serif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2"/>
                </a:solidFill>
                <a:latin typeface="Liberation Serif" pitchFamily="18" charset="0"/>
              </a:rPr>
              <a:t>О</a:t>
            </a:r>
            <a:r>
              <a:rPr lang="ru-RU" sz="2800" b="1" dirty="0" smtClean="0">
                <a:solidFill>
                  <a:schemeClr val="tx2"/>
                </a:solidFill>
                <a:latin typeface="Liberation Serif" pitchFamily="18" charset="0"/>
              </a:rPr>
              <a:t>сновными </a:t>
            </a:r>
            <a:r>
              <a:rPr lang="ru-RU" sz="2800" b="1" dirty="0">
                <a:solidFill>
                  <a:schemeClr val="tx2"/>
                </a:solidFill>
                <a:latin typeface="Liberation Serif" pitchFamily="18" charset="0"/>
              </a:rPr>
              <a:t>функциями </a:t>
            </a:r>
            <a:r>
              <a:rPr lang="ru-RU" sz="2800" b="1" dirty="0" smtClean="0">
                <a:solidFill>
                  <a:schemeClr val="tx2"/>
                </a:solidFill>
                <a:latin typeface="Liberation Serif" pitchFamily="18" charset="0"/>
              </a:rPr>
              <a:t>являются: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atin typeface="Liberation Serif" pitchFamily="18" charset="0"/>
              </a:rPr>
              <a:t>ориентация </a:t>
            </a:r>
            <a:r>
              <a:rPr lang="ru-RU" sz="2800" dirty="0">
                <a:solidFill>
                  <a:srgbClr val="333333"/>
                </a:solidFill>
                <a:latin typeface="Liberation Serif" pitchFamily="18" charset="0"/>
              </a:rPr>
              <a:t>образовательного процесса на достижение планируемых результатов освоения ФОП </a:t>
            </a:r>
            <a:r>
              <a:rPr lang="ru-RU" sz="2800" dirty="0" smtClean="0">
                <a:solidFill>
                  <a:srgbClr val="333333"/>
                </a:solidFill>
                <a:latin typeface="Liberation Serif" pitchFamily="18" charset="0"/>
              </a:rPr>
              <a:t>ООО/  СОО; </a:t>
            </a:r>
            <a:endParaRPr lang="ru-RU" sz="2800" dirty="0">
              <a:solidFill>
                <a:srgbClr val="333333"/>
              </a:solidFill>
              <a:latin typeface="Liberation Serif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333333"/>
                </a:solidFill>
                <a:latin typeface="Liberation Serif" pitchFamily="18" charset="0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Liberation Serif" pitchFamily="18" charset="0"/>
              </a:rPr>
              <a:t>обеспечение эффективной обратной связи, позволяющей осуществлять управление образовательным процессом.</a:t>
            </a:r>
            <a:endParaRPr lang="ru-RU" sz="2800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15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560840" cy="43204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Times New Roman"/>
                <a:ea typeface="Calibri"/>
              </a:rPr>
              <a:t>Принципы </a:t>
            </a:r>
            <a:r>
              <a:rPr lang="ru-RU" b="1" u="sng" dirty="0">
                <a:solidFill>
                  <a:srgbClr val="002060"/>
                </a:solidFill>
                <a:latin typeface="Times New Roman"/>
                <a:ea typeface="Calibri"/>
              </a:rPr>
              <a:t>системы оценивания: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08720"/>
            <a:ext cx="7385248" cy="4536504"/>
          </a:xfrm>
        </p:spPr>
        <p:txBody>
          <a:bodyPr>
            <a:normAutofit fontScale="92500" lnSpcReduction="20000"/>
          </a:bodyPr>
          <a:lstStyle/>
          <a:p>
            <a:pPr indent="449580" algn="just"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объективность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;</a:t>
            </a: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открытость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;</a:t>
            </a: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доступность.</a:t>
            </a:r>
            <a:endParaRPr lang="ru-RU" sz="20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r>
              <a:rPr lang="ru-RU" sz="2700" b="1" u="sng" dirty="0">
                <a:solidFill>
                  <a:srgbClr val="002060"/>
                </a:solidFill>
                <a:latin typeface="Times New Roman"/>
                <a:ea typeface="Calibri"/>
              </a:rPr>
              <a:t>Направление системы </a:t>
            </a:r>
            <a:r>
              <a:rPr lang="ru-RU" sz="2700" b="1" u="sng" dirty="0" smtClean="0">
                <a:solidFill>
                  <a:srgbClr val="002060"/>
                </a:solidFill>
                <a:latin typeface="Times New Roman"/>
                <a:ea typeface="Calibri"/>
              </a:rPr>
              <a:t>оценивания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70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стартовый контроль</a:t>
            </a: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текущий контроль;</a:t>
            </a: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промежуточный;</a:t>
            </a: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итоговый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контроль и итоговая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оценка;</a:t>
            </a:r>
          </a:p>
          <a:p>
            <a:pPr indent="449580"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</a:rPr>
              <a:t>оценка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результатов деятельности.</a:t>
            </a:r>
          </a:p>
          <a:p>
            <a:pPr indent="0" algn="just">
              <a:buNone/>
            </a:pPr>
            <a:endParaRPr lang="ru-RU" b="1" u="sng" dirty="0">
              <a:solidFill>
                <a:srgbClr val="002060"/>
              </a:solidFill>
              <a:latin typeface="Times New Roman"/>
              <a:ea typeface="Calibri"/>
            </a:endParaRPr>
          </a:p>
          <a:p>
            <a:pPr indent="0" algn="just">
              <a:buNone/>
            </a:pPr>
            <a:endParaRPr lang="ru-RU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365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115"/>
            <a:ext cx="8816207" cy="613573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Liberation Serif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Liberation Serif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Liberation Serif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Liberation Serif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Liberation Serif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Liberation Serif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Liberation Serif" pitchFamily="18" charset="0"/>
              </a:rPr>
              <a:t>Система </a:t>
            </a:r>
            <a:r>
              <a:rPr lang="ru-RU" sz="1600" b="1" dirty="0">
                <a:solidFill>
                  <a:srgbClr val="002060"/>
                </a:solidFill>
                <a:latin typeface="Liberation Serif" pitchFamily="18" charset="0"/>
              </a:rPr>
              <a:t>оценки результатов освоения рабочей программы учебного предмета «Физическая культура» основана на требованиях ФГОС </a:t>
            </a:r>
            <a:r>
              <a:rPr lang="ru-RU" sz="1600" b="1" dirty="0" smtClean="0">
                <a:solidFill>
                  <a:srgbClr val="002060"/>
                </a:solidFill>
                <a:latin typeface="Liberation Serif" pitchFamily="18" charset="0"/>
              </a:rPr>
              <a:t>ООО и СОО </a:t>
            </a:r>
            <a:r>
              <a:rPr lang="ru-RU" sz="1600" b="1" dirty="0">
                <a:solidFill>
                  <a:srgbClr val="002060"/>
                </a:solidFill>
                <a:latin typeface="Liberation Serif" pitchFamily="18" charset="0"/>
              </a:rPr>
              <a:t>(п. 18.1.3</a:t>
            </a:r>
            <a:r>
              <a:rPr lang="ru-RU" sz="1600" b="1" dirty="0" smtClean="0">
                <a:solidFill>
                  <a:srgbClr val="002060"/>
                </a:solidFill>
                <a:latin typeface="Liberation Serif" pitchFamily="18" charset="0"/>
              </a:rPr>
              <a:t>.) </a:t>
            </a:r>
            <a:endParaRPr lang="ru-RU" sz="1600" b="1" dirty="0">
              <a:solidFill>
                <a:srgbClr val="002060"/>
              </a:solidFill>
              <a:latin typeface="Liberation Serif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99036404"/>
              </p:ext>
            </p:extLst>
          </p:nvPr>
        </p:nvGraphicFramePr>
        <p:xfrm>
          <a:off x="251520" y="548680"/>
          <a:ext cx="8676456" cy="8110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8228"/>
                <a:gridCol w="4338228"/>
              </a:tblGrid>
              <a:tr h="288032">
                <a:tc>
                  <a:txBody>
                    <a:bodyPr/>
                    <a:lstStyle/>
                    <a:p>
                      <a:r>
                        <a:rPr lang="ru-RU" dirty="0" smtClean="0"/>
                        <a:t>ФГОС ООО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ФГОС СОО</a:t>
                      </a:r>
                      <a:endParaRPr lang="ru-RU" dirty="0"/>
                    </a:p>
                  </a:txBody>
                  <a:tcPr/>
                </a:tc>
              </a:tr>
              <a:tr h="576848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Определяет основные направления и цели оценочной деятельности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Закреплять основные направления и цели оценочной деятельности, ориентированной на управление качеством образования</a:t>
                      </a:r>
                      <a:endParaRPr lang="ru-RU" dirty="0"/>
                    </a:p>
                  </a:txBody>
                  <a:tcPr/>
                </a:tc>
              </a:tr>
              <a:tr h="1160904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Ориентирует образовательную деятельность на физическое воспитание обучающихся, реализацию требований к результатам освоения ООП.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Ориентировать образовательную деятельность на реализацию требований к результатам освоения ООП</a:t>
                      </a:r>
                      <a:endParaRPr lang="ru-RU" dirty="0"/>
                    </a:p>
                  </a:txBody>
                  <a:tcPr/>
                </a:tc>
              </a:tr>
              <a:tr h="1505272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Обеспечивает комплексный подход к оценке результатов освоения РП учебного предмета «Физическая культура», позволяющий вести оценку предметных и </a:t>
                      </a:r>
                      <a:r>
                        <a:rPr lang="ru-RU" sz="18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метапредметных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результатов ООО.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Обеспечивать комплексный подход к оценке результатов освоения ООП, позволяющий вести оценку предметных, </a:t>
                      </a:r>
                      <a:r>
                        <a:rPr lang="ru-RU" sz="18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метапредметных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и личностных результатов </a:t>
                      </a:r>
                      <a:endParaRPr lang="ru-RU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Обеспечивает оценку динамики индивидуальных достижений обучаю-</a:t>
                      </a:r>
                      <a:r>
                        <a:rPr lang="ru-RU" sz="18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щихся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 процессе освоения ООП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Обеспечивать оценку динамики индивидуальных достижений обучаю-</a:t>
                      </a:r>
                      <a:r>
                        <a:rPr lang="ru-RU" sz="18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щихся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 процессе освоения ООП</a:t>
                      </a:r>
                      <a:endParaRPr lang="ru-RU" dirty="0"/>
                    </a:p>
                  </a:txBody>
                  <a:tcPr/>
                </a:tc>
              </a:tr>
              <a:tr h="907896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Предусматривает использование разнообразных методов и форм, взаимно дополняющих друг друга.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Предусматривать использование разнообразных методов и форм, взаимно дополняющих друг друга.</a:t>
                      </a:r>
                      <a:endParaRPr lang="ru-RU" dirty="0"/>
                    </a:p>
                  </a:txBody>
                  <a:tcPr/>
                </a:tc>
              </a:tr>
              <a:tr h="9078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Позволять использовать результаты итоговой оценки выпускников, ха-</a:t>
                      </a:r>
                      <a:r>
                        <a:rPr lang="ru-RU" sz="18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рактеризующие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уровень достижения планируемых результатов освоения ООП, при оценке деятельности организации, осуществляющей образовательную деятельность, педагогических работников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90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52928" cy="7780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Liberation Serif" pitchFamily="18" charset="0"/>
              </a:rPr>
              <a:t>Основные требования к оцениванию по </a:t>
            </a:r>
            <a:r>
              <a:rPr lang="ru-RU" sz="2800" b="1" dirty="0" smtClean="0">
                <a:latin typeface="Liberation Serif" pitchFamily="18" charset="0"/>
              </a:rPr>
              <a:t>ФГОС ООО и СОО </a:t>
            </a:r>
            <a:endParaRPr lang="ru-RU" sz="2800" dirty="0">
              <a:latin typeface="Liberation Serif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424936" cy="5328592"/>
          </a:xfrm>
        </p:spPr>
        <p:txBody>
          <a:bodyPr>
            <a:noAutofit/>
          </a:bodyPr>
          <a:lstStyle/>
          <a:p>
            <a:r>
              <a:rPr lang="ru-RU" sz="2000" dirty="0">
                <a:latin typeface="Liberation Serif" pitchFamily="18" charset="0"/>
              </a:rPr>
              <a:t>Основой для разработки системы оценки качества являются </a:t>
            </a:r>
            <a:r>
              <a:rPr lang="ru-RU" sz="2000" b="1" dirty="0">
                <a:latin typeface="Liberation Serif" pitchFamily="18" charset="0"/>
              </a:rPr>
              <a:t>планируемые результаты.</a:t>
            </a:r>
          </a:p>
          <a:p>
            <a:r>
              <a:rPr lang="ru-RU" sz="2000" dirty="0" smtClean="0">
                <a:latin typeface="Liberation Serif" pitchFamily="18" charset="0"/>
              </a:rPr>
              <a:t>Оценка </a:t>
            </a:r>
            <a:r>
              <a:rPr lang="ru-RU" sz="2000" dirty="0">
                <a:latin typeface="Liberation Serif" pitchFamily="18" charset="0"/>
              </a:rPr>
              <a:t>носит комплексный характер </a:t>
            </a:r>
            <a:endParaRPr lang="ru-RU" sz="2000" dirty="0" smtClean="0">
              <a:latin typeface="Liberation Serif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Liberation Serif" pitchFamily="18" charset="0"/>
              </a:rPr>
              <a:t>оцениваются </a:t>
            </a:r>
            <a:r>
              <a:rPr lang="ru-RU" sz="2000" b="1" dirty="0">
                <a:latin typeface="Liberation Serif" pitchFamily="18" charset="0"/>
              </a:rPr>
              <a:t>личностные, </a:t>
            </a:r>
            <a:r>
              <a:rPr lang="ru-RU" sz="2000" b="1" dirty="0" err="1">
                <a:latin typeface="Liberation Serif" pitchFamily="18" charset="0"/>
              </a:rPr>
              <a:t>метапредметные</a:t>
            </a:r>
            <a:r>
              <a:rPr lang="ru-RU" sz="2000" b="1" dirty="0">
                <a:latin typeface="Liberation Serif" pitchFamily="18" charset="0"/>
              </a:rPr>
              <a:t> </a:t>
            </a:r>
            <a:r>
              <a:rPr lang="ru-RU" sz="2000" b="1" dirty="0" smtClean="0">
                <a:latin typeface="Liberation Serif" pitchFamily="18" charset="0"/>
              </a:rPr>
              <a:t>и предметные результаты.</a:t>
            </a:r>
            <a:endParaRPr lang="ru-RU" sz="2000" b="1" dirty="0">
              <a:latin typeface="Liberation Serif" pitchFamily="18" charset="0"/>
            </a:endParaRPr>
          </a:p>
          <a:p>
            <a:r>
              <a:rPr lang="ru-RU" sz="2000" dirty="0" smtClean="0">
                <a:latin typeface="Liberation Serif" pitchFamily="18" charset="0"/>
              </a:rPr>
              <a:t>Для </a:t>
            </a:r>
            <a:r>
              <a:rPr lang="ru-RU" sz="2000" dirty="0">
                <a:latin typeface="Liberation Serif" pitchFamily="18" charset="0"/>
              </a:rPr>
              <a:t>оценки динамики индивидуальных образовательных достижений и итоговой </a:t>
            </a:r>
            <a:r>
              <a:rPr lang="ru-RU" sz="2000" dirty="0" smtClean="0">
                <a:latin typeface="Liberation Serif" pitchFamily="18" charset="0"/>
              </a:rPr>
              <a:t>оценки используется </a:t>
            </a:r>
            <a:r>
              <a:rPr lang="ru-RU" sz="2000" dirty="0">
                <a:latin typeface="Liberation Serif" pitchFamily="18" charset="0"/>
              </a:rPr>
              <a:t>комплекс согласованных между собой </a:t>
            </a:r>
            <a:r>
              <a:rPr lang="ru-RU" sz="2000" dirty="0" smtClean="0">
                <a:latin typeface="Liberation Serif" pitchFamily="18" charset="0"/>
              </a:rPr>
              <a:t>процедур: </a:t>
            </a:r>
            <a:r>
              <a:rPr lang="ru-RU" sz="2000" b="1" dirty="0" smtClean="0">
                <a:latin typeface="Liberation Serif" pitchFamily="18" charset="0"/>
              </a:rPr>
              <a:t>стартовой, текущей, тематической,  промежуточной.</a:t>
            </a:r>
            <a:endParaRPr lang="ru-RU" sz="2000" b="1" dirty="0">
              <a:latin typeface="Liberation Serif" pitchFamily="18" charset="0"/>
            </a:endParaRPr>
          </a:p>
          <a:p>
            <a:r>
              <a:rPr lang="ru-RU" sz="2000" dirty="0" smtClean="0">
                <a:latin typeface="Liberation Serif" pitchFamily="18" charset="0"/>
              </a:rPr>
              <a:t>Используются </a:t>
            </a:r>
            <a:r>
              <a:rPr lang="ru-RU" sz="2000" dirty="0">
                <a:latin typeface="Liberation Serif" pitchFamily="18" charset="0"/>
              </a:rPr>
              <a:t>разнообразные формы и методы оценки, взаимно дополняющие </a:t>
            </a:r>
            <a:r>
              <a:rPr lang="ru-RU" sz="2000" dirty="0" smtClean="0">
                <a:latin typeface="Liberation Serif" pitchFamily="18" charset="0"/>
              </a:rPr>
              <a:t>друг друга: </a:t>
            </a:r>
          </a:p>
          <a:p>
            <a:pPr marL="0" indent="0">
              <a:buNone/>
            </a:pPr>
            <a:r>
              <a:rPr lang="ru-RU" sz="2000" b="1" dirty="0" smtClean="0">
                <a:latin typeface="Liberation Serif" pitchFamily="18" charset="0"/>
              </a:rPr>
              <a:t>стандартизированные </a:t>
            </a:r>
            <a:r>
              <a:rPr lang="ru-RU" sz="2000" b="1" dirty="0">
                <a:latin typeface="Liberation Serif" pitchFamily="18" charset="0"/>
              </a:rPr>
              <a:t>и </a:t>
            </a:r>
            <a:r>
              <a:rPr lang="ru-RU" sz="2000" b="1" dirty="0" err="1">
                <a:latin typeface="Liberation Serif" pitchFamily="18" charset="0"/>
              </a:rPr>
              <a:t>нестандартизированные</a:t>
            </a:r>
            <a:r>
              <a:rPr lang="ru-RU" sz="2000" b="1" dirty="0">
                <a:latin typeface="Liberation Serif" pitchFamily="18" charset="0"/>
              </a:rPr>
              <a:t> методы, </a:t>
            </a:r>
            <a:endParaRPr lang="ru-RU" sz="2000" b="1" dirty="0" smtClean="0">
              <a:latin typeface="Liberation Serif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Liberation Serif" pitchFamily="18" charset="0"/>
              </a:rPr>
              <a:t>устные </a:t>
            </a:r>
            <a:r>
              <a:rPr lang="ru-RU" sz="2000" b="1" dirty="0">
                <a:latin typeface="Liberation Serif" pitchFamily="18" charset="0"/>
              </a:rPr>
              <a:t>и </a:t>
            </a:r>
            <a:r>
              <a:rPr lang="ru-RU" sz="2000" b="1" dirty="0" smtClean="0">
                <a:latin typeface="Liberation Serif" pitchFamily="18" charset="0"/>
              </a:rPr>
              <a:t>письменные работы</a:t>
            </a:r>
            <a:r>
              <a:rPr lang="ru-RU" sz="2000" b="1" dirty="0">
                <a:latin typeface="Liberation Serif" pitchFamily="18" charset="0"/>
              </a:rPr>
              <a:t>, проекты, практические работы, индивидуальные и групповые, само- </a:t>
            </a:r>
            <a:r>
              <a:rPr lang="ru-RU" sz="2000" b="1" dirty="0" smtClean="0">
                <a:latin typeface="Liberation Serif" pitchFamily="18" charset="0"/>
              </a:rPr>
              <a:t>и </a:t>
            </a:r>
            <a:r>
              <a:rPr lang="ru-RU" sz="2000" b="1" dirty="0" err="1" smtClean="0">
                <a:latin typeface="Liberation Serif" pitchFamily="18" charset="0"/>
              </a:rPr>
              <a:t>взаимооценка</a:t>
            </a:r>
            <a:r>
              <a:rPr lang="ru-RU" sz="2000" b="1" dirty="0">
                <a:latin typeface="Liberation Serif" pitchFamily="18" charset="0"/>
              </a:rPr>
              <a:t>, наблюдения и др</a:t>
            </a:r>
            <a:r>
              <a:rPr lang="ru-RU" sz="2000" b="1" dirty="0" smtClean="0">
                <a:latin typeface="Liberation Serif" pitchFamily="18" charset="0"/>
              </a:rPr>
              <a:t>. 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Liberation Serif" pitchFamily="18" charset="0"/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  <a:latin typeface="Liberation Serif" pitchFamily="18" charset="0"/>
              </a:rPr>
              <a:t>                                    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Liberation Serif" pitchFamily="18" charset="0"/>
              </a:rPr>
              <a:t>( Комплексный подход)</a:t>
            </a:r>
            <a:endParaRPr lang="ru-RU" sz="2000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sp>
        <p:nvSpPr>
          <p:cNvPr id="4" name="Стрелка вверх 3"/>
          <p:cNvSpPr/>
          <p:nvPr/>
        </p:nvSpPr>
        <p:spPr>
          <a:xfrm>
            <a:off x="4036395" y="5596018"/>
            <a:ext cx="242316" cy="34348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8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24936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Liberation Serif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Liberation Serif" pitchFamily="18" charset="0"/>
              </a:rPr>
            </a:br>
            <a:r>
              <a:rPr lang="ru-RU" sz="2900" dirty="0">
                <a:solidFill>
                  <a:srgbClr val="002060"/>
                </a:solidFill>
                <a:latin typeface="Liberation Serif" pitchFamily="18" charset="0"/>
              </a:rPr>
              <a:t>В соответствии с ФГОС ООО / СОО система оценки образовательной организации</a:t>
            </a:r>
            <a:br>
              <a:rPr lang="ru-RU" sz="2900" dirty="0">
                <a:solidFill>
                  <a:srgbClr val="002060"/>
                </a:solidFill>
                <a:latin typeface="Liberation Serif" pitchFamily="18" charset="0"/>
              </a:rPr>
            </a:br>
            <a:r>
              <a:rPr lang="ru-RU" sz="2900" dirty="0" smtClean="0">
                <a:solidFill>
                  <a:srgbClr val="002060"/>
                </a:solidFill>
                <a:latin typeface="Liberation Serif" pitchFamily="18" charset="0"/>
              </a:rPr>
              <a:t>реализует: </a:t>
            </a:r>
            <a:endParaRPr lang="ru-RU" sz="29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424936" cy="487375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Liberation Serif" pitchFamily="18" charset="0"/>
              </a:rPr>
              <a:t>системно-</a:t>
            </a:r>
            <a:r>
              <a:rPr lang="ru-RU" dirty="0" err="1" smtClean="0">
                <a:latin typeface="Liberation Serif" pitchFamily="18" charset="0"/>
              </a:rPr>
              <a:t>деятельностный</a:t>
            </a:r>
            <a:r>
              <a:rPr lang="ru-RU" dirty="0" smtClean="0">
                <a:latin typeface="Liberation Serif" pitchFamily="18" charset="0"/>
              </a:rPr>
              <a:t> подход-</a:t>
            </a:r>
            <a:r>
              <a:rPr lang="ru-RU" dirty="0" smtClean="0">
                <a:solidFill>
                  <a:srgbClr val="22272F"/>
                </a:solidFill>
                <a:latin typeface="ArialMT"/>
              </a:rPr>
              <a:t> </a:t>
            </a:r>
            <a:r>
              <a:rPr lang="ru-RU" sz="2000" dirty="0">
                <a:solidFill>
                  <a:srgbClr val="22272F"/>
                </a:solidFill>
                <a:latin typeface="Liberation Serif" pitchFamily="18" charset="0"/>
              </a:rPr>
              <a:t>проявляется в оценке способности обучающихся к решению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учебно-познавательных </a:t>
            </a:r>
            <a:r>
              <a:rPr lang="ru-RU" sz="2200" dirty="0">
                <a:solidFill>
                  <a:srgbClr val="22272F"/>
                </a:solidFill>
                <a:latin typeface="Liberation Serif" pitchFamily="18" charset="0"/>
              </a:rPr>
              <a:t>и учебно-практических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задач предмета «Физическая культура», </a:t>
            </a:r>
            <a:r>
              <a:rPr lang="ru-RU" sz="2200" dirty="0">
                <a:solidFill>
                  <a:srgbClr val="22272F"/>
                </a:solidFill>
                <a:latin typeface="Liberation Serif" pitchFamily="18" charset="0"/>
              </a:rPr>
              <a:t>а также в оценке уровня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функциональной грамотности </a:t>
            </a:r>
            <a:r>
              <a:rPr lang="ru-RU" sz="2200" dirty="0">
                <a:solidFill>
                  <a:srgbClr val="22272F"/>
                </a:solidFill>
                <a:latin typeface="Liberation Serif" pitchFamily="18" charset="0"/>
              </a:rPr>
              <a:t>обучающихся. Он обеспечивается содержанием и критериями оценки,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в качестве </a:t>
            </a:r>
            <a:r>
              <a:rPr lang="ru-RU" sz="2200" dirty="0">
                <a:solidFill>
                  <a:srgbClr val="22272F"/>
                </a:solidFill>
                <a:latin typeface="Liberation Serif" pitchFamily="18" charset="0"/>
              </a:rPr>
              <a:t>которых выступают планируемые результаты обучения, выраженные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в </a:t>
            </a:r>
            <a:r>
              <a:rPr lang="ru-RU" sz="2200" dirty="0" err="1" smtClean="0">
                <a:solidFill>
                  <a:srgbClr val="22272F"/>
                </a:solidFill>
                <a:latin typeface="Liberation Serif" pitchFamily="18" charset="0"/>
              </a:rPr>
              <a:t>деятельностной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 форме</a:t>
            </a:r>
            <a:r>
              <a:rPr lang="ru-RU" sz="2200" dirty="0" smtClean="0">
                <a:latin typeface="Liberation Serif" pitchFamily="18" charset="0"/>
              </a:rPr>
              <a:t>; </a:t>
            </a:r>
          </a:p>
          <a:p>
            <a:r>
              <a:rPr lang="ru-RU" dirty="0" smtClean="0">
                <a:latin typeface="Liberation Serif" pitchFamily="18" charset="0"/>
              </a:rPr>
              <a:t>уровневый </a:t>
            </a:r>
            <a:r>
              <a:rPr lang="ru-RU" dirty="0" smtClean="0">
                <a:solidFill>
                  <a:prstClr val="black"/>
                </a:solidFill>
                <a:latin typeface="Liberation Serif" pitchFamily="18" charset="0"/>
              </a:rPr>
              <a:t>подход-</a:t>
            </a:r>
            <a:r>
              <a:rPr lang="ru-RU" dirty="0">
                <a:solidFill>
                  <a:srgbClr val="22272F"/>
                </a:solidFill>
                <a:latin typeface="Liberation Serif" pitchFamily="18" charset="0"/>
              </a:rPr>
              <a:t> </a:t>
            </a:r>
            <a:r>
              <a:rPr lang="ru-RU" sz="2200" dirty="0">
                <a:solidFill>
                  <a:srgbClr val="22272F"/>
                </a:solidFill>
                <a:latin typeface="Liberation Serif" pitchFamily="18" charset="0"/>
              </a:rPr>
              <a:t>реализуется за счёт фиксации различных уровней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достижения обучающимися </a:t>
            </a:r>
            <a:r>
              <a:rPr lang="ru-RU" sz="2200" dirty="0">
                <a:solidFill>
                  <a:srgbClr val="22272F"/>
                </a:solidFill>
                <a:latin typeface="Liberation Serif" pitchFamily="18" charset="0"/>
              </a:rPr>
              <a:t>планируемых результатов базового уровня и уровней выше и </a:t>
            </a:r>
            <a:r>
              <a:rPr lang="ru-RU" sz="2200" dirty="0" smtClean="0">
                <a:solidFill>
                  <a:srgbClr val="22272F"/>
                </a:solidFill>
                <a:latin typeface="Liberation Serif" pitchFamily="18" charset="0"/>
              </a:rPr>
              <a:t>ниже базового</a:t>
            </a:r>
            <a:r>
              <a:rPr lang="ru-RU" sz="2800" dirty="0" smtClean="0">
                <a:solidFill>
                  <a:prstClr val="black"/>
                </a:solidFill>
                <a:latin typeface="Liberation Serif" pitchFamily="18" charset="0"/>
              </a:rPr>
              <a:t>;</a:t>
            </a:r>
            <a:endParaRPr lang="ru-RU" sz="2800" dirty="0" smtClean="0">
              <a:latin typeface="Liberation Serif" pitchFamily="18" charset="0"/>
            </a:endParaRPr>
          </a:p>
          <a:p>
            <a:r>
              <a:rPr lang="ru-RU" sz="2800" dirty="0" smtClean="0">
                <a:latin typeface="Liberation Serif" pitchFamily="18" charset="0"/>
              </a:rPr>
              <a:t> </a:t>
            </a:r>
            <a:r>
              <a:rPr lang="ru-RU" dirty="0">
                <a:latin typeface="Liberation Serif" pitchFamily="18" charset="0"/>
              </a:rPr>
              <a:t>комплексный </a:t>
            </a:r>
            <a:r>
              <a:rPr lang="ru-RU" dirty="0" smtClean="0">
                <a:latin typeface="Liberation Serif" pitchFamily="18" charset="0"/>
              </a:rPr>
              <a:t>подход- </a:t>
            </a:r>
            <a:r>
              <a:rPr lang="ru-RU" sz="2200" dirty="0" smtClean="0">
                <a:latin typeface="Liberation Serif" pitchFamily="18" charset="0"/>
              </a:rPr>
              <a:t>смотрим </a:t>
            </a:r>
            <a:r>
              <a:rPr lang="ru-RU" sz="2200" dirty="0">
                <a:latin typeface="Liberation Serif" pitchFamily="18" charset="0"/>
              </a:rPr>
              <a:t>6</a:t>
            </a:r>
            <a:r>
              <a:rPr lang="ru-RU" sz="2200" dirty="0" smtClean="0">
                <a:latin typeface="Liberation Serif" pitchFamily="18" charset="0"/>
              </a:rPr>
              <a:t> слайд</a:t>
            </a:r>
            <a:r>
              <a:rPr lang="ru-RU" sz="2800" dirty="0" smtClean="0">
                <a:latin typeface="Liberation Serif" pitchFamily="18" charset="0"/>
              </a:rPr>
              <a:t>.</a:t>
            </a:r>
            <a:endParaRPr lang="ru-RU" sz="2800" dirty="0">
              <a:latin typeface="Liberation Serif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36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457256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Планируемые результаты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975" y="1052736"/>
            <a:ext cx="842048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- </a:t>
            </a:r>
            <a:r>
              <a:rPr lang="ru-RU" sz="2200" b="1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личностные результаты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 отражаются в индивидуальных качественных свойствах учащихся, приобретаемых в процессе освоения основных разделов рабочей программы и закрепляемых в разнообразных формах занятий физической культурой и спортом; </a:t>
            </a:r>
          </a:p>
          <a:p>
            <a:pPr>
              <a:spcAft>
                <a:spcPts val="0"/>
              </a:spcAft>
            </a:pPr>
            <a:r>
              <a:rPr lang="ru-RU" sz="2200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- </a:t>
            </a:r>
            <a:r>
              <a:rPr lang="ru-RU" sz="2200" b="1" dirty="0" err="1">
                <a:solidFill>
                  <a:srgbClr val="000000"/>
                </a:solidFill>
                <a:latin typeface="Liberation Serif" pitchFamily="18" charset="0"/>
                <a:ea typeface="Calibri"/>
              </a:rPr>
              <a:t>метапредметные</a:t>
            </a:r>
            <a:r>
              <a:rPr lang="ru-RU" sz="2200" b="1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 результаты 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проявляются в </a:t>
            </a:r>
            <a:r>
              <a:rPr lang="ru-RU" sz="2200" dirty="0" err="1">
                <a:solidFill>
                  <a:srgbClr val="000000"/>
                </a:solidFill>
                <a:latin typeface="Liberation Serif" pitchFamily="18" charset="0"/>
                <a:ea typeface="Calibri"/>
              </a:rPr>
              <a:t>сформированности</a:t>
            </a:r>
            <a:r>
              <a:rPr lang="ru-RU" sz="2200" dirty="0">
                <a:solidFill>
                  <a:srgbClr val="000000"/>
                </a:solidFill>
                <a:latin typeface="Liberation Serif" pitchFamily="18" charset="0"/>
                <a:ea typeface="Calibri"/>
              </a:rPr>
              <a:t> универсальных учебных действиях, приобретаемых также в процессе освоения учебного материала физической культурой и закрепляемого в процессе выполнения самостоятельных заданий в активных или интерактивных формах организации учебной деятельности; </a:t>
            </a:r>
          </a:p>
          <a:p>
            <a:r>
              <a:rPr lang="ru-RU" sz="2200" dirty="0">
                <a:latin typeface="Liberation Serif" pitchFamily="18" charset="0"/>
                <a:ea typeface="Calibri"/>
                <a:cs typeface="Times New Roman"/>
              </a:rPr>
              <a:t>- </a:t>
            </a:r>
            <a:r>
              <a:rPr lang="ru-RU" sz="2200" b="1" dirty="0">
                <a:latin typeface="Liberation Serif" pitchFamily="18" charset="0"/>
                <a:ea typeface="Calibri"/>
                <a:cs typeface="Times New Roman"/>
              </a:rPr>
              <a:t>предметные результаты </a:t>
            </a:r>
            <a:r>
              <a:rPr lang="ru-RU" sz="2200" dirty="0">
                <a:latin typeface="Liberation Serif" pitchFamily="18" charset="0"/>
                <a:ea typeface="Calibri"/>
                <a:cs typeface="Times New Roman"/>
              </a:rPr>
              <a:t>отражаются в приобретении учащимися опыта творческой двигательной деятельности, проявляющегося в умении осваивать, закреплять и совершенствовать физические упражнения разной функциональной направленности, использовать их в самостоятельных занятиях с учетом индивидуальных интересов и потребностей</a:t>
            </a:r>
            <a:r>
              <a:rPr lang="ru-RU" sz="2000" dirty="0">
                <a:latin typeface="Liberation Serif" pitchFamily="18" charset="0"/>
                <a:ea typeface="Calibri"/>
                <a:cs typeface="Times New Roman"/>
              </a:rPr>
              <a:t>.</a:t>
            </a:r>
            <a:endParaRPr lang="ru-RU" sz="2000" dirty="0">
              <a:latin typeface="Liberation Serif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28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673280" cy="7780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73E87"/>
                </a:solidFill>
                <a:latin typeface="Liberation Serif" pitchFamily="18" charset="0"/>
              </a:rPr>
              <a:t>Оценка л</a:t>
            </a:r>
            <a:r>
              <a:rPr lang="ru-RU" sz="2800" b="1" dirty="0" smtClean="0">
                <a:solidFill>
                  <a:srgbClr val="073E87"/>
                </a:solidFill>
                <a:latin typeface="Liberation Serif" pitchFamily="18" charset="0"/>
              </a:rPr>
              <a:t>ичностных </a:t>
            </a:r>
            <a:r>
              <a:rPr lang="ru-RU" sz="2800" b="1" dirty="0">
                <a:solidFill>
                  <a:srgbClr val="073E87"/>
                </a:solidFill>
                <a:latin typeface="Liberation Serif" pitchFamily="18" charset="0"/>
              </a:rPr>
              <a:t>результатов, </a:t>
            </a:r>
            <a:br>
              <a:rPr lang="ru-RU" sz="2800" b="1" dirty="0">
                <a:solidFill>
                  <a:srgbClr val="073E87"/>
                </a:solidFill>
                <a:latin typeface="Liberation Serif" pitchFamily="18" charset="0"/>
              </a:rPr>
            </a:br>
            <a:r>
              <a:rPr lang="ru-RU" sz="2800" b="1" dirty="0">
                <a:solidFill>
                  <a:srgbClr val="073E87"/>
                </a:solidFill>
                <a:latin typeface="Liberation Serif" pitchFamily="18" charset="0"/>
              </a:rPr>
              <a:t>ФОП ООО / СОО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630816"/>
            <a:ext cx="8352928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	Целью 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оценки личностных достижений  обучающихся является получение общего представления о воспитательной деятельности образовательной организации и </a:t>
            </a:r>
            <a:r>
              <a:rPr lang="ru-RU" sz="2400" dirty="0" smtClean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е</a:t>
            </a:r>
            <a:r>
              <a:rPr lang="ru-RU" sz="2400" dirty="0" smtClean="0">
                <a:solidFill>
                  <a:srgbClr val="1A1A1A"/>
                </a:solidFill>
                <a:latin typeface="Times New Roman"/>
                <a:ea typeface="Times New Roman"/>
                <a:cs typeface="Times New Roman"/>
              </a:rPr>
              <a:t>ё</a:t>
            </a:r>
            <a:r>
              <a:rPr lang="ru-RU" sz="2400" dirty="0" smtClean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Liberation Serif"/>
              </a:rPr>
              <a:t>влиянии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Liberation Serif"/>
              </a:rPr>
              <a:t>на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Liberation Serif"/>
              </a:rPr>
              <a:t>коллектив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 обучающихся:</a:t>
            </a:r>
            <a:endParaRPr lang="ru-RU" sz="2400" dirty="0">
              <a:latin typeface="Liberation Serif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-что удалось достичь, изменить, скорректировать, а что является предметом специальной работы в будущем.</a:t>
            </a:r>
            <a:endParaRPr lang="ru-RU" sz="2400" dirty="0">
              <a:latin typeface="Liberation Serif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	Достижение </a:t>
            </a:r>
            <a:r>
              <a:rPr lang="ru-RU" sz="2400" dirty="0">
                <a:solidFill>
                  <a:srgbClr val="1A1A1A"/>
                </a:solidFill>
                <a:latin typeface="Liberation Serif"/>
                <a:ea typeface="Times New Roman"/>
                <a:cs typeface="Times New Roman"/>
              </a:rPr>
              <a:t>личностных результатов не выносится на итоговую оценку обучающихся.</a:t>
            </a:r>
            <a:endParaRPr lang="ru-RU" sz="2400" dirty="0">
              <a:effectLst/>
              <a:latin typeface="Liberation Serif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281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1936</TotalTime>
  <Words>1650</Words>
  <Application>Microsoft Office PowerPoint</Application>
  <PresentationFormat>Экран (4:3)</PresentationFormat>
  <Paragraphs>195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   Система оценки достижения планируемых результатов освоения учебной программы по физической культуре на уровне ООО/СОО</vt:lpstr>
      <vt:lpstr>Нормативные  документы</vt:lpstr>
      <vt:lpstr>Презентация PowerPoint</vt:lpstr>
      <vt:lpstr>Принципы системы оценивания:</vt:lpstr>
      <vt:lpstr>   Система оценки результатов освоения рабочей программы учебного предмета «Физическая культура» основана на требованиях ФГОС ООО и СОО (п. 18.1.3.) </vt:lpstr>
      <vt:lpstr>Основные требования к оцениванию по ФГОС ООО и СОО </vt:lpstr>
      <vt:lpstr> В соответствии с ФГОС ООО / СОО система оценки образовательной организации реализует: </vt:lpstr>
      <vt:lpstr>Планируемые результаты</vt:lpstr>
      <vt:lpstr>Оценка личностных результатов,  ФОП ООО / СОО</vt:lpstr>
      <vt:lpstr>Оценка метапредметных результатов,  ФОП ООО / СОО</vt:lpstr>
      <vt:lpstr>Оценка предметных результатов, ФОП ООО / СОО</vt:lpstr>
      <vt:lpstr>Оценка предметных результатов, ФОП ООО / СОО</vt:lpstr>
      <vt:lpstr>Формы оценки</vt:lpstr>
      <vt:lpstr>Проверка качества образования </vt:lpstr>
      <vt:lpstr>Качественные критерии оценивания знаний о физической культуре</vt:lpstr>
      <vt:lpstr>Качественные критерии оценивания способов физкультурной деятельности </vt:lpstr>
      <vt:lpstr>Количественные критерии оценивания уровня физической подготовленности обучающихся </vt:lpstr>
      <vt:lpstr>Нормы оценивания </vt:lpstr>
      <vt:lpstr>Проверка успеваемости учащихся с использованием оценки достижения планируемых результатов</vt:lpstr>
      <vt:lpstr> Рейтинговая (накопительная) система оценивания на уроках по физической культуре </vt:lpstr>
      <vt:lpstr>источники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оценки достижения планируемых результатов освоения учебной программы по физической культуре</dc:title>
  <dc:creator>User</dc:creator>
  <cp:lastModifiedBy>User</cp:lastModifiedBy>
  <cp:revision>64</cp:revision>
  <dcterms:created xsi:type="dcterms:W3CDTF">2023-10-26T03:47:00Z</dcterms:created>
  <dcterms:modified xsi:type="dcterms:W3CDTF">2023-10-31T14:56:27Z</dcterms:modified>
</cp:coreProperties>
</file>