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0"/>
  </p:notesMasterIdLst>
  <p:sldIdLst>
    <p:sldId id="273" r:id="rId3"/>
    <p:sldId id="274" r:id="rId4"/>
    <p:sldId id="280" r:id="rId5"/>
    <p:sldId id="279" r:id="rId6"/>
    <p:sldId id="284" r:id="rId7"/>
    <p:sldId id="285" r:id="rId8"/>
    <p:sldId id="286" r:id="rId9"/>
    <p:sldId id="289" r:id="rId10"/>
    <p:sldId id="290" r:id="rId11"/>
    <p:sldId id="293" r:id="rId12"/>
    <p:sldId id="294" r:id="rId13"/>
    <p:sldId id="296" r:id="rId14"/>
    <p:sldId id="302" r:id="rId15"/>
    <p:sldId id="303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5" r:id="rId26"/>
    <p:sldId id="314" r:id="rId27"/>
    <p:sldId id="316" r:id="rId28"/>
    <p:sldId id="317" r:id="rId29"/>
    <p:sldId id="318" r:id="rId30"/>
    <p:sldId id="320" r:id="rId31"/>
    <p:sldId id="319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281" r:id="rId48"/>
    <p:sldId id="336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2021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64</c:v>
                </c:pt>
                <c:pt idx="2">
                  <c:v>67.8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2021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2021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4463488"/>
        <c:axId val="134465024"/>
      </c:barChart>
      <c:catAx>
        <c:axId val="134463488"/>
        <c:scaling>
          <c:orientation val="minMax"/>
        </c:scaling>
        <c:delete val="0"/>
        <c:axPos val="b"/>
        <c:majorTickMark val="out"/>
        <c:minorTickMark val="none"/>
        <c:tickLblPos val="nextTo"/>
        <c:crossAx val="134465024"/>
        <c:crosses val="autoZero"/>
        <c:auto val="1"/>
        <c:lblAlgn val="ctr"/>
        <c:lblOffset val="100"/>
        <c:noMultiLvlLbl val="0"/>
      </c:catAx>
      <c:valAx>
        <c:axId val="134465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4463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3645525771778048E-2"/>
          <c:y val="0"/>
          <c:w val="0.76876528406331535"/>
          <c:h val="0.94293934660854684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1"/>
        <a:srcRect xmlns:a="http://schemas.openxmlformats.org/drawingml/2006/main" l="9662" t="4468" r="8707" b="9542"/>
        <a:stretch xmlns:a="http://schemas.openxmlformats.org/drawingml/2006/main"/>
      </cdr:blipFill>
      <cdr:spPr>
        <a:xfrm xmlns:a="http://schemas.openxmlformats.org/drawingml/2006/main">
          <a:off x="0" y="0"/>
          <a:ext cx="10657184" cy="6480720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365A1-2E44-482E-9620-9429E741C2DD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F6017-FF49-4A44-A867-A53A7F7B2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553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5998E-824F-4FE3-AC48-38F8A99F8836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015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5998E-824F-4FE3-AC48-38F8A99F8836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519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74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09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970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56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267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40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1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3723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147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857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6929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9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543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6362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6315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361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880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1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389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1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833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88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61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529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2687B-7C22-4111-A8B9-22EAA06705DC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E02BF-8945-455D-93D2-C0CA184DC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311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-127000" ty="-5080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725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zsfond.ru/olimpiady/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0474" y="2564904"/>
            <a:ext cx="7848872" cy="278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Calibri"/>
              </a:rPr>
              <a:t>«</a:t>
            </a:r>
            <a:r>
              <a:rPr lang="ru-RU" sz="2000" b="1" dirty="0">
                <a:latin typeface="Times New Roman"/>
                <a:ea typeface="Calibri"/>
              </a:rPr>
              <a:t>Качество образования в образовательных организациях Ирбитского муниципального образования»</a:t>
            </a:r>
            <a:endParaRPr lang="ru-RU" sz="1600" dirty="0"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6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1 ноября 2023 </a:t>
            </a: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года</a:t>
            </a:r>
            <a:endParaRPr lang="ru-RU" sz="16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050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188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9200" y="188642"/>
            <a:ext cx="7772400" cy="1470025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420550"/>
              </p:ext>
            </p:extLst>
          </p:nvPr>
        </p:nvGraphicFramePr>
        <p:xfrm>
          <a:off x="845100" y="2060848"/>
          <a:ext cx="8155970" cy="4176465"/>
        </p:xfrm>
        <a:graphic>
          <a:graphicData uri="http://schemas.openxmlformats.org/drawingml/2006/table">
            <a:tbl>
              <a:tblPr firstRow="1" firstCol="1" bandRow="1"/>
              <a:tblGrid>
                <a:gridCol w="2110772"/>
                <a:gridCol w="1007533"/>
                <a:gridCol w="1007533"/>
                <a:gridCol w="1007533"/>
                <a:gridCol w="1007533"/>
                <a:gridCol w="1007533"/>
                <a:gridCol w="1007533"/>
              </a:tblGrid>
              <a:tr h="842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Показатель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2017/2018 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2018/2019 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2019/2020 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2020/2021 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2021/2022 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2022/2023 учебный год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8422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Общее количество обучающихся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(4-11 классы)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2452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2306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2466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1857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2255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2333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74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Количество участников ВсОШ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1511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1346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1377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1259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1363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2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Процент от общего количества обучающихся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61,1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58,4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55,8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67,8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64,3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58,4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2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Количество победителей и призеров (ШЭ)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844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637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583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925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487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644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416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-171400"/>
            <a:ext cx="7772400" cy="764703"/>
          </a:xfrm>
        </p:spPr>
        <p:txBody>
          <a:bodyPr>
            <a:noAutofit/>
          </a:bodyPr>
          <a:lstStyle/>
          <a:p>
            <a:r>
              <a:rPr lang="ru-RU" sz="2400" dirty="0"/>
              <a:t>Информация о количестве работ и количестве участников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098818"/>
              </p:ext>
            </p:extLst>
          </p:nvPr>
        </p:nvGraphicFramePr>
        <p:xfrm>
          <a:off x="934019" y="404664"/>
          <a:ext cx="8209981" cy="6811383"/>
        </p:xfrm>
        <a:graphic>
          <a:graphicData uri="http://schemas.openxmlformats.org/drawingml/2006/table">
            <a:tbl>
              <a:tblPr firstRow="1" firstCol="1" bandRow="1"/>
              <a:tblGrid>
                <a:gridCol w="282387"/>
                <a:gridCol w="1121952"/>
                <a:gridCol w="297769"/>
                <a:gridCol w="256432"/>
                <a:gridCol w="249683"/>
                <a:gridCol w="272525"/>
                <a:gridCol w="252799"/>
                <a:gridCol w="290691"/>
                <a:gridCol w="264217"/>
                <a:gridCol w="259547"/>
                <a:gridCol w="265256"/>
                <a:gridCol w="269411"/>
                <a:gridCol w="279792"/>
                <a:gridCol w="288615"/>
                <a:gridCol w="296922"/>
                <a:gridCol w="367000"/>
                <a:gridCol w="262142"/>
                <a:gridCol w="255914"/>
                <a:gridCol w="276158"/>
                <a:gridCol w="217501"/>
                <a:gridCol w="285501"/>
                <a:gridCol w="310936"/>
                <a:gridCol w="315088"/>
                <a:gridCol w="971743"/>
              </a:tblGrid>
              <a:tr h="17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Arial CYR"/>
                          <a:ea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i="1" dirty="0">
                          <a:effectLst/>
                          <a:latin typeface="Times New Roman"/>
                          <a:ea typeface="Times New Roman"/>
                        </a:rPr>
                        <a:t>ОО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i="1" dirty="0">
                          <a:effectLst/>
                          <a:latin typeface="Times New Roman"/>
                          <a:ea typeface="Times New Roman"/>
                        </a:rPr>
                        <a:t>Наличие участников РЭ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/>
                          <a:ea typeface="Times New Roman"/>
                        </a:rPr>
                        <a:t>Кол-во работ  МЭ ВсОШ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Количество работ</a:t>
                      </a:r>
                    </a:p>
                  </a:txBody>
                  <a:tcPr marL="29450" marR="29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3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 CYR"/>
                          <a:ea typeface="Times New Roman"/>
                        </a:rPr>
                        <a:t>№ п/п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</a:rPr>
                        <a:t>анг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аст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</a:rPr>
                        <a:t>био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  <a:latin typeface="Times New Roman"/>
                          <a:ea typeface="Times New Roman"/>
                        </a:rPr>
                        <a:t>гео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инф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иск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ист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лит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мат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нем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обж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общ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право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рус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тех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физ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ф-р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хим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экол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экон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Бердюгинская СОШ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Гаевская ООШ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Горкинская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4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Дубская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Зайковская СОШ №1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63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Зайковская СОШ №2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Знаменская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Килачевская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Киргинская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Ключевская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Ницинская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Осинцевская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Пионерская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62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Пьянковская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Речкаловская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Кирилловская ООШ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19 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Рудновская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Стриганская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Фоминская ООШ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19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Харловская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Черновская СОШ 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Чубаровская НШ - ДС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28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38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27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46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450" marR="29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098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5432542"/>
              </p:ext>
            </p:extLst>
          </p:nvPr>
        </p:nvGraphicFramePr>
        <p:xfrm>
          <a:off x="791087" y="19397"/>
          <a:ext cx="9208502" cy="6237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Диаграмма" r:id="rId3" imgW="8829675" imgH="4505437" progId="MSGraph.Chart.8">
                  <p:embed/>
                </p:oleObj>
              </mc:Choice>
              <mc:Fallback>
                <p:oleObj name="Диаграмма" r:id="rId3" imgW="8829675" imgH="4505437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1087" y="19397"/>
                        <a:ext cx="9208502" cy="6237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502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088" y="274638"/>
            <a:ext cx="7129721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99113" y="404664"/>
            <a:ext cx="6859655" cy="576064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Региональный этап с 10 января – 22 февраля 2023 года,  для 9 – 11 классов</a:t>
            </a:r>
            <a:r>
              <a:rPr lang="ru-RU" b="1" dirty="0"/>
              <a:t>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участия в РЭ были приглашены следующие обучающиеся ОО Ирбитского МО: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Шмыкова Татьяна Александровна (9класс, МОУ «Речкаловская СОШ»);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Технология (КДДТ)-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Ситникова Мария Романовна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(10 класс, МОУ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«Пионерская СОШ»);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Физическая культура (юноши)-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Карфидов Иван Александрович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(11 класс, МОУ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«Килачевская СОШ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»);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60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91087" y="188640"/>
            <a:ext cx="4699134" cy="1080120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https://zsfond.ru/olimpiady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9" t="4020" r="3721" b="5308"/>
          <a:stretch/>
        </p:blipFill>
        <p:spPr bwMode="auto">
          <a:xfrm>
            <a:off x="1005388" y="1124744"/>
            <a:ext cx="6544798" cy="5184576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" t="5320" r="5216" b="6533"/>
          <a:stretch/>
        </p:blipFill>
        <p:spPr bwMode="auto">
          <a:xfrm>
            <a:off x="4059781" y="2708920"/>
            <a:ext cx="5002946" cy="4066192"/>
          </a:xfrm>
          <a:prstGeom prst="rect">
            <a:avLst/>
          </a:prstGeom>
          <a:noFill/>
          <a:ln w="57150">
            <a:solidFill>
              <a:schemeClr val="tx2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39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088" y="274638"/>
            <a:ext cx="7129721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3067760"/>
              </p:ext>
            </p:extLst>
          </p:nvPr>
        </p:nvGraphicFramePr>
        <p:xfrm>
          <a:off x="845101" y="188640"/>
          <a:ext cx="7993929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832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2636912"/>
            <a:ext cx="8856984" cy="4073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Базовая площадка для проведения муниципального этапа Всероссийской олимпиады школьников по физической культуре –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МОУ «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Бердюгинская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СОШ»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Сроки проведения: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14-15 ноября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 ноября – </a:t>
            </a:r>
            <a:r>
              <a:rPr lang="ru-RU" sz="28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теория в образовательных организациях;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15 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ноября – </a:t>
            </a:r>
            <a:r>
              <a:rPr lang="ru-RU" sz="28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практика???</a:t>
            </a:r>
            <a:endParaRPr lang="ru-RU" sz="2800" b="1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800" b="1" i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157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9192"/>
            <a:ext cx="8856984" cy="245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Количество приглашённых участников </a:t>
            </a:r>
          </a:p>
          <a:p>
            <a:pPr algn="ctr"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 МЭ олимпиады???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800" b="1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800" b="1" i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7" r="63382" b="37903"/>
          <a:stretch/>
        </p:blipFill>
        <p:spPr bwMode="auto">
          <a:xfrm>
            <a:off x="1314400" y="1185314"/>
            <a:ext cx="6228184" cy="565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18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3481773" y="4743"/>
            <a:ext cx="2252461" cy="155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4456" y="1268760"/>
            <a:ext cx="8856984" cy="1353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вопрос: </a:t>
            </a: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>Разбор олимпиадных заданий.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(Цур-Царь К.В.)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" t="10673" r="2548" b="7708"/>
          <a:stretch/>
        </p:blipFill>
        <p:spPr bwMode="auto">
          <a:xfrm>
            <a:off x="16932" y="2590282"/>
            <a:ext cx="9019564" cy="443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41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9" t="25000" r="10044" b="12916"/>
          <a:stretch/>
        </p:blipFill>
        <p:spPr bwMode="auto">
          <a:xfrm>
            <a:off x="179512" y="764703"/>
            <a:ext cx="8604449" cy="592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4974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105836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Главная задача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направления деятельности педагогов общеобразовательных учреждений, обеспечивающие успешность обучающихся.</a:t>
            </a:r>
          </a:p>
        </p:txBody>
      </p:sp>
    </p:spTree>
    <p:extLst>
      <p:ext uri="{BB962C8B-B14F-4D97-AF65-F5344CB8AC3E}">
        <p14:creationId xmlns:p14="http://schemas.microsoft.com/office/powerpoint/2010/main" val="40839077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39" t="25000" r="10044" b="12916"/>
          <a:stretch/>
        </p:blipFill>
        <p:spPr bwMode="auto">
          <a:xfrm>
            <a:off x="179512" y="764703"/>
            <a:ext cx="8604449" cy="592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611560" y="2156693"/>
            <a:ext cx="151216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763960" y="4221088"/>
            <a:ext cx="315996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11560" y="6237312"/>
            <a:ext cx="115212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8630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0" t="18750" r="8990" b="39375"/>
          <a:stretch/>
        </p:blipFill>
        <p:spPr bwMode="auto">
          <a:xfrm>
            <a:off x="27803" y="548680"/>
            <a:ext cx="8892480" cy="3945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37826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0" t="18750" r="8990" b="39375"/>
          <a:stretch/>
        </p:blipFill>
        <p:spPr bwMode="auto">
          <a:xfrm>
            <a:off x="27803" y="548680"/>
            <a:ext cx="8892480" cy="3945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619313" y="1844824"/>
            <a:ext cx="115212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19313" y="3789040"/>
            <a:ext cx="431272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2288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4" t="21250" r="10395" b="9274"/>
          <a:stretch/>
        </p:blipFill>
        <p:spPr bwMode="auto">
          <a:xfrm>
            <a:off x="0" y="332656"/>
            <a:ext cx="8748464" cy="634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1803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4" t="21250" r="10395" b="9274"/>
          <a:stretch/>
        </p:blipFill>
        <p:spPr bwMode="auto">
          <a:xfrm>
            <a:off x="0" y="332656"/>
            <a:ext cx="8748464" cy="634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899592" y="3068960"/>
            <a:ext cx="25922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048651" y="3789040"/>
            <a:ext cx="222720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048651" y="5733256"/>
            <a:ext cx="15791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7704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5" t="17292" r="9341" b="17742"/>
          <a:stretch/>
        </p:blipFill>
        <p:spPr bwMode="auto">
          <a:xfrm>
            <a:off x="26925" y="620688"/>
            <a:ext cx="9097097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80399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5" t="17292" r="9341" b="17742"/>
          <a:stretch/>
        </p:blipFill>
        <p:spPr bwMode="auto">
          <a:xfrm>
            <a:off x="26925" y="620688"/>
            <a:ext cx="9097097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48650" y="1556792"/>
            <a:ext cx="78956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048651" y="3573016"/>
            <a:ext cx="633166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971600" y="3933056"/>
            <a:ext cx="187220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48651" y="6237312"/>
            <a:ext cx="301929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1991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6" t="20000" r="9927" b="35081"/>
          <a:stretch/>
        </p:blipFill>
        <p:spPr bwMode="auto">
          <a:xfrm>
            <a:off x="11400" y="764704"/>
            <a:ext cx="8953088" cy="406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4757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6" t="20000" r="9927" b="35081"/>
          <a:stretch/>
        </p:blipFill>
        <p:spPr bwMode="auto">
          <a:xfrm>
            <a:off x="11400" y="764704"/>
            <a:ext cx="8953088" cy="406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187624" y="3068960"/>
            <a:ext cx="100811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164728" y="4653136"/>
            <a:ext cx="12470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33062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0" t="27084" r="10396" b="30847"/>
          <a:stretch/>
        </p:blipFill>
        <p:spPr bwMode="auto">
          <a:xfrm>
            <a:off x="4345" y="1268760"/>
            <a:ext cx="9085891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686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3598" y="188640"/>
            <a:ext cx="8496944" cy="525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ПЛАН РАБОТЫ РМО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«Единство структуры, принципов и положений в системы оценки достижения обучающимися планируемых результатов освоения рабочей программы по ФК на уровне ООО и СОО». </a:t>
            </a:r>
            <a:endParaRPr lang="ru-RU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Школьные спортивные клубы – площадка равных возможностей.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Система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оценки достижения обучающимися планируемых результатов освоения рабочей программы по ФК на уровне ООО и СОО. </a:t>
            </a:r>
            <a:endParaRPr lang="ru-RU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Особенности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оценки личностных результатов, </a:t>
            </a:r>
            <a:r>
              <a:rPr lang="ru-RU" dirty="0" err="1">
                <a:latin typeface="Times New Roman" pitchFamily="18" charset="0"/>
                <a:ea typeface="Calibri"/>
                <a:cs typeface="Times New Roman" pitchFamily="18" charset="0"/>
              </a:rPr>
              <a:t>метапредметных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 результатов, предметных результатов на уроках по физической культуре. </a:t>
            </a:r>
            <a:endParaRPr lang="ru-RU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Итоги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школьного и муниципального этапа проведения предметной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олимпиады.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Разбор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олимпиадных заданий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Сайт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педагога как обязательная часть образовательной деятельности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педагога.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9637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0" t="27084" r="10396" b="30847"/>
          <a:stretch/>
        </p:blipFill>
        <p:spPr bwMode="auto">
          <a:xfrm>
            <a:off x="4345" y="1268760"/>
            <a:ext cx="9085891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971600" y="2420888"/>
            <a:ext cx="12241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971600" y="2708920"/>
            <a:ext cx="13681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971600" y="4149080"/>
            <a:ext cx="417646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71600" y="4725144"/>
            <a:ext cx="151216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75983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65" t="21251" r="9224" b="8125"/>
          <a:stretch/>
        </p:blipFill>
        <p:spPr bwMode="auto">
          <a:xfrm>
            <a:off x="107504" y="157373"/>
            <a:ext cx="8743176" cy="649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6765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65" t="21251" r="9224" b="8125"/>
          <a:stretch/>
        </p:blipFill>
        <p:spPr bwMode="auto">
          <a:xfrm>
            <a:off x="107504" y="157373"/>
            <a:ext cx="8743176" cy="649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26857" y="87015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Гигиена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2420888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ГТО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118" y="4653136"/>
            <a:ext cx="2952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Работоспособность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8582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7" t="25908" r="10332" b="48185"/>
          <a:stretch/>
        </p:blipFill>
        <p:spPr bwMode="auto">
          <a:xfrm>
            <a:off x="0" y="1286538"/>
            <a:ext cx="914400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31052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7" t="25908" r="10332" b="48185"/>
          <a:stretch/>
        </p:blipFill>
        <p:spPr bwMode="auto">
          <a:xfrm>
            <a:off x="0" y="1286538"/>
            <a:ext cx="914400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905" y="1286538"/>
            <a:ext cx="2315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Выносливость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61868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Ловкость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0457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0" t="24583" r="11215" b="19355"/>
          <a:stretch/>
        </p:blipFill>
        <p:spPr bwMode="auto">
          <a:xfrm>
            <a:off x="179512" y="908720"/>
            <a:ext cx="8514450" cy="545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6539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0" t="24583" r="11215" b="19355"/>
          <a:stretch/>
        </p:blipFill>
        <p:spPr bwMode="auto">
          <a:xfrm>
            <a:off x="179512" y="908720"/>
            <a:ext cx="8514450" cy="545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1671191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2780928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3111351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4221088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504" y="5055567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504" y="5902319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15413076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15" t="37291" r="9810" b="18347"/>
          <a:stretch/>
        </p:blipFill>
        <p:spPr bwMode="auto">
          <a:xfrm>
            <a:off x="-1" y="1196752"/>
            <a:ext cx="9089959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4518" y="5733255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 2023 году внесены поправки в нормативные требования комплекса ГТО. В настоящее время 18 возрастных ступеней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28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0" t="38958" r="16414" b="32460"/>
          <a:stretch/>
        </p:blipFill>
        <p:spPr bwMode="auto">
          <a:xfrm>
            <a:off x="4543" y="1196752"/>
            <a:ext cx="906872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91414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0" t="38958" r="16414" b="32460"/>
          <a:stretch/>
        </p:blipFill>
        <p:spPr bwMode="auto">
          <a:xfrm>
            <a:off x="4543" y="1196752"/>
            <a:ext cx="906872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320877" y="4365104"/>
            <a:ext cx="12241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4644008" y="4365104"/>
            <a:ext cx="12241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890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105835"/>
            <a:ext cx="842493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вопрос: </a:t>
            </a:r>
            <a:r>
              <a:rPr lang="ru-RU" sz="3600" dirty="0">
                <a:latin typeface="Times New Roman" pitchFamily="18" charset="0"/>
                <a:ea typeface="Calibri"/>
                <a:cs typeface="Times New Roman" pitchFamily="18" charset="0"/>
              </a:rPr>
              <a:t>Школьные спортивные клубы – площадка равных возможностей.</a:t>
            </a:r>
          </a:p>
        </p:txBody>
      </p:sp>
    </p:spTree>
    <p:extLst>
      <p:ext uri="{BB962C8B-B14F-4D97-AF65-F5344CB8AC3E}">
        <p14:creationId xmlns:p14="http://schemas.microsoft.com/office/powerpoint/2010/main" val="13558370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04" t="23790" r="10630" b="24375"/>
          <a:stretch/>
        </p:blipFill>
        <p:spPr bwMode="auto">
          <a:xfrm>
            <a:off x="-1" y="692696"/>
            <a:ext cx="908469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76918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04" t="23790" r="10630" b="24375"/>
          <a:stretch/>
        </p:blipFill>
        <p:spPr bwMode="auto">
          <a:xfrm>
            <a:off x="-1" y="692696"/>
            <a:ext cx="908469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01317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СССР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5415607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1980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508518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1984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1880" y="4767535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США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508518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1984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4797152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Югославия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2280" y="5082765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1988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8304" y="4747927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Ю.Корея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0644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0" t="39516" r="10160" b="21042"/>
          <a:stretch/>
        </p:blipFill>
        <p:spPr bwMode="auto">
          <a:xfrm>
            <a:off x="-2" y="1340768"/>
            <a:ext cx="903701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0939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0" t="39516" r="10160" b="21042"/>
          <a:stretch/>
        </p:blipFill>
        <p:spPr bwMode="auto">
          <a:xfrm>
            <a:off x="-2" y="1340768"/>
            <a:ext cx="903701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01317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Футбол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501317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Регби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501317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Волейбол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501317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Баскетбол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888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6" t="25625" r="12387" b="23790"/>
          <a:stretch/>
        </p:blipFill>
        <p:spPr bwMode="auto">
          <a:xfrm>
            <a:off x="179512" y="836712"/>
            <a:ext cx="8856984" cy="5258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5857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0" t="39584" r="10512" b="40927"/>
          <a:stretch/>
        </p:blipFill>
        <p:spPr bwMode="auto">
          <a:xfrm>
            <a:off x="-5222" y="692696"/>
            <a:ext cx="9138104" cy="2040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996952"/>
            <a:ext cx="85689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Формулы: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АД </a:t>
            </a:r>
            <a:r>
              <a:rPr lang="ru-RU" sz="2400" b="1" dirty="0" err="1">
                <a:solidFill>
                  <a:srgbClr val="FF0000"/>
                </a:solidFill>
              </a:rPr>
              <a:t>сист</a:t>
            </a:r>
            <a:r>
              <a:rPr lang="ru-RU" sz="2400" b="1" dirty="0">
                <a:solidFill>
                  <a:srgbClr val="FF0000"/>
                </a:solidFill>
              </a:rPr>
              <a:t> = 109 + 0,5 х возраст + 0,1 х масса тела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АД </a:t>
            </a:r>
            <a:r>
              <a:rPr lang="ru-RU" sz="2400" b="1" dirty="0" err="1">
                <a:solidFill>
                  <a:srgbClr val="FF0000"/>
                </a:solidFill>
              </a:rPr>
              <a:t>диаст</a:t>
            </a:r>
            <a:r>
              <a:rPr lang="ru-RU" sz="2400" b="1" dirty="0">
                <a:solidFill>
                  <a:srgbClr val="FF0000"/>
                </a:solidFill>
              </a:rPr>
              <a:t> = 74 + 0,1 х возраст + 0,15 х масса </a:t>
            </a:r>
            <a:r>
              <a:rPr lang="ru-RU" sz="2400" b="1" dirty="0" smtClean="0">
                <a:solidFill>
                  <a:srgbClr val="FF0000"/>
                </a:solidFill>
              </a:rPr>
              <a:t>тела</a:t>
            </a:r>
          </a:p>
          <a:p>
            <a:endParaRPr lang="ru-RU" sz="2400" b="1" dirty="0">
              <a:solidFill>
                <a:srgbClr val="FF0000"/>
              </a:solidFill>
            </a:endParaRPr>
          </a:p>
          <a:p>
            <a:r>
              <a:rPr lang="ru-RU" sz="2400" b="1" dirty="0">
                <a:solidFill>
                  <a:srgbClr val="FF0000"/>
                </a:solidFill>
              </a:rPr>
              <a:t>Решение: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АД </a:t>
            </a:r>
            <a:r>
              <a:rPr lang="ru-RU" sz="2400" b="1" dirty="0" err="1">
                <a:solidFill>
                  <a:srgbClr val="FF0000"/>
                </a:solidFill>
              </a:rPr>
              <a:t>сист</a:t>
            </a:r>
            <a:r>
              <a:rPr lang="ru-RU" sz="2400" b="1" dirty="0">
                <a:solidFill>
                  <a:srgbClr val="FF0000"/>
                </a:solidFill>
              </a:rPr>
              <a:t> = 109 + 0,5 х 55 + 0,1 х 75 = 109 + 27,5 + 7,5 = 144 АД </a:t>
            </a:r>
            <a:r>
              <a:rPr lang="ru-RU" sz="2400" b="1" dirty="0" err="1">
                <a:solidFill>
                  <a:srgbClr val="FF0000"/>
                </a:solidFill>
              </a:rPr>
              <a:t>диаст</a:t>
            </a:r>
            <a:r>
              <a:rPr lang="ru-RU" sz="2400" b="1" dirty="0">
                <a:solidFill>
                  <a:srgbClr val="FF0000"/>
                </a:solidFill>
              </a:rPr>
              <a:t> = 74 + 0,1 х 55 + 0,15 х 75 = 74 + 5,5 + 11,25 = 90, 75 = 91</a:t>
            </a:r>
          </a:p>
        </p:txBody>
      </p:sp>
    </p:spTree>
    <p:extLst>
      <p:ext uri="{BB962C8B-B14F-4D97-AF65-F5344CB8AC3E}">
        <p14:creationId xmlns:p14="http://schemas.microsoft.com/office/powerpoint/2010/main" val="1437431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105836"/>
            <a:ext cx="8856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вопрос: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Сайт педагога как обязательная часть образовательной деятельности педагога.</a:t>
            </a:r>
          </a:p>
        </p:txBody>
      </p:sp>
    </p:spTree>
    <p:extLst>
      <p:ext uri="{BB962C8B-B14F-4D97-AF65-F5344CB8AC3E}">
        <p14:creationId xmlns:p14="http://schemas.microsoft.com/office/powerpoint/2010/main" val="379962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5" r="50000" b="11090"/>
          <a:stretch/>
        </p:blipFill>
        <p:spPr bwMode="auto">
          <a:xfrm>
            <a:off x="755576" y="1097286"/>
            <a:ext cx="7164288" cy="5742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7933" y="188640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АИС-Образование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525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105835"/>
            <a:ext cx="8856984" cy="2428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вопрос: </a:t>
            </a: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>Система оценки достижения обучающимися планируемых результатов освоения рабочей программы по ФК на уровне ООО и СОО. </a:t>
            </a:r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(Шмакова Эльвира </a:t>
            </a:r>
            <a:r>
              <a:rPr lang="ru-RU" sz="2800" i="1" dirty="0" err="1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Францевна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191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105836"/>
            <a:ext cx="8856984" cy="3052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вопрос: </a:t>
            </a: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>Особенности оценки личностных результатов, </a:t>
            </a:r>
            <a:r>
              <a:rPr lang="ru-RU" sz="3200" dirty="0" err="1">
                <a:latin typeface="Times New Roman" pitchFamily="18" charset="0"/>
                <a:ea typeface="Calibri"/>
                <a:cs typeface="Times New Roman" pitchFamily="18" charset="0"/>
              </a:rPr>
              <a:t>метапредметных</a:t>
            </a: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> результатов, предметных результатов на уроках по физической культуре. </a:t>
            </a:r>
            <a:endParaRPr lang="ru-RU" sz="3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ru-RU" sz="2800" i="1" dirty="0" err="1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Комшилова</a:t>
            </a:r>
            <a:r>
              <a:rPr lang="ru-RU" sz="2800" i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Любовь Андреевна)</a:t>
            </a:r>
          </a:p>
        </p:txBody>
      </p:sp>
    </p:spTree>
    <p:extLst>
      <p:ext uri="{BB962C8B-B14F-4D97-AF65-F5344CB8AC3E}">
        <p14:creationId xmlns:p14="http://schemas.microsoft.com/office/powerpoint/2010/main" val="1049452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Описание: C:\Users\1\AppData\Local\Microsoft\Windows\Temporary Internet Files\Content.Word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19371"/>
          <a:stretch>
            <a:fillRect/>
          </a:stretch>
        </p:blipFill>
        <p:spPr bwMode="auto">
          <a:xfrm>
            <a:off x="2987824" y="4743"/>
            <a:ext cx="355313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105835"/>
            <a:ext cx="8856984" cy="191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вопрос: </a:t>
            </a: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>Итоги школьного и муниципального этапа проведения предметной олимпиады.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(Цур-Царь К.В.)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40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12997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581342791"/>
              </p:ext>
            </p:extLst>
          </p:nvPr>
        </p:nvGraphicFramePr>
        <p:xfrm>
          <a:off x="1763321" y="1340768"/>
          <a:ext cx="5856678" cy="4797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71348" y="476672"/>
            <a:ext cx="57253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участия обучающихся Ирбитского МО в школьном этапе ВсОШ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1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465174"/>
              </p:ext>
            </p:extLst>
          </p:nvPr>
        </p:nvGraphicFramePr>
        <p:xfrm>
          <a:off x="1115616" y="-88490"/>
          <a:ext cx="7237301" cy="7188402"/>
        </p:xfrm>
        <a:graphic>
          <a:graphicData uri="http://schemas.openxmlformats.org/drawingml/2006/table">
            <a:tbl>
              <a:tblPr/>
              <a:tblGrid>
                <a:gridCol w="205313"/>
                <a:gridCol w="925279"/>
                <a:gridCol w="349649"/>
                <a:gridCol w="262929"/>
                <a:gridCol w="262929"/>
                <a:gridCol w="262929"/>
                <a:gridCol w="262929"/>
                <a:gridCol w="262929"/>
                <a:gridCol w="262929"/>
                <a:gridCol w="327046"/>
                <a:gridCol w="262929"/>
                <a:gridCol w="262929"/>
                <a:gridCol w="262929"/>
                <a:gridCol w="326586"/>
                <a:gridCol w="262929"/>
                <a:gridCol w="196505"/>
                <a:gridCol w="196044"/>
                <a:gridCol w="262929"/>
                <a:gridCol w="196044"/>
                <a:gridCol w="262929"/>
                <a:gridCol w="262929"/>
                <a:gridCol w="262929"/>
                <a:gridCol w="262929"/>
                <a:gridCol w="570900"/>
              </a:tblGrid>
              <a:tr h="8863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№п/п</a:t>
                      </a:r>
                      <a:endParaRPr lang="ru-RU" sz="800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ОО</a:t>
                      </a:r>
                      <a:endParaRPr lang="ru-RU" sz="800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Русский язык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Математика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Физика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химия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Информатика и ИКТ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биология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История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География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Английский язык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Немецкий язык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Обществознание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Астрономия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Искусство (МХК)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ОБЖ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Литература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Право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Экология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Экономика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Технология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Физическая культура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Всего участий 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kern="15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Всего уникальных участников</a:t>
                      </a:r>
                      <a:endParaRPr lang="ru-RU" sz="1000" b="1" kern="15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800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Бердюгинская СОШ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18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18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128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5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800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Гаевская ООШ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20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25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24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10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17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178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53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800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Горкинская СОШ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5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800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Дубская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33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98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60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800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Зайковская СОШ №1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29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29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201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95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800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Зайковская СОШ №2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49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39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24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10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19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198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84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800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Знаменская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37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20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96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</a:t>
                      </a:r>
                      <a:endParaRPr lang="ru-RU" sz="800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Килачевская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50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43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18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30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14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308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9</a:t>
                      </a:r>
                      <a:endParaRPr lang="ru-RU" sz="800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Киргинская СОШ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10</a:t>
                      </a:r>
                      <a:endParaRPr lang="ru-RU" sz="800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Ключевская СОШ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18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48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11</a:t>
                      </a:r>
                      <a:endParaRPr lang="ru-RU" sz="800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Ницинская</a:t>
                      </a: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10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</a:t>
                      </a:r>
                      <a:endParaRPr lang="ru-RU" sz="800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Осинцевская</a:t>
                      </a: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10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9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23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13</a:t>
                      </a:r>
                      <a:endParaRPr lang="ru-RU" sz="800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Пионерская СОШ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140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61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537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286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14</a:t>
                      </a:r>
                      <a:endParaRPr lang="ru-RU" sz="800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Пьянковская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17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800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Речкаловская</a:t>
                      </a: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14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10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14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10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111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49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800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Кирилловская ООШ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16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165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39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16</a:t>
                      </a:r>
                      <a:endParaRPr lang="ru-RU" sz="800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Рудновская</a:t>
                      </a: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17</a:t>
                      </a:r>
                      <a:endParaRPr lang="ru-RU" sz="800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Стриганская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36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18</a:t>
                      </a:r>
                      <a:endParaRPr lang="ru-RU" sz="800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Фоминская ООШ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19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9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20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14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7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189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63</a:t>
                      </a:r>
                      <a:endParaRPr lang="ru-RU" sz="900" b="1" kern="15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19</a:t>
                      </a:r>
                      <a:endParaRPr lang="ru-RU" sz="800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Харловская</a:t>
                      </a: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9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15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26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81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46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20</a:t>
                      </a:r>
                      <a:endParaRPr lang="ru-RU" sz="800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Черновская</a:t>
                      </a: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 СОШ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10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9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6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57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43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2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21</a:t>
                      </a:r>
                      <a:endParaRPr lang="ru-RU" sz="800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Чубаровская</a:t>
                      </a: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 НШ - ДС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1</a:t>
                      </a:r>
                      <a:endParaRPr lang="ru-RU" sz="900" b="1" kern="15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9453" marR="94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 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3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kern="15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egoe UI"/>
                          <a:cs typeface="Times New Roman"/>
                        </a:rPr>
                        <a:t>2</a:t>
                      </a:r>
                      <a:endParaRPr lang="ru-RU" sz="900" b="1" kern="15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egoe UI"/>
                        <a:cs typeface="Tahoma"/>
                      </a:endParaRPr>
                    </a:p>
                  </a:txBody>
                  <a:tcPr marL="3151" marR="31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951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1262</Words>
  <Application>Microsoft Office PowerPoint</Application>
  <PresentationFormat>Экран (4:3)</PresentationFormat>
  <Paragraphs>1246</Paragraphs>
  <Slides>47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0" baseType="lpstr">
      <vt:lpstr>Тема Office</vt:lpstr>
      <vt:lpstr>1_Тема Office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Информация о количестве работ и количестве участников</vt:lpstr>
      <vt:lpstr>Презентация PowerPoint</vt:lpstr>
      <vt:lpstr>     </vt:lpstr>
      <vt:lpstr>        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35</cp:revision>
  <dcterms:created xsi:type="dcterms:W3CDTF">2023-08-21T05:20:36Z</dcterms:created>
  <dcterms:modified xsi:type="dcterms:W3CDTF">2023-11-02T11:04:32Z</dcterms:modified>
</cp:coreProperties>
</file>