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9" r:id="rId3"/>
    <p:sldId id="257" r:id="rId4"/>
    <p:sldId id="258" r:id="rId5"/>
    <p:sldId id="261" r:id="rId6"/>
    <p:sldId id="260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8" autoAdjust="0"/>
    <p:restoredTop sz="94673" autoAdjust="0"/>
  </p:normalViewPr>
  <p:slideViewPr>
    <p:cSldViewPr>
      <p:cViewPr varScale="1">
        <p:scale>
          <a:sx n="83" d="100"/>
          <a:sy n="83" d="100"/>
        </p:scale>
        <p:origin x="-141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2C39A18-6681-4033-AAAC-B3F8D2890B7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A9F3C81-6844-4342-826C-CA4AA695CD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C39A18-6681-4033-AAAC-B3F8D2890B7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9F3C81-6844-4342-826C-CA4AA695CD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C39A18-6681-4033-AAAC-B3F8D2890B7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9F3C81-6844-4342-826C-CA4AA695CD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C39A18-6681-4033-AAAC-B3F8D2890B7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9F3C81-6844-4342-826C-CA4AA695CD6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C39A18-6681-4033-AAAC-B3F8D2890B7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9F3C81-6844-4342-826C-CA4AA695CD67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C39A18-6681-4033-AAAC-B3F8D2890B7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9F3C81-6844-4342-826C-CA4AA695CD6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C39A18-6681-4033-AAAC-B3F8D2890B7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9F3C81-6844-4342-826C-CA4AA695CD6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C39A18-6681-4033-AAAC-B3F8D2890B7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9F3C81-6844-4342-826C-CA4AA695CD67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C39A18-6681-4033-AAAC-B3F8D2890B7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9F3C81-6844-4342-826C-CA4AA695CD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2C39A18-6681-4033-AAAC-B3F8D2890B7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A9F3C81-6844-4342-826C-CA4AA695CD6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2C39A18-6681-4033-AAAC-B3F8D2890B7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A9F3C81-6844-4342-826C-CA4AA695CD67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2C39A18-6681-4033-AAAC-B3F8D2890B7C}" type="datetimeFigureOut">
              <a:rPr lang="ru-RU" smtClean="0"/>
              <a:t>31.10.2023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A9F3C81-6844-4342-826C-CA4AA695CD6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Анализ ЕГЭ (база) за 2023 год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Выполнила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Вохмянина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Т.М. </a:t>
            </a:r>
          </a:p>
          <a:p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Дубская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СОШ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8229600" cy="3284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Информация о результатах ЕГЭ в 11 классе по математике базовой в 2023 году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/>
              <a:t>(после пересдачи математики базовой и математики профильной)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857760"/>
            <a:ext cx="8286808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71612"/>
            <a:ext cx="8786874" cy="35240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Выполнимость заданий ЕГЭ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2760267"/>
            <a:ext cx="8229600" cy="1967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Выполнимость заданий по школам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857232"/>
          <a:ext cx="8229600" cy="52737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7346"/>
                <a:gridCol w="4071966"/>
                <a:gridCol w="2400288"/>
              </a:tblGrid>
              <a:tr h="5597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 задания (процент выполнения)</a:t>
                      </a:r>
                      <a:endParaRPr lang="ru-RU" sz="1200" kern="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Пример </a:t>
                      </a:r>
                      <a:endParaRPr lang="ru-RU" sz="1200" kern="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kern="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(задания из варианта досрочного ЕГЭ от 27.03.2023)</a:t>
                      </a:r>
                      <a:endParaRPr lang="ru-RU" sz="1200" kern="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Планируемые результаты</a:t>
                      </a:r>
                      <a:endParaRPr lang="ru-RU" sz="1200" kern="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4926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(88)</a:t>
                      </a:r>
                      <a:endParaRPr lang="ru-RU" sz="1200" kern="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 пачке 250 листов бумаги формата А4. За неделю в офисе расходуется 700 листов.  Какого  наименьшего  количества  пачек бумаги  хватит на 8 недель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Уметь выполнять вычисления и преобразования</a:t>
                      </a:r>
                    </a:p>
                  </a:txBody>
                  <a:tcPr marL="68580" marR="68580" marT="0" marB="0"/>
                </a:tc>
              </a:tr>
              <a:tr h="5089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(95)</a:t>
                      </a:r>
                      <a:endParaRPr lang="ru-RU" sz="1200" kern="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Установите соответствие между  величинами  и  их возможными  значениями:  к  каждому  элементу  первого  столбца подберите соответствующий элемент из второго столбца.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Уметь использовать приобретённые знания и умения в практической деятельности и повседневной жизни</a:t>
                      </a:r>
                    </a:p>
                  </a:txBody>
                  <a:tcPr marL="68580" marR="68580" marT="0" marB="0"/>
                </a:tc>
              </a:tr>
              <a:tr h="9853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 (95)</a:t>
                      </a:r>
                      <a:endParaRPr lang="ru-RU" sz="1200" kern="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 диаграмме показано количество посетителей сайта РИА «Новости» во все дни с 10 по 29 ноября 2009 года. По горизонтали указываются дни месяца, по вертикали — количество посетителей сайта за данный день. Определите по диаграмме, какого числа количество посетителей сайта РИА «Новости» было наименьшим за указанный период.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Уметь использовать приобретённые знания и умения в практической деятельности и повседневной жизни</a:t>
                      </a:r>
                    </a:p>
                  </a:txBody>
                  <a:tcPr marL="68580" marR="68580" marT="0" marB="0"/>
                </a:tc>
              </a:tr>
              <a:tr h="6569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 (98)</a:t>
                      </a:r>
                      <a:endParaRPr lang="ru-RU" sz="1200" kern="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Площадь четырѐхугольника можно вычислить по формуле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S =sinα, где d1 и d2  – длины диагоналей четырѐхугольника, 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α– угол между диагоналями. Пользуясь этой формулой, найдите площадь S, если d1 = 4, d2 = 7,   а    sinα= 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Уметь использовать приобретённые знания и умения в практической деятельности и повседневной жизни</a:t>
                      </a:r>
                    </a:p>
                  </a:txBody>
                  <a:tcPr marL="68580" marR="68580" marT="0" marB="0"/>
                </a:tc>
              </a:tr>
              <a:tr h="14397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 (90)</a:t>
                      </a:r>
                      <a:endParaRPr lang="ru-RU" sz="1200" kern="1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Научная конференция проводится в 3 дня. Всего запланировано 50 докладов: в первый день – 18 докладов, остальные распределены поровну между днями. Порядок докладов определяется случайным образом. Какова вероятность того, что доклад профессора М. окажется запланированным на последний день конференции?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kern="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Уметь строить и исследовать простейшие математические модели  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Задания, с которыми справилось более 80% учащихся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928670"/>
          <a:ext cx="8229600" cy="47688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4357718"/>
                <a:gridCol w="2185974"/>
              </a:tblGrid>
              <a:tr h="6429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00" dirty="0">
                          <a:latin typeface="Times New Roman"/>
                          <a:ea typeface="Calibri"/>
                          <a:cs typeface="Times New Roman"/>
                        </a:rPr>
                        <a:t>6 (86)</a:t>
                      </a:r>
                      <a:endParaRPr lang="ru-RU" sz="1100" kern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Независимая экспертная лаборатория определяет рейтинг мясорубок на основе коэффициента ценности, равного 0,01 средней цены P (в рублях), показателей функиональности F, качества Q и дизайна D. Рейтинг R вычисляется по формуле </a:t>
                      </a:r>
                      <a:r>
                        <a:rPr lang="en-US" sz="1100" kern="100"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=3(</a:t>
                      </a:r>
                      <a:r>
                        <a:rPr lang="en-US" sz="1100" kern="100"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+</a:t>
                      </a:r>
                      <a:r>
                        <a:rPr lang="en-US" sz="1100" kern="100">
                          <a:latin typeface="Times New Roman"/>
                          <a:ea typeface="Calibri"/>
                          <a:cs typeface="Times New Roman"/>
                        </a:rPr>
                        <a:t>Q</a:t>
                      </a: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)+</a:t>
                      </a:r>
                      <a:r>
                        <a:rPr lang="en-US" sz="1100" kern="100"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-0,01</a:t>
                      </a:r>
                      <a:r>
                        <a:rPr lang="en-US" sz="1100" kern="100">
                          <a:latin typeface="Times New Roman"/>
                          <a:ea typeface="Calibri"/>
                          <a:cs typeface="Times New Roman"/>
                        </a:rPr>
                        <a:t>P</a:t>
                      </a: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Найдите наивысший рейтинг мясорубки из представленных в таблице.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Уметь строить и исследовать простейшие математические модели  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00">
                          <a:latin typeface="Times New Roman"/>
                          <a:ea typeface="Calibri"/>
                          <a:cs typeface="Times New Roman"/>
                        </a:rPr>
                        <a:t>7 (93)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На рисунках изображены графики функций вида y= kx+ b. Установите соответствие между графиками функций и угловыми коэффициентами прямых. 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Уметь выполнять действия с функциями  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00">
                          <a:latin typeface="Times New Roman"/>
                          <a:ea typeface="Calibri"/>
                          <a:cs typeface="Times New Roman"/>
                        </a:rPr>
                        <a:t>8 (98)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В группе учится 30 студентов, из них 20 студентов получили зачѐт по экономике и 20 студентов получили зачѐт по английскому языку. Выберите утверждения, которые следуют из приведѐнных данных. В этой группе 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1)  не менее 10 студентов не получили зачѐта ни по экономике, ни по английскому языку 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2)  хотя бы 10 студентов получили зачѐты и по экономике, и по английскому языку 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3)  не больше 20 студентов получили зачѐты и по экономике, и по английскому языку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 4)  найдѐтся студент, который не получил зачѐта по английскому языку, но получил зачѐт по экономике.   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В ответе запишите номера выбранных утверждений без пробелов, запятых и других дополнительных символов.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 dirty="0">
                          <a:latin typeface="Times New Roman"/>
                          <a:ea typeface="Calibri"/>
                          <a:cs typeface="Times New Roman"/>
                        </a:rPr>
                        <a:t>Уметь строить и исследовать простейшие математические модели  </a:t>
                      </a:r>
                      <a:endParaRPr lang="ru-RU" sz="1100" kern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Задания, с которыми справилось более 80% учащихся</a:t>
            </a:r>
            <a:endParaRPr lang="ru-RU" sz="2000" dirty="0"/>
          </a:p>
        </p:txBody>
      </p:sp>
      <p:graphicFrame>
        <p:nvGraphicFramePr>
          <p:cNvPr id="5" name="Содержимое 3"/>
          <p:cNvGraphicFramePr>
            <a:graphicFrameLocks/>
          </p:cNvGraphicFramePr>
          <p:nvPr/>
        </p:nvGraphicFramePr>
        <p:xfrm>
          <a:off x="500034" y="1071770"/>
          <a:ext cx="8186766" cy="4997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8199"/>
                <a:gridCol w="4050772"/>
                <a:gridCol w="2387795"/>
              </a:tblGrid>
              <a:tr h="499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 задания (процент выполнения)</a:t>
                      </a:r>
                      <a:endParaRPr lang="ru-RU" sz="1200" kern="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Пример </a:t>
                      </a:r>
                      <a:endParaRPr lang="ru-RU" sz="1200" kern="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kern="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(задания из варианта досрочного ЕГЭ от 27.03.2023)</a:t>
                      </a:r>
                      <a:endParaRPr lang="ru-RU" sz="1200" kern="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Планируемые результаты</a:t>
                      </a:r>
                      <a:endParaRPr lang="ru-RU" sz="1200" kern="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27355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7346"/>
                <a:gridCol w="4429156"/>
                <a:gridCol w="2043098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 задания (процент выполнения)</a:t>
                      </a:r>
                      <a:endParaRPr lang="ru-RU" sz="1200" kern="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Пример </a:t>
                      </a:r>
                      <a:endParaRPr lang="ru-RU" sz="1200" kern="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1" kern="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(задания из варианта досрочного ЕГЭ от 27.03.2023)</a:t>
                      </a:r>
                      <a:endParaRPr lang="ru-RU" sz="1200" kern="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Планируемые результаты</a:t>
                      </a:r>
                      <a:endParaRPr lang="ru-RU" sz="1200" kern="1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00" dirty="0">
                          <a:latin typeface="Times New Roman"/>
                          <a:ea typeface="Calibri"/>
                          <a:cs typeface="Times New Roman"/>
                        </a:rPr>
                        <a:t>9 (90)</a:t>
                      </a:r>
                      <a:endParaRPr lang="ru-RU" sz="1100" kern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План местности разбит на клетки. Каждая клетка является квадратом размером 1м 1м. Найдите площадь участка, изображѐнного на плане. Ответ дайте в квадратных метрах.</a:t>
                      </a:r>
                      <a:r>
                        <a:rPr lang="ru-RU" sz="1100" kern="100">
                          <a:latin typeface="Calibri"/>
                          <a:ea typeface="Calibri"/>
                          <a:cs typeface="Times New Roman"/>
                        </a:rPr>
                        <a:t> (трапеция)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Уметь выполнять действия с геометрическими фигурами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00">
                          <a:latin typeface="Times New Roman"/>
                          <a:ea typeface="Calibri"/>
                          <a:cs typeface="Times New Roman"/>
                        </a:rPr>
                        <a:t>10 (81)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На рисунке показано, как выглядит колесо с 7 спицами. Сколько будет спиц в колесе, если угол между соседними спицами в нѐм будет равен 20</a:t>
                      </a:r>
                      <a:r>
                        <a:rPr lang="ru-RU" sz="1100" kern="100" baseline="30000">
                          <a:latin typeface="Times New Roman"/>
                          <a:ea typeface="Calibri"/>
                          <a:cs typeface="Times New Roman"/>
                        </a:rPr>
                        <a:t>о</a:t>
                      </a: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Уметь выполнять действия с геометрическими фигурами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00">
                          <a:latin typeface="Times New Roman"/>
                          <a:ea typeface="Calibri"/>
                          <a:cs typeface="Times New Roman"/>
                        </a:rPr>
                        <a:t>15 (86)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Товар на распродаже уценили на 30%, при этом он стал стоить 350 рублей. Сколько рублей стоит товар до распродажи?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Уметь использовать приобретённые знания и умения в практической деятельности и повседневной жизни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00">
                          <a:latin typeface="Times New Roman"/>
                          <a:ea typeface="Calibri"/>
                          <a:cs typeface="Times New Roman"/>
                        </a:rPr>
                        <a:t>16 (81)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Найдите значение выражения  (√ 10- 2 √3 )(√10 +2 √3)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 dirty="0">
                          <a:latin typeface="Times New Roman"/>
                          <a:ea typeface="Calibri"/>
                          <a:cs typeface="Times New Roman"/>
                        </a:rPr>
                        <a:t>Уметь выполнять вычисления и преобразования</a:t>
                      </a:r>
                      <a:endParaRPr lang="ru-RU" sz="1100" kern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Задания, с которыми справилось более 80% учащихся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00107"/>
          <a:ext cx="8229600" cy="47983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908"/>
                <a:gridCol w="4214842"/>
                <a:gridCol w="2328850"/>
              </a:tblGrid>
              <a:tr h="4121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00" dirty="0">
                          <a:latin typeface="Times New Roman"/>
                          <a:ea typeface="Calibri"/>
                          <a:cs typeface="Times New Roman"/>
                        </a:rPr>
                        <a:t>№ задания (процент выполнения)</a:t>
                      </a:r>
                      <a:endParaRPr lang="ru-RU" sz="1100" kern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00">
                          <a:latin typeface="Times New Roman"/>
                          <a:ea typeface="Calibri"/>
                          <a:cs typeface="Times New Roman"/>
                        </a:rPr>
                        <a:t>Пример 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i="1" kern="100">
                          <a:latin typeface="Times New Roman"/>
                          <a:ea typeface="Calibri"/>
                          <a:cs typeface="Times New Roman"/>
                        </a:rPr>
                        <a:t>(задания из варианта досрочного ЕГЭ от 27.03.2023)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00">
                          <a:latin typeface="Times New Roman"/>
                          <a:ea typeface="Calibri"/>
                          <a:cs typeface="Times New Roman"/>
                        </a:rPr>
                        <a:t>Планируемые результаты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00">
                          <a:latin typeface="Times New Roman"/>
                          <a:ea typeface="Calibri"/>
                          <a:cs typeface="Times New Roman"/>
                        </a:rPr>
                        <a:t>13 (24)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В основании прямой призмы лежит прямоугольный треугольник, катеты которого равны 3 и 16. Найдите объѐм призмы, если еѐ высота равна 3.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Уметь выполнять действия с геометрическими фигурами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594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00">
                          <a:latin typeface="Times New Roman"/>
                          <a:ea typeface="Calibri"/>
                          <a:cs typeface="Times New Roman"/>
                        </a:rPr>
                        <a:t>18 (40)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Каждому из четырѐх чисел в левом столбце соответствует отрезок, которому он принадлежит. Установите соответствие между числами и отрезками из правого столбца. 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ЧИСЛА         ОТРЕЗКИ 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А) log </a:t>
                      </a:r>
                      <a:r>
                        <a:rPr lang="ru-RU" sz="1100" kern="100" baseline="-250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35        1) [1;2] 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Б)                    2) [2;3] 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В) √13               3) [3;4] 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Г) 1 0,39</a:t>
                      </a:r>
                      <a:r>
                        <a:rPr lang="ru-RU" sz="1100" kern="100" baseline="30000">
                          <a:latin typeface="Times New Roman"/>
                          <a:ea typeface="Calibri"/>
                          <a:cs typeface="Times New Roman"/>
                        </a:rPr>
                        <a:t>-1</a:t>
                      </a: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         4) [5;6]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Уметь решать уравнения и неравенства  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98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00">
                          <a:latin typeface="Times New Roman"/>
                          <a:ea typeface="Calibri"/>
                          <a:cs typeface="Times New Roman"/>
                        </a:rPr>
                        <a:t>19 (31)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Найдите четырѐхзначное число, кратное 88, все цифры которого различны и чѐтны. В ответе укажите какое-нибудь одно такое число.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Уметь выполнять вычисления и преобразования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974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00">
                          <a:latin typeface="Times New Roman"/>
                          <a:ea typeface="Calibri"/>
                          <a:cs typeface="Times New Roman"/>
                        </a:rPr>
                        <a:t>20 (14)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Первую треть трассы автомобиль ехал со скоростью 60 км/ч, вторую треть — со скоростью 120 км/ч, а последнюю — со скоростью 110 км/ч. Найдите среднюю скорость автомобиля на протяжении всего пути. Ответ дайте в км/ч.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Уметь строить и исследовать простейшие математические модели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9749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00">
                          <a:latin typeface="Times New Roman"/>
                          <a:ea typeface="Calibri"/>
                          <a:cs typeface="Times New Roman"/>
                        </a:rPr>
                        <a:t>21 (26)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>
                          <a:latin typeface="Times New Roman"/>
                          <a:ea typeface="Calibri"/>
                          <a:cs typeface="Times New Roman"/>
                        </a:rPr>
                        <a:t>Петя меняет маленькие фишки на большие. За один обмен он получает 3 большие фишки, отдав 10 маленьких. До обменов у Пети было 100 фишек (среди них были и большие, и маленькие), а после стало 65. Сколько обменов он совершил?</a:t>
                      </a:r>
                      <a:endParaRPr lang="ru-RU" sz="1100" kern="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kern="100" dirty="0">
                          <a:latin typeface="Times New Roman"/>
                          <a:ea typeface="Calibri"/>
                          <a:cs typeface="Times New Roman"/>
                        </a:rPr>
                        <a:t>Уметь строить и исследовать простейшие математические модели</a:t>
                      </a:r>
                      <a:endParaRPr lang="ru-RU" sz="1100" kern="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7969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Задания, с которыми справились менее 50% учащихся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Причины </a:t>
            </a:r>
            <a:r>
              <a:rPr lang="ru-RU" b="1" dirty="0" smtClean="0"/>
              <a:t>невыполнения заданий:</a:t>
            </a:r>
            <a:endParaRPr lang="ru-RU" dirty="0" smtClean="0"/>
          </a:p>
          <a:p>
            <a:pPr lvl="0"/>
            <a:r>
              <a:rPr lang="ru-RU" dirty="0" smtClean="0"/>
              <a:t>Неправильно применяют формулы для преобразования выражений или вычислений (например-  формула площади прямоугольного треугольника (теряют половину));</a:t>
            </a:r>
          </a:p>
          <a:p>
            <a:pPr lvl="0"/>
            <a:r>
              <a:rPr lang="ru-RU" dirty="0" smtClean="0"/>
              <a:t>Вычислительные ошибки;</a:t>
            </a:r>
          </a:p>
          <a:p>
            <a:pPr lvl="0"/>
            <a:r>
              <a:rPr lang="ru-RU" dirty="0" smtClean="0"/>
              <a:t>Не умеют правильно составить уравнение по условию задачи;</a:t>
            </a:r>
          </a:p>
          <a:p>
            <a:pPr lvl="0"/>
            <a:r>
              <a:rPr lang="ru-RU" dirty="0" smtClean="0"/>
              <a:t>Не умеют решать логические задачи.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Задание 11 (60%), 12 (55%), 14 (74%), 17 (67%).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27</TotalTime>
  <Words>991</Words>
  <Application>Microsoft Office PowerPoint</Application>
  <PresentationFormat>Экран (4:3)</PresentationFormat>
  <Paragraphs>96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Открытая</vt:lpstr>
      <vt:lpstr>Анализ ЕГЭ (база) за 2023 год</vt:lpstr>
      <vt:lpstr>Информация о результатах ЕГЭ в 11 классе по математике базовой в 2023 году (после пересдачи математики базовой и математики профильной) </vt:lpstr>
      <vt:lpstr>Выполнимость заданий ЕГЭ</vt:lpstr>
      <vt:lpstr>Выполнимость заданий по школам</vt:lpstr>
      <vt:lpstr>Задания, с которыми справилось более 80% учащихся </vt:lpstr>
      <vt:lpstr>Задания, с которыми справилось более 80% учащихся</vt:lpstr>
      <vt:lpstr>Задания, с которыми справилось более 80% учащихся</vt:lpstr>
      <vt:lpstr>Задания, с которыми справились менее 50% учащихся </vt:lpstr>
      <vt:lpstr>Задание 11 (60%), 12 (55%), 14 (74%), 17 (67%).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Анализ ЕГЭ (база) за 2023 год</dc:title>
  <dc:creator>Пользователь Windows</dc:creator>
  <cp:lastModifiedBy>Пользователь Windows</cp:lastModifiedBy>
  <cp:revision>3</cp:revision>
  <dcterms:created xsi:type="dcterms:W3CDTF">2023-10-31T12:08:24Z</dcterms:created>
  <dcterms:modified xsi:type="dcterms:W3CDTF">2023-10-31T12:36:03Z</dcterms:modified>
</cp:coreProperties>
</file>