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7" r:id="rId3"/>
    <p:sldId id="259" r:id="rId4"/>
    <p:sldId id="258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445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Лист2!$A$24</c:f>
              <c:strCache>
                <c:ptCount val="1"/>
                <c:pt idx="0">
                  <c:v>регион</c:v>
                </c:pt>
              </c:strCache>
            </c:strRef>
          </c:tx>
          <c:spPr>
            <a:ln>
              <a:solidFill>
                <a:schemeClr val="accent1">
                  <a:lumMod val="60000"/>
                  <a:lumOff val="40000"/>
                </a:schemeClr>
              </a:solidFill>
            </a:ln>
          </c:spPr>
          <c:marker>
            <c:symbol val="none"/>
          </c:marker>
          <c:cat>
            <c:numRef>
              <c:f>Лист2!$B$1:$Q$1</c:f>
              <c:numCache>
                <c:formatCode>General</c:formatCod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numCache>
            </c:numRef>
          </c:cat>
          <c:val>
            <c:numRef>
              <c:f>Лист2!$B$24:$Q$24</c:f>
              <c:numCache>
                <c:formatCode>0</c:formatCode>
                <c:ptCount val="16"/>
                <c:pt idx="0">
                  <c:v>65.23</c:v>
                </c:pt>
                <c:pt idx="1">
                  <c:v>61.2</c:v>
                </c:pt>
                <c:pt idx="2">
                  <c:v>77.27</c:v>
                </c:pt>
                <c:pt idx="3">
                  <c:v>52.36</c:v>
                </c:pt>
                <c:pt idx="4">
                  <c:v>55.55</c:v>
                </c:pt>
                <c:pt idx="5">
                  <c:v>81.34</c:v>
                </c:pt>
                <c:pt idx="6">
                  <c:v>57.67</c:v>
                </c:pt>
                <c:pt idx="7">
                  <c:v>26.63</c:v>
                </c:pt>
                <c:pt idx="8">
                  <c:v>51.95</c:v>
                </c:pt>
                <c:pt idx="9">
                  <c:v>20.72</c:v>
                </c:pt>
                <c:pt idx="10">
                  <c:v>27.68</c:v>
                </c:pt>
                <c:pt idx="11">
                  <c:v>49.9</c:v>
                </c:pt>
                <c:pt idx="12">
                  <c:v>53.92</c:v>
                </c:pt>
                <c:pt idx="13">
                  <c:v>19.98</c:v>
                </c:pt>
                <c:pt idx="14">
                  <c:v>50.37</c:v>
                </c:pt>
                <c:pt idx="15">
                  <c:v>10.76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Лист2!$A$25</c:f>
              <c:strCache>
                <c:ptCount val="1"/>
                <c:pt idx="0">
                  <c:v>Ирбитское</c:v>
                </c:pt>
              </c:strCache>
            </c:strRef>
          </c:tx>
          <c:spPr>
            <a:ln>
              <a:solidFill>
                <a:srgbClr val="0070C0"/>
              </a:solidFill>
            </a:ln>
          </c:spPr>
          <c:marker>
            <c:symbol val="none"/>
          </c:marker>
          <c:cat>
            <c:numRef>
              <c:f>Лист2!$B$1:$Q$1</c:f>
              <c:numCache>
                <c:formatCode>General</c:formatCode>
                <c:ptCount val="16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</c:numCache>
            </c:numRef>
          </c:cat>
          <c:val>
            <c:numRef>
              <c:f>Лист2!$B$25:$Q$25</c:f>
              <c:numCache>
                <c:formatCode>0</c:formatCode>
                <c:ptCount val="16"/>
                <c:pt idx="0">
                  <c:v>64.47</c:v>
                </c:pt>
                <c:pt idx="1">
                  <c:v>63.82</c:v>
                </c:pt>
                <c:pt idx="2">
                  <c:v>77.959999999999994</c:v>
                </c:pt>
                <c:pt idx="3">
                  <c:v>42.11</c:v>
                </c:pt>
                <c:pt idx="4">
                  <c:v>44.74</c:v>
                </c:pt>
                <c:pt idx="5">
                  <c:v>80.92</c:v>
                </c:pt>
                <c:pt idx="6">
                  <c:v>57.57</c:v>
                </c:pt>
                <c:pt idx="7">
                  <c:v>16.78</c:v>
                </c:pt>
                <c:pt idx="8">
                  <c:v>49.34</c:v>
                </c:pt>
                <c:pt idx="9">
                  <c:v>14.47</c:v>
                </c:pt>
                <c:pt idx="10">
                  <c:v>18.75</c:v>
                </c:pt>
                <c:pt idx="11">
                  <c:v>44.24</c:v>
                </c:pt>
                <c:pt idx="12">
                  <c:v>47.7</c:v>
                </c:pt>
                <c:pt idx="13">
                  <c:v>6.25</c:v>
                </c:pt>
                <c:pt idx="14">
                  <c:v>52.96</c:v>
                </c:pt>
                <c:pt idx="15">
                  <c:v>4.6100000000000003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8307840"/>
        <c:axId val="178309376"/>
      </c:lineChart>
      <c:catAx>
        <c:axId val="1783078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78309376"/>
        <c:crosses val="autoZero"/>
        <c:auto val="1"/>
        <c:lblAlgn val="ctr"/>
        <c:lblOffset val="100"/>
        <c:noMultiLvlLbl val="0"/>
      </c:catAx>
      <c:valAx>
        <c:axId val="178309376"/>
        <c:scaling>
          <c:orientation val="minMax"/>
          <c:max val="100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txPr>
          <a:bodyPr/>
          <a:lstStyle/>
          <a:p>
            <a:pPr>
              <a:defRPr sz="1800"/>
            </a:pPr>
            <a:endParaRPr lang="ru-RU"/>
          </a:p>
        </c:txPr>
        <c:crossAx val="178307840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18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5A34-29EA-4B6A-A356-FF436E906F31}" type="datetimeFigureOut">
              <a:rPr lang="ru-RU" smtClean="0"/>
              <a:t>02.11.2023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5C353-D185-4EB5-81C3-2787E60388F4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5A34-29EA-4B6A-A356-FF436E906F31}" type="datetimeFigureOut">
              <a:rPr lang="ru-RU" smtClean="0"/>
              <a:t>02.11.2023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5C353-D185-4EB5-81C3-2787E60388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5A34-29EA-4B6A-A356-FF436E906F31}" type="datetimeFigureOut">
              <a:rPr lang="ru-RU" smtClean="0"/>
              <a:t>02.11.2023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5C353-D185-4EB5-81C3-2787E60388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5A34-29EA-4B6A-A356-FF436E906F31}" type="datetimeFigureOut">
              <a:rPr lang="ru-RU" smtClean="0"/>
              <a:t>02.11.2023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5C353-D185-4EB5-81C3-2787E60388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5A34-29EA-4B6A-A356-FF436E906F31}" type="datetimeFigureOut">
              <a:rPr lang="ru-RU" smtClean="0"/>
              <a:t>02.11.2023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5C353-D185-4EB5-81C3-2787E60388F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5A34-29EA-4B6A-A356-FF436E906F31}" type="datetimeFigureOut">
              <a:rPr lang="ru-RU" smtClean="0"/>
              <a:t>02.11.2023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5C353-D185-4EB5-81C3-2787E60388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5A34-29EA-4B6A-A356-FF436E906F31}" type="datetimeFigureOut">
              <a:rPr lang="ru-RU" smtClean="0"/>
              <a:t>02.11.2023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5C353-D185-4EB5-81C3-2787E60388F4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5A34-29EA-4B6A-A356-FF436E906F31}" type="datetimeFigureOut">
              <a:rPr lang="ru-RU" smtClean="0"/>
              <a:t>02.11.2023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5C353-D185-4EB5-81C3-2787E60388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5A34-29EA-4B6A-A356-FF436E906F31}" type="datetimeFigureOut">
              <a:rPr lang="ru-RU" smtClean="0"/>
              <a:t>02.11.2023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5C353-D185-4EB5-81C3-2787E60388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5A34-29EA-4B6A-A356-FF436E906F31}" type="datetimeFigureOut">
              <a:rPr lang="ru-RU" smtClean="0"/>
              <a:t>02.11.2023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5C353-D185-4EB5-81C3-2787E60388F4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5A34-29EA-4B6A-A356-FF436E906F31}" type="datetimeFigureOut">
              <a:rPr lang="ru-RU" smtClean="0"/>
              <a:t>02.11.2023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5C353-D185-4EB5-81C3-2787E60388F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AC595A34-29EA-4B6A-A356-FF436E906F31}" type="datetimeFigureOut">
              <a:rPr lang="ru-RU" smtClean="0"/>
              <a:t>02.11.2023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D275C353-D185-4EB5-81C3-2787E60388F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88554" y="1628800"/>
            <a:ext cx="763284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/>
              <a:t>Аналитический отчет </a:t>
            </a:r>
            <a:endParaRPr lang="ru-RU" sz="3200" b="1" dirty="0" smtClean="0"/>
          </a:p>
          <a:p>
            <a:pPr algn="ctr"/>
            <a:r>
              <a:rPr lang="ru-RU" sz="3200" b="1" dirty="0" smtClean="0"/>
              <a:t>по </a:t>
            </a:r>
            <a:r>
              <a:rPr lang="ru-RU" sz="3200" b="1" dirty="0"/>
              <a:t>результатам </a:t>
            </a:r>
            <a:r>
              <a:rPr lang="ru-RU" sz="3200" b="1" dirty="0" smtClean="0"/>
              <a:t>ВПР 2023 </a:t>
            </a:r>
            <a:r>
              <a:rPr lang="ru-RU" sz="3200" b="1" dirty="0"/>
              <a:t>года </a:t>
            </a:r>
            <a:endParaRPr lang="ru-RU" sz="3200" b="1" dirty="0" smtClean="0"/>
          </a:p>
          <a:p>
            <a:pPr algn="ctr"/>
            <a:r>
              <a:rPr lang="ru-RU" sz="3200" b="1" dirty="0" smtClean="0"/>
              <a:t>в </a:t>
            </a:r>
            <a:r>
              <a:rPr lang="ru-RU" sz="3200" b="1" dirty="0" err="1"/>
              <a:t>Ирбитском</a:t>
            </a:r>
            <a:r>
              <a:rPr lang="ru-RU" sz="3200" b="1" dirty="0"/>
              <a:t> МО</a:t>
            </a:r>
            <a:endParaRPr lang="ru-RU" sz="3200" dirty="0"/>
          </a:p>
          <a:p>
            <a:pPr algn="ctr"/>
            <a:r>
              <a:rPr lang="ru-RU" sz="3200" b="1" dirty="0"/>
              <a:t>по </a:t>
            </a:r>
            <a:r>
              <a:rPr lang="ru-RU" sz="3200" b="1" dirty="0" smtClean="0"/>
              <a:t>учебному предмету </a:t>
            </a:r>
          </a:p>
          <a:p>
            <a:pPr algn="ctr"/>
            <a:r>
              <a:rPr lang="ru-RU" sz="3200" b="1" dirty="0" smtClean="0"/>
              <a:t>«Математика» </a:t>
            </a:r>
            <a:r>
              <a:rPr lang="ru-RU" sz="3200" b="1" dirty="0"/>
              <a:t>7 класс</a:t>
            </a:r>
            <a:endParaRPr lang="ru-RU" sz="3200" dirty="0"/>
          </a:p>
        </p:txBody>
      </p:sp>
      <p:sp>
        <p:nvSpPr>
          <p:cNvPr id="2" name="TextBox 1"/>
          <p:cNvSpPr txBox="1"/>
          <p:nvPr/>
        </p:nvSpPr>
        <p:spPr>
          <a:xfrm>
            <a:off x="4644008" y="4797152"/>
            <a:ext cx="36724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Кабанова Оксана Николаевна</a:t>
            </a:r>
          </a:p>
          <a:p>
            <a:r>
              <a:rPr lang="ru-RU" sz="2000" dirty="0" smtClean="0"/>
              <a:t>МОУ «</a:t>
            </a:r>
            <a:r>
              <a:rPr lang="ru-RU" sz="2000" dirty="0" err="1" smtClean="0"/>
              <a:t>Дубская</a:t>
            </a:r>
            <a:r>
              <a:rPr lang="ru-RU" sz="2000" dirty="0" smtClean="0"/>
              <a:t> СОШ»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9759095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64223"/>
            <a:ext cx="7962988" cy="4677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907704" y="547517"/>
            <a:ext cx="57606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Результаты ВПР  2021-2023 годы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130453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39091" y="363905"/>
            <a:ext cx="59161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/>
              <a:t>Выполнение заданий по школам </a:t>
            </a:r>
            <a:r>
              <a:rPr lang="ru-RU" sz="2000" b="1" dirty="0" err="1" smtClean="0"/>
              <a:t>Ирбитского</a:t>
            </a:r>
            <a:r>
              <a:rPr lang="ru-RU" sz="2000" b="1" dirty="0" smtClean="0"/>
              <a:t> МО</a:t>
            </a:r>
            <a:endParaRPr lang="ru-RU" sz="20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9145172"/>
              </p:ext>
            </p:extLst>
          </p:nvPr>
        </p:nvGraphicFramePr>
        <p:xfrm>
          <a:off x="179510" y="764023"/>
          <a:ext cx="8640966" cy="583333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13030"/>
                <a:gridCol w="464246"/>
                <a:gridCol w="464246"/>
                <a:gridCol w="464246"/>
                <a:gridCol w="464246"/>
                <a:gridCol w="464246"/>
                <a:gridCol w="464246"/>
                <a:gridCol w="464246"/>
                <a:gridCol w="464246"/>
                <a:gridCol w="464246"/>
                <a:gridCol w="464246"/>
                <a:gridCol w="464246"/>
                <a:gridCol w="464246"/>
                <a:gridCol w="464246"/>
                <a:gridCol w="464246"/>
                <a:gridCol w="464246"/>
                <a:gridCol w="464246"/>
              </a:tblGrid>
              <a:tr h="24265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effectLst/>
                        </a:rPr>
                        <a:t> 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</a:rPr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</a:rPr>
                        <a:t>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</a:rPr>
                        <a:t>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</a:rPr>
                        <a:t>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</a:rPr>
                        <a:t>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</a:rPr>
                        <a:t>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</a:rPr>
                        <a:t>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</a:rPr>
                        <a:t>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</a:rPr>
                        <a:t>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</a:rPr>
                        <a:t>10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</a:rPr>
                        <a:t>11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</a:rPr>
                        <a:t>12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</a:rPr>
                        <a:t>13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</a:rPr>
                        <a:t>14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</a:rPr>
                        <a:t>15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</a:rPr>
                        <a:t>16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9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 err="1">
                          <a:effectLst/>
                        </a:rPr>
                        <a:t>Бердюгинская</a:t>
                      </a:r>
                      <a:r>
                        <a:rPr lang="ru-RU" sz="1400" u="none" strike="noStrike" dirty="0">
                          <a:effectLst/>
                        </a:rPr>
                        <a:t>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10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90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10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10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80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40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40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30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50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60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10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20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9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Рудновская 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88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88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88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38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63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25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25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94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88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88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9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Ключевская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89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67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33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33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33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89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56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89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50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33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56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9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Ницинская 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50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50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50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75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50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25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25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38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25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25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25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9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Килачевская  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71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43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86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25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75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86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75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32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71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4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14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48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39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4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61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4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9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Стриганская 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50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50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88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75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38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38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25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25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38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25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13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13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9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Пионерская 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62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50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70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48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52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70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62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50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26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23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52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9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56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6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9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Дубская 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53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53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87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67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60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93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87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13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47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33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20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60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93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23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67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33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9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Черновская 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85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80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75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35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15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75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35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30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10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10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28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30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15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30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9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Киргинская 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67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67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83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33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83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33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17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25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83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67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9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Зайковская №1 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82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78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89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44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42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91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62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29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42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22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16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46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38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4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58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7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9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Зайковская №2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73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82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82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55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45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55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73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18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14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55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9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45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9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Знаменская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44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75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88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25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69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100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88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44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6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38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72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75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56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9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Осинцевская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50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50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50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9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Пьянковская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11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33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67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11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56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56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33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11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11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22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39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11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44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9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Речкаловская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25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63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88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25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50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63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88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13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38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13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25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63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75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50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9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Харловская 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83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83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67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33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33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83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83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17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33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33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17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67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50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9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Горкинская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56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78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89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44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22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89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22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78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11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50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44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44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9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Фоминская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77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82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91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59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32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86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45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18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59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18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32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59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64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73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9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9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Гаевская 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50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42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17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25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67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8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33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25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67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33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9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>
                          <a:effectLst/>
                        </a:rPr>
                        <a:t>Кирилловская 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83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83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50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50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50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83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33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50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50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17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25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17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</a:rPr>
                        <a:t>17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>
                          <a:effectLst/>
                        </a:rPr>
                        <a:t>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9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</a:rPr>
                        <a:t>Вся выборка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</a:rPr>
                        <a:t>77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</a:rPr>
                        <a:t>77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</a:rPr>
                        <a:t>81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</a:rPr>
                        <a:t>70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</a:rPr>
                        <a:t>71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</a:rPr>
                        <a:t>86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</a:rPr>
                        <a:t>63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</a:rPr>
                        <a:t>46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</a:rPr>
                        <a:t>70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</a:rPr>
                        <a:t>30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</a:rPr>
                        <a:t>46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</a:rPr>
                        <a:t>52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</a:rPr>
                        <a:t>62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</a:rPr>
                        <a:t>25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</a:rPr>
                        <a:t>55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</a:rPr>
                        <a:t>16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9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</a:rPr>
                        <a:t>регион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</a:rPr>
                        <a:t>65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</a:rPr>
                        <a:t>61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</a:rPr>
                        <a:t>77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</a:rPr>
                        <a:t>52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</a:rPr>
                        <a:t>56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</a:rPr>
                        <a:t>81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</a:rPr>
                        <a:t>58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</a:rPr>
                        <a:t>27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</a:rPr>
                        <a:t>52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</a:rPr>
                        <a:t>21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</a:rPr>
                        <a:t>28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</a:rPr>
                        <a:t>50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</a:rPr>
                        <a:t>54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</a:rPr>
                        <a:t>20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</a:rPr>
                        <a:t>50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</a:rPr>
                        <a:t>11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294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 err="1">
                          <a:effectLst/>
                        </a:rPr>
                        <a:t>Ирбитское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</a:rPr>
                        <a:t>64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</a:rPr>
                        <a:t>64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</a:rPr>
                        <a:t>78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</a:rPr>
                        <a:t>42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</a:rPr>
                        <a:t>45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</a:rPr>
                        <a:t>81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</a:rPr>
                        <a:t>58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</a:rPr>
                        <a:t>17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</a:rPr>
                        <a:t>49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</a:rPr>
                        <a:t>14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</a:rPr>
                        <a:t>19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</a:rPr>
                        <a:t>44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</a:rPr>
                        <a:t>48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</a:rPr>
                        <a:t>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</a:rPr>
                        <a:t>53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</a:rPr>
                        <a:t>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466" marR="6466" marT="646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6073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34" t="31489" r="21968" b="21418"/>
          <a:stretch/>
        </p:blipFill>
        <p:spPr bwMode="auto">
          <a:xfrm>
            <a:off x="323528" y="1340768"/>
            <a:ext cx="8612113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31640" y="548680"/>
            <a:ext cx="60486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Выполнение заданий по региону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561203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53351616"/>
              </p:ext>
            </p:extLst>
          </p:nvPr>
        </p:nvGraphicFramePr>
        <p:xfrm>
          <a:off x="395536" y="1124744"/>
          <a:ext cx="8352928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458743" y="535385"/>
            <a:ext cx="65613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dirty="0" smtClean="0"/>
              <a:t>Анализ соответствия «коридору решаемости»</a:t>
            </a:r>
            <a:endParaRPr lang="ru-RU" sz="24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971600" y="1772816"/>
            <a:ext cx="7632848" cy="0"/>
          </a:xfrm>
          <a:prstGeom prst="line">
            <a:avLst/>
          </a:prstGeom>
          <a:ln w="28575">
            <a:solidFill>
              <a:schemeClr val="accent6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971600" y="3068960"/>
            <a:ext cx="7632848" cy="0"/>
          </a:xfrm>
          <a:prstGeom prst="line">
            <a:avLst/>
          </a:prstGeom>
          <a:ln w="28575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742881" y="1308527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Базовый уровень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228184" y="2636912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Повышенный уровень</a:t>
            </a:r>
            <a:endParaRPr lang="ru-RU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982241" y="4437112"/>
            <a:ext cx="7632848" cy="0"/>
          </a:xfrm>
          <a:prstGeom prst="line">
            <a:avLst/>
          </a:prstGeom>
          <a:ln w="28575">
            <a:solidFill>
              <a:srgbClr val="FFC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82931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Users\User\Downloads\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496" y="836712"/>
            <a:ext cx="8540716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097629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283</TotalTime>
  <Words>479</Words>
  <Application>Microsoft Office PowerPoint</Application>
  <PresentationFormat>Экран (4:3)</PresentationFormat>
  <Paragraphs>438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NewsPrint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12</cp:revision>
  <dcterms:created xsi:type="dcterms:W3CDTF">2023-11-01T14:16:47Z</dcterms:created>
  <dcterms:modified xsi:type="dcterms:W3CDTF">2023-11-02T09:14:50Z</dcterms:modified>
</cp:coreProperties>
</file>