
<file path=[Content_Types].xml><?xml version="1.0" encoding="utf-8"?>
<Types xmlns="http://schemas.openxmlformats.org/package/2006/content-types">
  <Default Extension="jfif" ContentType="image/jpeg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4" r:id="rId16"/>
    <p:sldId id="270" r:id="rId17"/>
    <p:sldId id="271" r:id="rId18"/>
    <p:sldId id="273" r:id="rId19"/>
    <p:sldId id="272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638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8928E-A387-42D1-A722-993B5DC1D700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5250A0EA-2DA4-4B63-8F15-023528FD67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21962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8928E-A387-42D1-A722-993B5DC1D700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5250A0EA-2DA4-4B63-8F15-023528FD67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6118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8928E-A387-42D1-A722-993B5DC1D700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5250A0EA-2DA4-4B63-8F15-023528FD6703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540216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8928E-A387-42D1-A722-993B5DC1D700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5250A0EA-2DA4-4B63-8F15-023528FD67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33995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8928E-A387-42D1-A722-993B5DC1D700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5250A0EA-2DA4-4B63-8F15-023528FD6703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260073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8928E-A387-42D1-A722-993B5DC1D700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5250A0EA-2DA4-4B63-8F15-023528FD67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50974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8928E-A387-42D1-A722-993B5DC1D700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0A0EA-2DA4-4B63-8F15-023528FD67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05049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8928E-A387-42D1-A722-993B5DC1D700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0A0EA-2DA4-4B63-8F15-023528FD67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8644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8928E-A387-42D1-A722-993B5DC1D700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0A0EA-2DA4-4B63-8F15-023528FD67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4880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8928E-A387-42D1-A722-993B5DC1D700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5250A0EA-2DA4-4B63-8F15-023528FD67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049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8928E-A387-42D1-A722-993B5DC1D700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5250A0EA-2DA4-4B63-8F15-023528FD67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8714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8928E-A387-42D1-A722-993B5DC1D700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5250A0EA-2DA4-4B63-8F15-023528FD67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8133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8928E-A387-42D1-A722-993B5DC1D700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0A0EA-2DA4-4B63-8F15-023528FD67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078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8928E-A387-42D1-A722-993B5DC1D700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0A0EA-2DA4-4B63-8F15-023528FD67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1842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8928E-A387-42D1-A722-993B5DC1D700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50A0EA-2DA4-4B63-8F15-023528FD67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4045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8928E-A387-42D1-A722-993B5DC1D700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5250A0EA-2DA4-4B63-8F15-023528FD67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4180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B8928E-A387-42D1-A722-993B5DC1D700}" type="datetimeFigureOut">
              <a:rPr lang="ru-RU" smtClean="0"/>
              <a:t>01.11.2023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5250A0EA-2DA4-4B63-8F15-023528FD67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0264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f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f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f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7542" y="120650"/>
            <a:ext cx="8606385" cy="166196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 образовательные технологии в процессе обучения математике в условиях обновления </a:t>
            </a:r>
            <a:r>
              <a:rPr lang="ru-RU" sz="2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ФГОС </a:t>
            </a:r>
            <a:r>
              <a:rPr lang="ru-RU" sz="2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ФОП.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1594" y="2458417"/>
            <a:ext cx="8882406" cy="1241822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Мастер-класс «Технология проблемного обучения на уроках математики».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670737" y="4470401"/>
            <a:ext cx="635319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10000"/>
              </a:lnSpc>
              <a:spcAft>
                <a:spcPts val="600"/>
              </a:spcAft>
            </a:pPr>
            <a:r>
              <a:rPr lang="ru-RU" sz="14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«Замечено, чем больше учитель учит своих учеников и                                               чем меньше предоставляет им возможностей самостоятельно                               приобретать знания, мыслить, действовать,                                                             тем менее энергичным и плодотворным становится процесс обучения»</a:t>
            </a:r>
            <a:endParaRPr lang="ru-RU" sz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10000"/>
              </a:lnSpc>
              <a:spcAft>
                <a:spcPts val="60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И. Я. </a:t>
            </a:r>
            <a:r>
              <a:rPr lang="ru-RU" sz="1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Лернер</a:t>
            </a:r>
            <a:endParaRPr lang="ru-RU" sz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5402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97526" y="147860"/>
            <a:ext cx="6589199" cy="737965"/>
          </a:xfrm>
        </p:spPr>
        <p:txBody>
          <a:bodyPr/>
          <a:lstStyle/>
          <a:p>
            <a:pPr algn="ctr"/>
            <a:r>
              <a:rPr lang="ru-RU" b="1" dirty="0" smtClean="0"/>
              <a:t>Прием «Яркое пятно»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6076" y="1093153"/>
            <a:ext cx="8325397" cy="4136071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497526" y="5862860"/>
            <a:ext cx="6589199" cy="73796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dirty="0" smtClean="0"/>
              <a:t>Подводящий диалог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3050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14450" y="0"/>
            <a:ext cx="7743825" cy="1280890"/>
          </a:xfrm>
        </p:spPr>
        <p:txBody>
          <a:bodyPr>
            <a:normAutofit/>
          </a:bodyPr>
          <a:lstStyle/>
          <a:p>
            <a:r>
              <a:rPr lang="ru-RU" b="1" dirty="0" smtClean="0"/>
              <a:t>Прием рассмотрения явлений </a:t>
            </a:r>
            <a:br>
              <a:rPr lang="ru-RU" b="1" dirty="0" smtClean="0"/>
            </a:br>
            <a:r>
              <a:rPr lang="ru-RU" b="1" dirty="0" smtClean="0"/>
              <a:t>с различных позиций</a:t>
            </a:r>
            <a:endParaRPr lang="ru-RU" b="1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314450" y="5872385"/>
            <a:ext cx="6589199" cy="73796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dirty="0" smtClean="0"/>
              <a:t>Побуждающий диалог</a:t>
            </a:r>
            <a:endParaRPr lang="ru-RU" dirty="0"/>
          </a:p>
        </p:txBody>
      </p:sp>
      <p:grpSp>
        <p:nvGrpSpPr>
          <p:cNvPr id="32" name="Группа 31"/>
          <p:cNvGrpSpPr/>
          <p:nvPr/>
        </p:nvGrpSpPr>
        <p:grpSpPr>
          <a:xfrm>
            <a:off x="3043759" y="3790632"/>
            <a:ext cx="3314149" cy="1563182"/>
            <a:chOff x="3784354" y="2858274"/>
            <a:chExt cx="2200847" cy="1109568"/>
          </a:xfrm>
        </p:grpSpPr>
        <p:grpSp>
          <p:nvGrpSpPr>
            <p:cNvPr id="17" name="Группа 16"/>
            <p:cNvGrpSpPr/>
            <p:nvPr/>
          </p:nvGrpSpPr>
          <p:grpSpPr>
            <a:xfrm>
              <a:off x="3784354" y="2858274"/>
              <a:ext cx="2200847" cy="1109568"/>
              <a:chOff x="3663052" y="2858274"/>
              <a:chExt cx="2200847" cy="1109568"/>
            </a:xfrm>
          </p:grpSpPr>
          <p:pic>
            <p:nvPicPr>
              <p:cNvPr id="6" name="Рисунок 5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663052" y="2858274"/>
                <a:ext cx="2200847" cy="1109568"/>
              </a:xfrm>
              <a:prstGeom prst="rect">
                <a:avLst/>
              </a:prstGeom>
            </p:spPr>
          </p:pic>
          <p:cxnSp>
            <p:nvCxnSpPr>
              <p:cNvPr id="14" name="Прямая соединительная линия 13"/>
              <p:cNvCxnSpPr/>
              <p:nvPr/>
            </p:nvCxnSpPr>
            <p:spPr>
              <a:xfrm>
                <a:off x="4314294" y="2868047"/>
                <a:ext cx="677537" cy="1099795"/>
              </a:xfrm>
              <a:prstGeom prst="lin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3" name="Рисунок 2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179354" y="3338780"/>
              <a:ext cx="615749" cy="499915"/>
            </a:xfrm>
            <a:prstGeom prst="rect">
              <a:avLst/>
            </a:prstGeom>
          </p:spPr>
        </p:pic>
        <p:pic>
          <p:nvPicPr>
            <p:cNvPr id="28" name="Рисунок 2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864034" y="3083627"/>
              <a:ext cx="615749" cy="499915"/>
            </a:xfrm>
            <a:prstGeom prst="rect">
              <a:avLst/>
            </a:prstGeom>
          </p:spPr>
        </p:pic>
      </p:grpSp>
      <p:grpSp>
        <p:nvGrpSpPr>
          <p:cNvPr id="33" name="Группа 32"/>
          <p:cNvGrpSpPr/>
          <p:nvPr/>
        </p:nvGrpSpPr>
        <p:grpSpPr>
          <a:xfrm>
            <a:off x="5382541" y="1571034"/>
            <a:ext cx="3257056" cy="1577295"/>
            <a:chOff x="6507527" y="2848502"/>
            <a:chExt cx="2200847" cy="1109568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507527" y="2848502"/>
              <a:ext cx="2200847" cy="1109568"/>
            </a:xfrm>
            <a:prstGeom prst="rect">
              <a:avLst/>
            </a:prstGeom>
          </p:spPr>
        </p:pic>
        <p:cxnSp>
          <p:nvCxnSpPr>
            <p:cNvPr id="19" name="Прямая соединительная линия 18"/>
            <p:cNvCxnSpPr/>
            <p:nvPr/>
          </p:nvCxnSpPr>
          <p:spPr>
            <a:xfrm>
              <a:off x="7158768" y="2858274"/>
              <a:ext cx="1549606" cy="1099796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4" name="Рисунок 2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73229" y="3273489"/>
              <a:ext cx="615749" cy="499915"/>
            </a:xfrm>
            <a:prstGeom prst="rect">
              <a:avLst/>
            </a:prstGeom>
          </p:spPr>
        </p:pic>
        <p:pic>
          <p:nvPicPr>
            <p:cNvPr id="29" name="Рисунок 2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74761" y="2862357"/>
              <a:ext cx="615749" cy="499915"/>
            </a:xfrm>
            <a:prstGeom prst="rect">
              <a:avLst/>
            </a:prstGeom>
          </p:spPr>
        </p:pic>
      </p:grpSp>
      <p:grpSp>
        <p:nvGrpSpPr>
          <p:cNvPr id="31" name="Группа 30"/>
          <p:cNvGrpSpPr/>
          <p:nvPr/>
        </p:nvGrpSpPr>
        <p:grpSpPr>
          <a:xfrm>
            <a:off x="559051" y="1597670"/>
            <a:ext cx="3230332" cy="1605177"/>
            <a:chOff x="837515" y="2868047"/>
            <a:chExt cx="2181910" cy="1090023"/>
          </a:xfrm>
        </p:grpSpPr>
        <p:sp>
          <p:nvSpPr>
            <p:cNvPr id="5" name="Трапеция 4"/>
            <p:cNvSpPr/>
            <p:nvPr/>
          </p:nvSpPr>
          <p:spPr>
            <a:xfrm>
              <a:off x="837515" y="2868047"/>
              <a:ext cx="2181910" cy="1090023"/>
            </a:xfrm>
            <a:prstGeom prst="trapezoid">
              <a:avLst>
                <a:gd name="adj" fmla="val 61179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9" name="Прямая соединительная линия 8"/>
            <p:cNvCxnSpPr/>
            <p:nvPr/>
          </p:nvCxnSpPr>
          <p:spPr>
            <a:xfrm flipH="1">
              <a:off x="1485901" y="2868047"/>
              <a:ext cx="38099" cy="1090023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288929" y="2868047"/>
              <a:ext cx="76596" cy="1090023"/>
            </a:xfrm>
            <a:prstGeom prst="rect">
              <a:avLst/>
            </a:prstGeom>
          </p:spPr>
        </p:pic>
        <p:sp>
          <p:nvSpPr>
            <p:cNvPr id="22" name="TextBox 21"/>
            <p:cNvSpPr txBox="1"/>
            <p:nvPr/>
          </p:nvSpPr>
          <p:spPr>
            <a:xfrm>
              <a:off x="1058516" y="3588738"/>
              <a:ext cx="5652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S</a:t>
              </a:r>
              <a:r>
                <a:rPr lang="en-US" sz="1600" dirty="0" smtClean="0"/>
                <a:t>1</a:t>
              </a:r>
              <a:endParaRPr lang="ru-RU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677384" y="3228392"/>
              <a:ext cx="5652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S</a:t>
              </a:r>
              <a:r>
                <a:rPr lang="en-US" sz="1600" dirty="0"/>
                <a:t>2</a:t>
              </a:r>
              <a:endParaRPr lang="ru-RU" dirty="0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383641" y="3523446"/>
              <a:ext cx="5652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S</a:t>
              </a:r>
              <a:r>
                <a:rPr lang="en-US" sz="1600" dirty="0" smtClean="0"/>
                <a:t>3</a:t>
              </a:r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val="1139165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6019" y="100234"/>
            <a:ext cx="7724776" cy="1538065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Прием изложения различных точек зрения на один и тот же вопрос</a:t>
            </a:r>
            <a:endParaRPr lang="ru-RU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61254" y="4249789"/>
            <a:ext cx="12005546" cy="135587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242" y="1901440"/>
            <a:ext cx="13770499" cy="1249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67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6576" y="81185"/>
            <a:ext cx="7484549" cy="128089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Прием сталкивания противоречия практической деятельности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0" t="17714" r="6348" b="36553"/>
          <a:stretch/>
        </p:blipFill>
        <p:spPr>
          <a:xfrm>
            <a:off x="2326202" y="4990669"/>
            <a:ext cx="4712774" cy="186733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82064" y="1175825"/>
            <a:ext cx="840105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Упростить выражение и сделать вывод</a:t>
            </a:r>
          </a:p>
          <a:p>
            <a:pPr algn="ctr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(a-b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a+b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8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8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8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8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b</a:t>
            </a:r>
            <a:r>
              <a:rPr lang="en-US" sz="28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(c-d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c+d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)=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8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8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8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8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d</a:t>
            </a:r>
            <a:r>
              <a:rPr lang="en-US" sz="28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(k-z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k+z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)=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8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8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kz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kz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sz="28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sz="28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en-US" sz="28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4.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(m-n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m+n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)=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28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28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mn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mn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8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sz="28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n</a:t>
            </a:r>
            <a:r>
              <a:rPr lang="en-US" sz="28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2800" b="1" baseline="30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aseline="30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Какую закономерность вы заметили при решении заданий?</a:t>
            </a:r>
          </a:p>
          <a:p>
            <a:pPr marL="457200" indent="-457200"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вы думайте, важен ли порядок множителей в произведении?</a:t>
            </a:r>
          </a:p>
          <a:p>
            <a:pPr marL="457200" indent="-457200">
              <a:buAutoNum type="arabicPeriod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Имеет ли смысл выполнять подробную запись решения подобных заданий?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2904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6576" y="81185"/>
            <a:ext cx="7484549" cy="128089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Прием сталкивания противоречия практической деятельности</a:t>
            </a:r>
            <a:endParaRPr lang="ru-RU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973744"/>
              </p:ext>
            </p:extLst>
          </p:nvPr>
        </p:nvGraphicFramePr>
        <p:xfrm>
          <a:off x="537479" y="3218764"/>
          <a:ext cx="8382683" cy="14961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93929">
                  <a:extLst>
                    <a:ext uri="{9D8B030D-6E8A-4147-A177-3AD203B41FA5}">
                      <a16:colId xmlns:a16="http://schemas.microsoft.com/office/drawing/2014/main" val="2551695093"/>
                    </a:ext>
                  </a:extLst>
                </a:gridCol>
                <a:gridCol w="2793929">
                  <a:extLst>
                    <a:ext uri="{9D8B030D-6E8A-4147-A177-3AD203B41FA5}">
                      <a16:colId xmlns:a16="http://schemas.microsoft.com/office/drawing/2014/main" val="3695593424"/>
                    </a:ext>
                  </a:extLst>
                </a:gridCol>
                <a:gridCol w="2794825">
                  <a:extLst>
                    <a:ext uri="{9D8B030D-6E8A-4147-A177-3AD203B41FA5}">
                      <a16:colId xmlns:a16="http://schemas.microsoft.com/office/drawing/2014/main" val="4125798971"/>
                    </a:ext>
                  </a:extLst>
                </a:gridCol>
              </a:tblGrid>
              <a:tr h="37402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Длина окружности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Диаметр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Число Пи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4587199"/>
                  </a:ext>
                </a:extLst>
              </a:tr>
              <a:tr h="37402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4613402"/>
                  </a:ext>
                </a:extLst>
              </a:tr>
              <a:tr h="37402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3439081"/>
                  </a:ext>
                </a:extLst>
              </a:tr>
              <a:tr h="37402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33119847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56516" y="910441"/>
            <a:ext cx="8382684" cy="258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altLang="ru-RU" b="1" dirty="0" smtClean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Практическая </a:t>
            </a:r>
            <a:r>
              <a:rPr lang="ru-RU" alt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работа "Нахождение числа Пи“</a:t>
            </a:r>
            <a:endParaRPr lang="ru-RU" alt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defRPr/>
            </a:pPr>
            <a:r>
              <a:rPr lang="ru-RU" alt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помощью </a:t>
            </a:r>
            <a:r>
              <a:rPr lang="ru-RU" alt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сантиметровой ленты </a:t>
            </a:r>
            <a:r>
              <a:rPr lang="ru-RU" alt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измерить длину окружности крышки. Результат занести в таблицу.</a:t>
            </a:r>
            <a:endParaRPr lang="ru-RU" alt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defRPr/>
            </a:pPr>
            <a:r>
              <a:rPr lang="ru-RU" alt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Измерить диаметр окружности крышки. Результат занести в таблицу.</a:t>
            </a:r>
            <a:endParaRPr lang="ru-RU" alt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defRPr/>
            </a:pPr>
            <a:r>
              <a:rPr lang="ru-RU" alt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Разделить длину окружности на диаметр, округлить до сотых. Результат занесите в таблицу.</a:t>
            </a:r>
            <a:endParaRPr lang="ru-RU" alt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defRPr/>
            </a:pPr>
            <a:r>
              <a:rPr lang="ru-RU" alt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Таблица для записи </a:t>
            </a:r>
            <a:r>
              <a:rPr lang="ru-RU" alt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результатов.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defRPr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4706" y="4714876"/>
            <a:ext cx="2059989" cy="2059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209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6576" y="81185"/>
            <a:ext cx="7484549" cy="128089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Прием сталкивания противоречия практической деятельности</a:t>
            </a:r>
            <a:endParaRPr lang="ru-RU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0248933"/>
              </p:ext>
            </p:extLst>
          </p:nvPr>
        </p:nvGraphicFramePr>
        <p:xfrm>
          <a:off x="618442" y="3352203"/>
          <a:ext cx="8382683" cy="15176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93929">
                  <a:extLst>
                    <a:ext uri="{9D8B030D-6E8A-4147-A177-3AD203B41FA5}">
                      <a16:colId xmlns:a16="http://schemas.microsoft.com/office/drawing/2014/main" val="2551695093"/>
                    </a:ext>
                  </a:extLst>
                </a:gridCol>
                <a:gridCol w="2793929">
                  <a:extLst>
                    <a:ext uri="{9D8B030D-6E8A-4147-A177-3AD203B41FA5}">
                      <a16:colId xmlns:a16="http://schemas.microsoft.com/office/drawing/2014/main" val="3695593424"/>
                    </a:ext>
                  </a:extLst>
                </a:gridCol>
                <a:gridCol w="2794825">
                  <a:extLst>
                    <a:ext uri="{9D8B030D-6E8A-4147-A177-3AD203B41FA5}">
                      <a16:colId xmlns:a16="http://schemas.microsoft.com/office/drawing/2014/main" val="4125798971"/>
                    </a:ext>
                  </a:extLst>
                </a:gridCol>
              </a:tblGrid>
              <a:tr h="37402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Длина окружности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Диаметр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Число Пи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4587199"/>
                  </a:ext>
                </a:extLst>
              </a:tr>
              <a:tr h="37402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</a:rPr>
                        <a:t>. 46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</a:rPr>
                        <a:t>14,5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</a:rPr>
                        <a:t>3,17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4613402"/>
                  </a:ext>
                </a:extLst>
              </a:tr>
              <a:tr h="39554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</a:rPr>
                        <a:t>2. 29,5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</a:rPr>
                        <a:t>9,3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</a:rPr>
                        <a:t>3,17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3439081"/>
                  </a:ext>
                </a:extLst>
              </a:tr>
              <a:tr h="37402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</a:rPr>
                        <a:t>3.  24.6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</a:rPr>
                        <a:t>7,8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</a:rPr>
                        <a:t>3,15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33119847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56516" y="1048940"/>
            <a:ext cx="8382684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Практическая работа "Нахождение числа Пи“</a:t>
            </a:r>
            <a:endParaRPr kumimoji="0" lang="ru-RU" alt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помощью сантиметровой ленты измерить длину окружности крышки. Результат занести в таблицу.</a:t>
            </a:r>
            <a:endParaRPr kumimoji="0" lang="ru-RU" alt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Измерить диаметр окружности крышки. Результат занести в таблицу.</a:t>
            </a:r>
            <a:endParaRPr kumimoji="0" lang="ru-RU" alt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Разделить длину окружности на диаметр, округлить до сотых. Результат занесите в таблицу.</a:t>
            </a:r>
            <a:endParaRPr kumimoji="0" lang="ru-RU" alt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Таблица для записи результатов.</a:t>
            </a:r>
            <a:endParaRPr kumimoji="0" lang="ru-RU" alt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8556" y="4848315"/>
            <a:ext cx="1940219" cy="1940219"/>
          </a:xfrm>
          <a:prstGeom prst="rect">
            <a:avLst/>
          </a:prstGeom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0248933"/>
              </p:ext>
            </p:extLst>
          </p:nvPr>
        </p:nvGraphicFramePr>
        <p:xfrm>
          <a:off x="618442" y="3357264"/>
          <a:ext cx="8382683" cy="15176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93929">
                  <a:extLst>
                    <a:ext uri="{9D8B030D-6E8A-4147-A177-3AD203B41FA5}">
                      <a16:colId xmlns:a16="http://schemas.microsoft.com/office/drawing/2014/main" val="2551695093"/>
                    </a:ext>
                  </a:extLst>
                </a:gridCol>
                <a:gridCol w="2793929">
                  <a:extLst>
                    <a:ext uri="{9D8B030D-6E8A-4147-A177-3AD203B41FA5}">
                      <a16:colId xmlns:a16="http://schemas.microsoft.com/office/drawing/2014/main" val="3695593424"/>
                    </a:ext>
                  </a:extLst>
                </a:gridCol>
                <a:gridCol w="2794825">
                  <a:extLst>
                    <a:ext uri="{9D8B030D-6E8A-4147-A177-3AD203B41FA5}">
                      <a16:colId xmlns:a16="http://schemas.microsoft.com/office/drawing/2014/main" val="4125798971"/>
                    </a:ext>
                  </a:extLst>
                </a:gridCol>
              </a:tblGrid>
              <a:tr h="37402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Длина окружности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Диаметр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</a:rPr>
                        <a:t>Число Пи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4587199"/>
                  </a:ext>
                </a:extLst>
              </a:tr>
              <a:tr h="37402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</a:rPr>
                        <a:t>1</a:t>
                      </a: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</a:rPr>
                        <a:t>. 46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</a:rPr>
                        <a:t>14,5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</a:rPr>
                        <a:t>3,17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4613402"/>
                  </a:ext>
                </a:extLst>
              </a:tr>
              <a:tr h="39554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</a:rPr>
                        <a:t>2. 29,5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</a:rPr>
                        <a:t>9,3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</a:rPr>
                        <a:t>3,17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3439081"/>
                  </a:ext>
                </a:extLst>
              </a:tr>
              <a:tr h="37402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</a:rPr>
                        <a:t>3.  24.6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</a:rPr>
                        <a:t>7,8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</a:rPr>
                        <a:t>3,15</a:t>
                      </a:r>
                      <a:endParaRPr lang="ru-RU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331198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3253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6576" y="81185"/>
            <a:ext cx="7484549" cy="128089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Прием сталкивания противоречия практической деятельности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23950" y="1362075"/>
            <a:ext cx="7515225" cy="337185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 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«Неравенство треугольника»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группах 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Построить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модель треугольника по заданным сторонам. </a:t>
            </a:r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Ответить на вопрос: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Всегда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можно построить треугольник по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заданным сторонам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каких условиях существует треугольник?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определить существует треугольник или нет без построения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85800" y="5473259"/>
            <a:ext cx="7877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Проблема: не всегда можно построить треугольник.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4574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0"/>
          <a:stretch/>
        </p:blipFill>
        <p:spPr>
          <a:xfrm>
            <a:off x="571499" y="133350"/>
            <a:ext cx="8129379" cy="6400800"/>
          </a:xfrm>
        </p:spPr>
      </p:pic>
    </p:spTree>
    <p:extLst>
      <p:ext uri="{BB962C8B-B14F-4D97-AF65-F5344CB8AC3E}">
        <p14:creationId xmlns:p14="http://schemas.microsoft.com/office/powerpoint/2010/main" val="21573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746" y="69928"/>
            <a:ext cx="7786254" cy="103497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Основные проблемы в педагогической деятельности : </a:t>
            </a:r>
            <a:r>
              <a:rPr lang="ru-RU" sz="2800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16001" y="1385453"/>
            <a:ext cx="7407563" cy="5190837"/>
          </a:xfrm>
        </p:spPr>
        <p:txBody>
          <a:bodyPr>
            <a:normAutofit/>
          </a:bodyPr>
          <a:lstStyle/>
          <a:p>
            <a:pPr lvl="0" algn="just">
              <a:lnSpc>
                <a:spcPct val="150000"/>
              </a:lnSpc>
              <a:buFont typeface="Wingdings" panose="05000000000000000000" pitchFamily="2" charset="2"/>
              <a:buChar char="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низкий уровень мотивации;</a:t>
            </a:r>
          </a:p>
          <a:p>
            <a:pPr lvl="0" algn="just">
              <a:lnSpc>
                <a:spcPct val="150000"/>
              </a:lnSpc>
              <a:buFont typeface="Wingdings" panose="05000000000000000000" pitchFamily="2" charset="2"/>
              <a:buChar char="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проблема несоответствия уровня </a:t>
            </a:r>
            <a:r>
              <a:rPr 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обученности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обучающихся их реальным возможностям;</a:t>
            </a:r>
            <a:endParaRPr lang="ru-RU" sz="2400" dirty="0" smtClean="0">
              <a:solidFill>
                <a:srgbClr val="000000"/>
              </a:solidFill>
              <a:latin typeface="Wingdings" panose="05000000000000000000" pitchFamily="2" charset="2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buFont typeface="Wingdings" panose="05000000000000000000" pitchFamily="2" charset="2"/>
              <a:buChar char="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снижение или отсутствие интереса к предмету;</a:t>
            </a:r>
            <a:endParaRPr lang="ru-RU" sz="2400" dirty="0" smtClean="0">
              <a:solidFill>
                <a:srgbClr val="000000"/>
              </a:solidFill>
              <a:latin typeface="Wingdings" panose="05000000000000000000" pitchFamily="2" charset="2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buFont typeface="Wingdings" panose="05000000000000000000" pitchFamily="2" charset="2"/>
              <a:buChar char="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высокий уровень тревожности отдельных учеников;</a:t>
            </a:r>
            <a:endParaRPr lang="ru-RU" sz="2400" dirty="0" smtClean="0">
              <a:solidFill>
                <a:srgbClr val="000000"/>
              </a:solidFill>
              <a:latin typeface="Wingdings" panose="05000000000000000000" pitchFamily="2" charset="2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800"/>
              </a:spcAft>
              <a:buFont typeface="Wingdings" panose="05000000000000000000" pitchFamily="2" charset="2"/>
              <a:buChar char="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быстрая утомляемость на уроках и, как следствие, перегрузка обучающихся, ухудшение их здоровья.</a:t>
            </a:r>
            <a:endParaRPr lang="ru-RU" sz="2400" dirty="0" smtClean="0">
              <a:solidFill>
                <a:srgbClr val="000000"/>
              </a:solidFill>
              <a:latin typeface="Wingdings" panose="05000000000000000000" pitchFamily="2" charset="2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4834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30876" y="0"/>
            <a:ext cx="6589199" cy="1280890"/>
          </a:xfrm>
        </p:spPr>
        <p:txBody>
          <a:bodyPr/>
          <a:lstStyle/>
          <a:p>
            <a:r>
              <a:rPr lang="ru-RU" b="1" dirty="0" smtClean="0"/>
              <a:t>Ожидаемые результаты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3824" y="785177"/>
            <a:ext cx="8696324" cy="871760"/>
          </a:xfrm>
        </p:spPr>
        <p:txBody>
          <a:bodyPr>
            <a:noAutofit/>
          </a:bodyPr>
          <a:lstStyle/>
          <a:p>
            <a:pPr lvl="0">
              <a:lnSpc>
                <a:spcPct val="200000"/>
              </a:lnSpc>
              <a:buFont typeface="Wingdings" panose="05000000000000000000" pitchFamily="2" charset="2"/>
              <a:buChar char=""/>
            </a:pPr>
            <a:r>
              <a:rPr lang="ru-RU" sz="3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«Я </a:t>
            </a:r>
            <a:r>
              <a:rPr lang="ru-RU" sz="3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хочу разобраться, хочу понять</a:t>
            </a:r>
            <a:r>
              <a:rPr lang="ru-RU" sz="3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sz="30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123824" y="1415874"/>
            <a:ext cx="9886951" cy="13003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  <a:buFont typeface="Wingdings" panose="05000000000000000000" pitchFamily="2" charset="2"/>
              <a:buChar char=""/>
            </a:pPr>
            <a:r>
              <a:rPr lang="ru-RU" sz="3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«Я испытываю радость, удовольствие от работы»;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123824" y="3418582"/>
            <a:ext cx="8696324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ts val="0"/>
              </a:spcBef>
              <a:buFont typeface="Wingdings" panose="05000000000000000000" pitchFamily="2" charset="2"/>
              <a:buChar char=""/>
            </a:pPr>
            <a:r>
              <a:rPr lang="ru-RU" sz="3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«Лично мне это нужно, мне будут эти знания нужны»;</a:t>
            </a:r>
            <a:endParaRPr lang="ru-RU" sz="3000" b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190499" y="2359260"/>
            <a:ext cx="8953501" cy="18898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Char char="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Wingdings" panose="05000000000000000000" pitchFamily="2" charset="2"/>
              <a:buChar char=""/>
            </a:pPr>
            <a:r>
              <a:rPr lang="ru-RU" sz="3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«Я сам получил этот результат, я сам сделал «открытие»;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5304" l="4444" r="957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424" y="3976927"/>
            <a:ext cx="4238625" cy="2708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603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451" y="1394978"/>
            <a:ext cx="7407563" cy="5190837"/>
          </a:xfrm>
        </p:spPr>
        <p:txBody>
          <a:bodyPr>
            <a:normAutofit/>
          </a:bodyPr>
          <a:lstStyle/>
          <a:p>
            <a:pPr lvl="0" algn="just">
              <a:lnSpc>
                <a:spcPct val="150000"/>
              </a:lnSpc>
              <a:buFont typeface="Wingdings" panose="05000000000000000000" pitchFamily="2" charset="2"/>
              <a:buChar char="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низкий уровень мотивации;</a:t>
            </a:r>
          </a:p>
          <a:p>
            <a:pPr lvl="0" algn="just">
              <a:lnSpc>
                <a:spcPct val="150000"/>
              </a:lnSpc>
              <a:buFont typeface="Wingdings" panose="05000000000000000000" pitchFamily="2" charset="2"/>
              <a:buChar char="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проблема несоответствия уровня </a:t>
            </a:r>
            <a:r>
              <a:rPr lang="ru-RU" sz="24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обученности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обучающихся их реальным возможностям;</a:t>
            </a:r>
            <a:endParaRPr lang="ru-RU" sz="2400" dirty="0" smtClean="0">
              <a:solidFill>
                <a:srgbClr val="000000"/>
              </a:solidFill>
              <a:latin typeface="Wingdings" panose="05000000000000000000" pitchFamily="2" charset="2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buFont typeface="Wingdings" panose="05000000000000000000" pitchFamily="2" charset="2"/>
              <a:buChar char="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снижение или отсутствие интереса к предмету;</a:t>
            </a:r>
            <a:endParaRPr lang="ru-RU" sz="2400" dirty="0" smtClean="0">
              <a:solidFill>
                <a:srgbClr val="000000"/>
              </a:solidFill>
              <a:latin typeface="Wingdings" panose="05000000000000000000" pitchFamily="2" charset="2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buFont typeface="Wingdings" panose="05000000000000000000" pitchFamily="2" charset="2"/>
              <a:buChar char="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высокий уровень тревожности отдельных учеников;</a:t>
            </a:r>
            <a:endParaRPr lang="ru-RU" sz="2400" dirty="0" smtClean="0">
              <a:solidFill>
                <a:srgbClr val="000000"/>
              </a:solidFill>
              <a:latin typeface="Wingdings" panose="05000000000000000000" pitchFamily="2" charset="2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  <a:spcAft>
                <a:spcPts val="800"/>
              </a:spcAft>
              <a:buFont typeface="Wingdings" panose="05000000000000000000" pitchFamily="2" charset="2"/>
              <a:buChar char=""/>
            </a:pP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быстрая утомляемость на уроках и, как следствие, перегрузка обучающихся, ухудшение их здоровья.</a:t>
            </a:r>
            <a:endParaRPr lang="ru-RU" sz="2400" dirty="0" smtClean="0">
              <a:solidFill>
                <a:srgbClr val="000000"/>
              </a:solidFill>
              <a:latin typeface="Wingdings" panose="05000000000000000000" pitchFamily="2" charset="2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357746" y="69928"/>
            <a:ext cx="7786254" cy="103497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Основные проблемы в педагогической деятельности : </a:t>
            </a:r>
            <a:r>
              <a:rPr lang="ru-RU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8519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8583" y="587165"/>
            <a:ext cx="7614436" cy="1280890"/>
          </a:xfrm>
        </p:spPr>
        <p:txBody>
          <a:bodyPr>
            <a:normAutofit fontScale="90000"/>
          </a:bodyPr>
          <a:lstStyle/>
          <a:p>
            <a:pPr indent="450215">
              <a:lnSpc>
                <a:spcPct val="110000"/>
              </a:lnSpc>
              <a:spcAft>
                <a:spcPts val="80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связи с этим возникают вопросы:</a:t>
            </a:r>
            <a: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9397" y="1773383"/>
            <a:ext cx="8374603" cy="3777622"/>
          </a:xfrm>
        </p:spPr>
        <p:txBody>
          <a:bodyPr>
            <a:normAutofit fontScale="92500" lnSpcReduction="20000"/>
          </a:bodyPr>
          <a:lstStyle/>
          <a:p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Каким образом решить данные проблемы? </a:t>
            </a:r>
            <a:endParaRPr lang="ru-RU" sz="28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8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организовать учебный процесс при обучении математике так, чтобы повысилось качество образования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0" indent="0">
              <a:buNone/>
            </a:pPr>
            <a:endParaRPr lang="ru-RU" sz="28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стимулировать мотивацию обучающихся при изучения предмета?</a:t>
            </a:r>
            <a:r>
              <a:rPr lang="ru-RU" sz="2800" dirty="0">
                <a:solidFill>
                  <a:srgbClr val="000000"/>
                </a:solidFill>
                <a:latin typeface="Wingdings" panose="05000000000000000000" pitchFamily="2" charset="2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000000"/>
                </a:solidFill>
                <a:latin typeface="Wingdings" panose="05000000000000000000" pitchFamily="2" charset="2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668777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1890" y="116110"/>
            <a:ext cx="8460509" cy="1280890"/>
          </a:xfrm>
        </p:spPr>
        <p:txBody>
          <a:bodyPr/>
          <a:lstStyle/>
          <a:p>
            <a:r>
              <a:rPr lang="ru-RU" dirty="0" smtClean="0"/>
              <a:t>Технология проблемного обучения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1098" y="1327304"/>
            <a:ext cx="7804727" cy="3554268"/>
          </a:xfrm>
        </p:spPr>
        <p:txBody>
          <a:bodyPr>
            <a:normAutofit/>
          </a:bodyPr>
          <a:lstStyle/>
          <a:p>
            <a:pPr indent="371475" algn="just"/>
            <a:r>
              <a:rPr lang="ru-RU" sz="2400" dirty="0" smtClean="0">
                <a:solidFill>
                  <a:schemeClr val="tx1"/>
                </a:solidFill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Под </a:t>
            </a:r>
            <a:r>
              <a:rPr lang="ru-RU" sz="2400" dirty="0">
                <a:solidFill>
                  <a:schemeClr val="tx1"/>
                </a:solidFill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технологией </a:t>
            </a:r>
            <a:r>
              <a:rPr lang="ru-RU" sz="2400" b="1" i="1" dirty="0">
                <a:solidFill>
                  <a:schemeClr val="tx1"/>
                </a:solidFill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проблемного обучения</a:t>
            </a:r>
            <a:r>
              <a:rPr lang="ru-RU" sz="2400" dirty="0">
                <a:solidFill>
                  <a:schemeClr val="tx1"/>
                </a:solidFill>
                <a:highlight>
                  <a:srgbClr val="FFFFFF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понимается такая организация учебных занятий, которая предполагает создание под руководством учителя проблемных ситуаций и активную самостоятельную деятельность учащихся по их разрешению, в результате чего и происходит творческое овладение знаниями, навыками, умениями и развитие мыслительных способностей.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2225" y="4259426"/>
            <a:ext cx="4229100" cy="245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396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1807" y="380999"/>
            <a:ext cx="8113199" cy="1495425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Технология проблемного обучения реализуется на основе следующих факторов:</a:t>
            </a:r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32740" y="1628774"/>
            <a:ext cx="8411260" cy="4867275"/>
          </a:xfrm>
        </p:spPr>
        <p:txBody>
          <a:bodyPr>
            <a:normAutofit/>
          </a:bodyPr>
          <a:lstStyle/>
          <a:p>
            <a:pPr algn="just">
              <a:lnSpc>
                <a:spcPct val="110000"/>
              </a:lnSpc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оптимальный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подбор проблемных ситуаций и средств их создания;</a:t>
            </a:r>
          </a:p>
          <a:p>
            <a:pPr algn="just">
              <a:lnSpc>
                <a:spcPct val="110000"/>
              </a:lnSpc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отбор ситуаций тесно связан с применением их в повседневной жизни;</a:t>
            </a:r>
          </a:p>
          <a:p>
            <a:pPr algn="just">
              <a:lnSpc>
                <a:spcPct val="110000"/>
              </a:lnSpc>
              <a:spcAft>
                <a:spcPts val="800"/>
              </a:spcAft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учет особенностей проблемных ситуаций в различных видах учебной работы и в разных классах;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личностный подход и мастерство учителя, способные вызвать активную познавательную деятельность обучаемого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1497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9901" y="719360"/>
            <a:ext cx="7475024" cy="1280890"/>
          </a:xfrm>
        </p:spPr>
        <p:txBody>
          <a:bodyPr/>
          <a:lstStyle/>
          <a:p>
            <a:r>
              <a:rPr lang="ru-RU" dirty="0" smtClean="0"/>
              <a:t>«Творческое усвоение знаний»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6349" y="1444531"/>
            <a:ext cx="7419975" cy="5170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789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99895" y="85725"/>
            <a:ext cx="5800344" cy="659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287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0890" y="405035"/>
            <a:ext cx="6941624" cy="66176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Методические приемы:</a:t>
            </a: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239" y="1066800"/>
            <a:ext cx="8924925" cy="5791200"/>
          </a:xfrm>
        </p:spPr>
        <p:txBody>
          <a:bodyPr>
            <a:normAutofit fontScale="70000" lnSpcReduction="20000"/>
          </a:bodyPr>
          <a:lstStyle/>
          <a:p>
            <a:pPr lvl="0" algn="just">
              <a:lnSpc>
                <a:spcPct val="170000"/>
              </a:lnSpc>
              <a:buFont typeface="Wingdings" panose="05000000000000000000" pitchFamily="2" charset="2"/>
              <a:buChar char=""/>
            </a:pPr>
            <a:r>
              <a:rPr lang="ru-RU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учитель </a:t>
            </a:r>
            <a:r>
              <a:rPr lang="ru-RU" sz="3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подводит школьников к противоречию и предлагает им самим найти способ его решения</a:t>
            </a:r>
            <a:r>
              <a:rPr lang="ru-RU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3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70000"/>
              </a:lnSpc>
              <a:buFont typeface="Wingdings" panose="05000000000000000000" pitchFamily="2" charset="2"/>
              <a:buChar char=""/>
            </a:pPr>
            <a:r>
              <a:rPr lang="ru-RU" sz="3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сталкивает противоречия практической деятельности</a:t>
            </a:r>
            <a:r>
              <a:rPr lang="ru-RU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3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70000"/>
              </a:lnSpc>
              <a:buFont typeface="Wingdings" panose="05000000000000000000" pitchFamily="2" charset="2"/>
              <a:buChar char=""/>
            </a:pPr>
            <a:r>
              <a:rPr lang="ru-RU" sz="3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излагает различные точки зрения на один и тот же вопрос</a:t>
            </a:r>
            <a:r>
              <a:rPr lang="ru-RU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3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70000"/>
              </a:lnSpc>
              <a:buFont typeface="Wingdings" panose="05000000000000000000" pitchFamily="2" charset="2"/>
              <a:buChar char=""/>
            </a:pPr>
            <a:r>
              <a:rPr lang="ru-RU" sz="3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предлагает классу изучение явлений с разных позиций</a:t>
            </a:r>
            <a:r>
              <a:rPr lang="ru-RU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3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70000"/>
              </a:lnSpc>
              <a:buFont typeface="Wingdings" panose="05000000000000000000" pitchFamily="2" charset="2"/>
              <a:buChar char=""/>
            </a:pPr>
            <a:r>
              <a:rPr lang="ru-RU" sz="3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побуждает обучающихся сравнивать, обобщать, делать выводы</a:t>
            </a:r>
            <a:r>
              <a:rPr lang="ru-RU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3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70000"/>
              </a:lnSpc>
              <a:buFont typeface="Wingdings" panose="05000000000000000000" pitchFamily="2" charset="2"/>
              <a:buChar char=""/>
            </a:pPr>
            <a:r>
              <a:rPr lang="ru-RU" sz="3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определяет проблемные теоретические и практические задания</a:t>
            </a:r>
            <a:r>
              <a:rPr lang="ru-RU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3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70000"/>
              </a:lnSpc>
              <a:spcAft>
                <a:spcPts val="800"/>
              </a:spcAft>
              <a:buFont typeface="Wingdings" panose="05000000000000000000" pitchFamily="2" charset="2"/>
              <a:buChar char=""/>
            </a:pPr>
            <a:r>
              <a:rPr lang="ru-RU" sz="3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ставит проблемные задачи.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764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56" y="866774"/>
            <a:ext cx="8880929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027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507</TotalTime>
  <Words>702</Words>
  <Application>Microsoft Office PowerPoint</Application>
  <PresentationFormat>Экран (4:3)</PresentationFormat>
  <Paragraphs>122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6" baseType="lpstr">
      <vt:lpstr>Arial</vt:lpstr>
      <vt:lpstr>Calibri</vt:lpstr>
      <vt:lpstr>Century Gothic</vt:lpstr>
      <vt:lpstr>Times New Roman</vt:lpstr>
      <vt:lpstr>Wingdings</vt:lpstr>
      <vt:lpstr>Wingdings 3</vt:lpstr>
      <vt:lpstr>Легкий дым</vt:lpstr>
      <vt:lpstr>Современные образовательные технологии в процессе обучения математике в условиях обновления  ФГОС и ФОП.</vt:lpstr>
      <vt:lpstr>Презентация PowerPoint</vt:lpstr>
      <vt:lpstr>В связи с этим возникают вопросы: </vt:lpstr>
      <vt:lpstr>Технология проблемного обучения</vt:lpstr>
      <vt:lpstr>Технология проблемного обучения реализуется на основе следующих факторов: </vt:lpstr>
      <vt:lpstr>«Творческое усвоение знаний»</vt:lpstr>
      <vt:lpstr>Презентация PowerPoint</vt:lpstr>
      <vt:lpstr>Методические приемы: </vt:lpstr>
      <vt:lpstr>Презентация PowerPoint</vt:lpstr>
      <vt:lpstr>Прием «Яркое пятно»</vt:lpstr>
      <vt:lpstr>Прием рассмотрения явлений  с различных позиций</vt:lpstr>
      <vt:lpstr>Прием изложения различных точек зрения на один и тот же вопрос</vt:lpstr>
      <vt:lpstr>Прием сталкивания противоречия практической деятельности</vt:lpstr>
      <vt:lpstr>Прием сталкивания противоречия практической деятельности</vt:lpstr>
      <vt:lpstr>Прием сталкивания противоречия практической деятельности</vt:lpstr>
      <vt:lpstr>Прием сталкивания противоречия практической деятельности</vt:lpstr>
      <vt:lpstr>Презентация PowerPoint</vt:lpstr>
      <vt:lpstr>Основные проблемы в педагогической деятельности :  </vt:lpstr>
      <vt:lpstr>Ожидаемые результаты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Современные образовательные технологии в процессе обучения математике в условиях обновления ФГОС и ФОП.</dc:title>
  <dc:creator>Пользователь</dc:creator>
  <cp:lastModifiedBy>Пользователь</cp:lastModifiedBy>
  <cp:revision>38</cp:revision>
  <dcterms:created xsi:type="dcterms:W3CDTF">2023-10-30T12:22:36Z</dcterms:created>
  <dcterms:modified xsi:type="dcterms:W3CDTF">2023-11-01T13:59:46Z</dcterms:modified>
</cp:coreProperties>
</file>