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79" r:id="rId1"/>
  </p:sldMasterIdLst>
  <p:notesMasterIdLst>
    <p:notesMasterId r:id="rId7"/>
  </p:notesMasterIdLst>
  <p:sldIdLst>
    <p:sldId id="256" r:id="rId2"/>
    <p:sldId id="260" r:id="rId3"/>
    <p:sldId id="268" r:id="rId4"/>
    <p:sldId id="257" r:id="rId5"/>
    <p:sldId id="258" r:id="rId6"/>
  </p:sldIdLst>
  <p:sldSz cx="9144000" cy="6858000" type="screen4x3"/>
  <p:notesSz cx="9144000" cy="6858000"/>
  <p:embeddedFontLst>
    <p:embeddedFont>
      <p:font typeface="Tw Cen MT" pitchFamily="34" charset="0"/>
      <p:regular r:id="rId8"/>
      <p:bold r:id="rId9"/>
      <p:italic r:id="rId10"/>
      <p:boldItalic r:id="rId11"/>
    </p:embeddedFont>
    <p:embeddedFont>
      <p:font typeface="Cambria" pitchFamily="18" charset="0"/>
      <p:regular r:id="rId12"/>
      <p:bold r:id="rId13"/>
      <p:italic r:id="rId14"/>
      <p:boldItalic r:id="rId15"/>
    </p:embeddedFont>
    <p:embeddedFont>
      <p:font typeface="Verdana" pitchFamily="34" charset="0"/>
      <p:regular r:id="rId16"/>
      <p:bold r:id="rId17"/>
      <p:italic r:id="rId18"/>
      <p:boldItalic r:id="rId19"/>
    </p:embeddedFont>
    <p:embeddedFont>
      <p:font typeface="Calibri" pitchFamily="34" charset="0"/>
      <p:regular r:id="rId20"/>
      <p:bold r:id="rId21"/>
      <p:italic r:id="rId22"/>
      <p:boldItalic r:id="rId23"/>
    </p:embeddedFont>
    <p:embeddedFont>
      <p:font typeface="Wingdings 2" pitchFamily="18" charset="2"/>
      <p:regular r:id="rId24"/>
    </p:embeddedFont>
  </p:embeddedFontLst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9" autoAdjust="0"/>
    <p:restoredTop sz="86323" autoAdjust="0"/>
  </p:normalViewPr>
  <p:slideViewPr>
    <p:cSldViewPr>
      <p:cViewPr>
        <p:scale>
          <a:sx n="70" d="100"/>
          <a:sy n="70" d="100"/>
        </p:scale>
        <p:origin x="-1152" y="3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AC220C-EAAC-4FA8-B2A4-1F3044EF016F}" type="datetimeFigureOut">
              <a:rPr lang="ru-RU" smtClean="0"/>
              <a:pPr/>
              <a:t>05.11.2023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03448F-E82F-4CF1-BDB9-6CFE0A23365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4040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3448F-E82F-4CF1-BDB9-6CFE0A233655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5607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03448F-E82F-4CF1-BDB9-6CFE0A233655}" type="slidenum">
              <a:rPr lang="ru-RU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9560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 dirty="0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11/5/2023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105"/>
              </a:spcBef>
            </a:pPr>
            <a:r>
              <a:rPr dirty="0"/>
              <a:t>Ирбитское</a:t>
            </a:r>
            <a:r>
              <a:rPr spc="-204" dirty="0"/>
              <a:t> </a:t>
            </a:r>
            <a:r>
              <a:rPr spc="-25" dirty="0"/>
              <a:t>МО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917319" y="2234945"/>
            <a:ext cx="5383530" cy="13677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461770" marR="5080" indent="-1449705">
              <a:lnSpc>
                <a:spcPct val="100000"/>
              </a:lnSpc>
              <a:spcBef>
                <a:spcPts val="105"/>
              </a:spcBef>
            </a:pPr>
            <a:r>
              <a:rPr sz="4400" b="1" dirty="0">
                <a:solidFill>
                  <a:srgbClr val="FF0000"/>
                </a:solidFill>
                <a:latin typeface="Cambria"/>
                <a:cs typeface="Cambria"/>
              </a:rPr>
              <a:t>Анализ</a:t>
            </a:r>
            <a:r>
              <a:rPr sz="4400" b="1" spc="-30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4400" b="1" spc="-65" dirty="0" err="1">
                <a:solidFill>
                  <a:srgbClr val="FF0000"/>
                </a:solidFill>
                <a:latin typeface="Cambria"/>
                <a:cs typeface="Cambria"/>
              </a:rPr>
              <a:t>результатов</a:t>
            </a:r>
            <a:r>
              <a:rPr sz="4400" b="1" spc="-65" dirty="0">
                <a:solidFill>
                  <a:srgbClr val="FF0000"/>
                </a:solidFill>
                <a:latin typeface="Cambria"/>
                <a:cs typeface="Cambria"/>
              </a:rPr>
              <a:t> </a:t>
            </a:r>
            <a:r>
              <a:rPr sz="4400" b="1" spc="-10" dirty="0" smtClean="0">
                <a:solidFill>
                  <a:srgbClr val="FF0000"/>
                </a:solidFill>
                <a:latin typeface="Cambria"/>
                <a:cs typeface="Cambria"/>
              </a:rPr>
              <a:t>ЕГЭ-</a:t>
            </a:r>
            <a:r>
              <a:rPr sz="4400" b="1" spc="-20" dirty="0" smtClean="0">
                <a:solidFill>
                  <a:srgbClr val="FF0000"/>
                </a:solidFill>
                <a:latin typeface="Cambria"/>
                <a:cs typeface="Cambria"/>
              </a:rPr>
              <a:t>202</a:t>
            </a:r>
            <a:r>
              <a:rPr lang="ru-RU" sz="4400" b="1" spc="-20" dirty="0">
                <a:solidFill>
                  <a:srgbClr val="FF0000"/>
                </a:solidFill>
                <a:latin typeface="Cambria"/>
                <a:cs typeface="Cambria"/>
              </a:rPr>
              <a:t>3</a:t>
            </a:r>
            <a:endParaRPr sz="4400" dirty="0">
              <a:solidFill>
                <a:srgbClr val="FF0000"/>
              </a:solidFill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0" y="518012"/>
            <a:ext cx="9144000" cy="5046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9304" marR="5080" indent="-3317240" algn="ctr">
              <a:lnSpc>
                <a:spcPct val="100000"/>
              </a:lnSpc>
              <a:spcBef>
                <a:spcPts val="95"/>
              </a:spcBef>
            </a:pP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Решаемость</a:t>
            </a:r>
            <a:r>
              <a:rPr sz="3200" b="1" spc="-9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sz="3200" b="1" spc="-9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200" b="1" spc="-114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кратким</a:t>
            </a:r>
            <a:r>
              <a:rPr sz="3200" b="1" spc="-1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 </a:t>
            </a:r>
            <a:r>
              <a:rPr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200" b="1" spc="-3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200" b="1" spc="-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71075394"/>
              </p:ext>
            </p:extLst>
          </p:nvPr>
        </p:nvGraphicFramePr>
        <p:xfrm>
          <a:off x="609600" y="1828800"/>
          <a:ext cx="8153400" cy="39002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55844"/>
                <a:gridCol w="826068"/>
                <a:gridCol w="741277"/>
                <a:gridCol w="741276"/>
                <a:gridCol w="741276"/>
                <a:gridCol w="741276"/>
                <a:gridCol w="741276"/>
                <a:gridCol w="741276"/>
                <a:gridCol w="741277"/>
                <a:gridCol w="741277"/>
                <a:gridCol w="741277"/>
              </a:tblGrid>
              <a:tr h="18288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1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2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3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4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5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6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7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8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dirty="0">
                          <a:latin typeface="Verdana"/>
                          <a:cs typeface="Verdana"/>
                        </a:rPr>
                        <a:t>9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spc="-25" dirty="0">
                          <a:latin typeface="Verdana"/>
                          <a:cs typeface="Verdana"/>
                        </a:rPr>
                        <a:t>10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200" b="1" spc="-25" dirty="0">
                          <a:latin typeface="Verdana"/>
                          <a:cs typeface="Verdana"/>
                        </a:rPr>
                        <a:t>11</a:t>
                      </a:r>
                      <a:endParaRPr sz="3200" dirty="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</a:tr>
              <a:tr h="2071471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92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81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5</a:t>
                      </a:r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4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97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65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70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84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73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78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41</a:t>
                      </a:r>
                      <a:endParaRPr lang="ru-RU" sz="4000" b="1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8600" y="3962395"/>
            <a:ext cx="73552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6200" y="533400"/>
            <a:ext cx="8915400" cy="47384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329304" marR="5080" indent="-3317240" algn="ctr">
              <a:lnSpc>
                <a:spcPct val="100000"/>
              </a:lnSpc>
              <a:spcBef>
                <a:spcPts val="95"/>
              </a:spcBef>
            </a:pPr>
            <a:r>
              <a:rPr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Решаемость</a:t>
            </a:r>
            <a:r>
              <a:rPr sz="3000" b="1" spc="-9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заданий</a:t>
            </a:r>
            <a:r>
              <a:rPr sz="3000" b="1" spc="-9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sz="3000" b="1" spc="-114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развёрнутым</a:t>
            </a:r>
            <a:r>
              <a:rPr sz="3000" b="1" spc="-1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ответом </a:t>
            </a:r>
            <a:r>
              <a:rPr sz="3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sz="3000" b="1" spc="-35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sz="3000" b="1" spc="-5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endParaRPr sz="3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5942143"/>
              </p:ext>
            </p:extLst>
          </p:nvPr>
        </p:nvGraphicFramePr>
        <p:xfrm>
          <a:off x="609600" y="1828801"/>
          <a:ext cx="8153404" cy="335279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64772"/>
                <a:gridCol w="1164772"/>
                <a:gridCol w="1164772"/>
                <a:gridCol w="1164772"/>
                <a:gridCol w="1164772"/>
                <a:gridCol w="1164772"/>
                <a:gridCol w="1164772"/>
              </a:tblGrid>
              <a:tr h="1808834"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3б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  <a:p>
                      <a:pPr marL="9144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</a:t>
                      </a:r>
                      <a:endParaRPr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2б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  <a:p>
                      <a:pPr marL="9207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3б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4б</a:t>
                      </a:r>
                      <a:endParaRPr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4б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DA9"/>
                    </a:solidFill>
                  </a:tcPr>
                </a:tc>
              </a:tr>
              <a:tr h="1543965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</a:t>
                      </a:r>
                      <a:endParaRPr lang="ru-RU" sz="4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3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9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4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1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7DBE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4000" b="1" i="0" u="none" strike="noStrike" dirty="0" smtClean="0">
                          <a:solidFill>
                            <a:schemeClr val="tx1"/>
                          </a:solidFill>
                          <a:latin typeface="Times New Roman"/>
                        </a:rPr>
                        <a:t>3</a:t>
                      </a:r>
                      <a:endParaRPr lang="ru-RU" sz="4000" b="1" i="0" u="none" strike="noStrike" dirty="0">
                        <a:solidFill>
                          <a:schemeClr val="tx1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BE1"/>
                    </a:soli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228600" y="3962395"/>
            <a:ext cx="73552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120932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905000" y="-30723"/>
            <a:ext cx="5383530" cy="1429237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4450" marR="5080" indent="-32384">
              <a:lnSpc>
                <a:spcPct val="100000"/>
              </a:lnSpc>
              <a:spcBef>
                <a:spcPts val="105"/>
              </a:spcBef>
            </a:pPr>
            <a:r>
              <a:rPr sz="4400" dirty="0">
                <a:solidFill>
                  <a:srgbClr val="CF4A4A"/>
                </a:solidFill>
              </a:rPr>
              <a:t>Анализ</a:t>
            </a:r>
            <a:r>
              <a:rPr sz="4400" spc="-30" dirty="0">
                <a:solidFill>
                  <a:srgbClr val="CF4A4A"/>
                </a:solidFill>
              </a:rPr>
              <a:t> </a:t>
            </a:r>
            <a:r>
              <a:rPr sz="4400" spc="-65" dirty="0">
                <a:solidFill>
                  <a:srgbClr val="CF4A4A"/>
                </a:solidFill>
              </a:rPr>
              <a:t>результатов </a:t>
            </a:r>
            <a:r>
              <a:rPr sz="4400" spc="-10" dirty="0" smtClean="0">
                <a:solidFill>
                  <a:srgbClr val="CF4A4A"/>
                </a:solidFill>
              </a:rPr>
              <a:t>ЕГЭ-</a:t>
            </a:r>
            <a:r>
              <a:rPr lang="ru-RU" sz="4800" dirty="0" smtClean="0">
                <a:solidFill>
                  <a:srgbClr val="CF4A4A"/>
                </a:solidFill>
              </a:rPr>
              <a:t>2023</a:t>
            </a:r>
            <a:r>
              <a:rPr sz="4400" dirty="0" smtClean="0">
                <a:solidFill>
                  <a:srgbClr val="CF4A4A"/>
                </a:solidFill>
              </a:rPr>
              <a:t>-</a:t>
            </a:r>
            <a:r>
              <a:rPr sz="4400" spc="10" dirty="0" smtClean="0">
                <a:solidFill>
                  <a:srgbClr val="CF4A4A"/>
                </a:solidFill>
              </a:rPr>
              <a:t> </a:t>
            </a:r>
            <a:r>
              <a:rPr sz="4400" spc="-10" dirty="0">
                <a:solidFill>
                  <a:srgbClr val="CF4A4A"/>
                </a:solidFill>
              </a:rPr>
              <a:t>профиль</a:t>
            </a:r>
            <a:endParaRPr sz="4400" dirty="0"/>
          </a:p>
        </p:txBody>
      </p:sp>
      <p:sp>
        <p:nvSpPr>
          <p:cNvPr id="11" name="object 11"/>
          <p:cNvSpPr txBox="1"/>
          <p:nvPr/>
        </p:nvSpPr>
        <p:spPr>
          <a:xfrm>
            <a:off x="228600" y="1981201"/>
            <a:ext cx="8534400" cy="29674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198370" marR="5080" indent="-2012314">
              <a:lnSpc>
                <a:spcPct val="100000"/>
              </a:lnSpc>
              <a:spcBef>
                <a:spcPts val="100"/>
              </a:spcBef>
              <a:tabLst>
                <a:tab pos="2848610" algn="l"/>
              </a:tabLst>
            </a:pPr>
            <a:r>
              <a:rPr lang="ru-RU" sz="3200" b="1" dirty="0">
                <a:latin typeface="Cambria"/>
                <a:cs typeface="Cambria"/>
              </a:rPr>
              <a:t>П</a:t>
            </a:r>
            <a:r>
              <a:rPr sz="3200" b="1" dirty="0" err="1" smtClean="0">
                <a:latin typeface="Cambria"/>
                <a:cs typeface="Cambria"/>
              </a:rPr>
              <a:t>риняли</a:t>
            </a:r>
            <a:r>
              <a:rPr sz="3200" b="1" spc="-35" dirty="0" smtClean="0">
                <a:latin typeface="Cambria"/>
                <a:cs typeface="Cambria"/>
              </a:rPr>
              <a:t> </a:t>
            </a:r>
            <a:r>
              <a:rPr sz="3200" b="1" spc="-10" dirty="0">
                <a:latin typeface="Cambria"/>
                <a:cs typeface="Cambria"/>
              </a:rPr>
              <a:t>участие</a:t>
            </a:r>
            <a:r>
              <a:rPr sz="3200" b="1" dirty="0">
                <a:latin typeface="Cambria"/>
                <a:cs typeface="Cambria"/>
              </a:rPr>
              <a:t>	</a:t>
            </a:r>
            <a:r>
              <a:rPr sz="3200" b="1" dirty="0" smtClean="0">
                <a:latin typeface="Cambria"/>
                <a:cs typeface="Cambria"/>
              </a:rPr>
              <a:t>3</a:t>
            </a:r>
            <a:r>
              <a:rPr lang="ru-RU" sz="3200" b="1" dirty="0">
                <a:latin typeface="Cambria"/>
                <a:cs typeface="Cambria"/>
              </a:rPr>
              <a:t>7</a:t>
            </a:r>
            <a:r>
              <a:rPr sz="3200" b="1" spc="-35" dirty="0" smtClean="0">
                <a:latin typeface="Cambria"/>
                <a:cs typeface="Cambria"/>
              </a:rPr>
              <a:t> </a:t>
            </a:r>
            <a:r>
              <a:rPr lang="ru-RU" sz="3200" b="1" dirty="0" smtClean="0">
                <a:latin typeface="Cambria"/>
                <a:cs typeface="Cambria"/>
              </a:rPr>
              <a:t>выпускника</a:t>
            </a:r>
            <a:endParaRPr sz="3200" dirty="0">
              <a:latin typeface="Cambria"/>
              <a:cs typeface="Cambria"/>
            </a:endParaRPr>
          </a:p>
          <a:p>
            <a:pPr marR="1214120">
              <a:tabLst>
                <a:tab pos="2161540" algn="l"/>
              </a:tabLst>
            </a:pPr>
            <a:r>
              <a:rPr sz="3200" b="1" dirty="0">
                <a:latin typeface="Cambria"/>
                <a:cs typeface="Cambria"/>
              </a:rPr>
              <a:t>Переступили</a:t>
            </a:r>
            <a:r>
              <a:rPr sz="3200" b="1" spc="-15" dirty="0">
                <a:latin typeface="Cambria"/>
                <a:cs typeface="Cambria"/>
              </a:rPr>
              <a:t> </a:t>
            </a:r>
            <a:r>
              <a:rPr sz="3200" b="1" u="sng" dirty="0">
                <a:uFill>
                  <a:solidFill>
                    <a:srgbClr val="000000"/>
                  </a:solidFill>
                </a:uFill>
                <a:latin typeface="Cambria"/>
                <a:cs typeface="Cambria"/>
              </a:rPr>
              <a:t>min</a:t>
            </a:r>
            <a:r>
              <a:rPr sz="3200" b="1" spc="-25" dirty="0">
                <a:latin typeface="Cambria"/>
                <a:cs typeface="Cambria"/>
              </a:rPr>
              <a:t> </a:t>
            </a:r>
            <a:r>
              <a:rPr sz="3200" b="1" dirty="0">
                <a:latin typeface="Cambria"/>
                <a:cs typeface="Cambria"/>
              </a:rPr>
              <a:t>порог</a:t>
            </a:r>
            <a:r>
              <a:rPr sz="3200" b="1" spc="-20" dirty="0">
                <a:latin typeface="Cambria"/>
                <a:cs typeface="Cambria"/>
              </a:rPr>
              <a:t> </a:t>
            </a:r>
            <a:r>
              <a:rPr sz="3200" b="1" dirty="0">
                <a:latin typeface="Cambria"/>
                <a:cs typeface="Cambria"/>
              </a:rPr>
              <a:t>в</a:t>
            </a:r>
            <a:r>
              <a:rPr sz="3200" b="1" spc="-15" dirty="0">
                <a:latin typeface="Cambria"/>
                <a:cs typeface="Cambria"/>
              </a:rPr>
              <a:t> </a:t>
            </a:r>
            <a:r>
              <a:rPr sz="3200" b="1" dirty="0">
                <a:latin typeface="Cambria"/>
                <a:cs typeface="Cambria"/>
              </a:rPr>
              <a:t>27</a:t>
            </a:r>
            <a:r>
              <a:rPr sz="3200" b="1" spc="-5" dirty="0">
                <a:latin typeface="Cambria"/>
                <a:cs typeface="Cambria"/>
              </a:rPr>
              <a:t> </a:t>
            </a:r>
            <a:r>
              <a:rPr sz="3200" b="1" spc="-10" dirty="0">
                <a:latin typeface="Cambria"/>
                <a:cs typeface="Cambria"/>
              </a:rPr>
              <a:t>баллов: </a:t>
            </a:r>
            <a:endParaRPr lang="ru-RU" sz="3200" b="1" spc="-10" dirty="0" smtClean="0">
              <a:latin typeface="Cambria"/>
              <a:cs typeface="Cambria"/>
            </a:endParaRPr>
          </a:p>
          <a:p>
            <a:pPr marR="1214120">
              <a:tabLst>
                <a:tab pos="2161540" algn="l"/>
              </a:tabLst>
            </a:pPr>
            <a:r>
              <a:rPr lang="ru-RU" sz="3200" b="1" spc="-10" dirty="0" smtClean="0">
                <a:latin typeface="Cambria"/>
                <a:cs typeface="Cambria"/>
              </a:rPr>
              <a:t>2023 г – 91,8% (4 не сдали)</a:t>
            </a:r>
          </a:p>
          <a:p>
            <a:pPr marR="1214120">
              <a:tabLst>
                <a:tab pos="2161540" algn="l"/>
              </a:tabLst>
            </a:pPr>
            <a:r>
              <a:rPr lang="ru-RU" sz="3200" b="1" spc="-10" dirty="0" smtClean="0">
                <a:latin typeface="Cambria"/>
                <a:cs typeface="Cambria"/>
              </a:rPr>
              <a:t>2022 г -   </a:t>
            </a:r>
            <a:r>
              <a:rPr lang="ru-RU" sz="3200" b="1" dirty="0" smtClean="0"/>
              <a:t>87,5%  (4 не сдали)</a:t>
            </a:r>
            <a:endParaRPr lang="ru-RU" sz="3200" b="1" spc="-10" dirty="0" smtClean="0">
              <a:latin typeface="Cambria"/>
              <a:cs typeface="Cambria"/>
            </a:endParaRPr>
          </a:p>
          <a:p>
            <a:pPr marR="1214120" algn="l">
              <a:tabLst>
                <a:tab pos="2161540" algn="l"/>
              </a:tabLst>
            </a:pPr>
            <a:r>
              <a:rPr sz="3200" b="1" dirty="0" smtClean="0">
                <a:latin typeface="Cambria"/>
                <a:cs typeface="Cambria"/>
              </a:rPr>
              <a:t>2021 г</a:t>
            </a:r>
            <a:r>
              <a:rPr lang="ru-RU" sz="3200" b="1" dirty="0" smtClean="0">
                <a:latin typeface="Cambria"/>
                <a:cs typeface="Cambria"/>
              </a:rPr>
              <a:t> </a:t>
            </a:r>
            <a:r>
              <a:rPr sz="3200" b="1" dirty="0" smtClean="0">
                <a:latin typeface="Cambria"/>
                <a:cs typeface="Cambria"/>
              </a:rPr>
              <a:t>-</a:t>
            </a:r>
            <a:r>
              <a:rPr sz="3200" b="1" spc="-5" dirty="0" smtClean="0">
                <a:latin typeface="Cambria"/>
                <a:cs typeface="Cambria"/>
              </a:rPr>
              <a:t> </a:t>
            </a:r>
            <a:r>
              <a:rPr lang="ru-RU" sz="3200" b="1" spc="-5" dirty="0" smtClean="0">
                <a:latin typeface="Cambria"/>
                <a:cs typeface="Cambria"/>
              </a:rPr>
              <a:t> </a:t>
            </a:r>
            <a:r>
              <a:rPr sz="3200" b="1" spc="-10" dirty="0" smtClean="0">
                <a:latin typeface="Cambria"/>
                <a:cs typeface="Cambria"/>
              </a:rPr>
              <a:t>97,3%</a:t>
            </a:r>
            <a:r>
              <a:rPr sz="3200" b="1" dirty="0" smtClean="0">
                <a:latin typeface="Cambria"/>
                <a:cs typeface="Cambria"/>
              </a:rPr>
              <a:t>(</a:t>
            </a:r>
            <a:r>
              <a:rPr sz="3200" b="1" dirty="0">
                <a:latin typeface="Cambria"/>
                <a:cs typeface="Cambria"/>
              </a:rPr>
              <a:t>1</a:t>
            </a:r>
            <a:r>
              <a:rPr sz="3200" b="1" spc="-30" dirty="0">
                <a:latin typeface="Cambria"/>
                <a:cs typeface="Cambria"/>
              </a:rPr>
              <a:t> </a:t>
            </a:r>
            <a:r>
              <a:rPr sz="3200" b="1" dirty="0">
                <a:latin typeface="Cambria"/>
                <a:cs typeface="Cambria"/>
              </a:rPr>
              <a:t>выпускник</a:t>
            </a:r>
            <a:r>
              <a:rPr sz="3200" b="1" spc="-15" dirty="0">
                <a:latin typeface="Cambria"/>
                <a:cs typeface="Cambria"/>
              </a:rPr>
              <a:t> </a:t>
            </a:r>
            <a:r>
              <a:rPr sz="3200" b="1" dirty="0" err="1">
                <a:latin typeface="Cambria"/>
                <a:cs typeface="Cambria"/>
              </a:rPr>
              <a:t>не</a:t>
            </a:r>
            <a:r>
              <a:rPr sz="3200" b="1" spc="-20" dirty="0">
                <a:latin typeface="Cambria"/>
                <a:cs typeface="Cambria"/>
              </a:rPr>
              <a:t> </a:t>
            </a:r>
            <a:r>
              <a:rPr sz="3200" b="1" dirty="0" err="1" smtClean="0">
                <a:latin typeface="Cambria"/>
                <a:cs typeface="Cambria"/>
              </a:rPr>
              <a:t>сдал</a:t>
            </a:r>
            <a:r>
              <a:rPr lang="ru-RU" sz="3200" b="1" dirty="0" smtClean="0">
                <a:latin typeface="Cambria"/>
                <a:cs typeface="Cambria"/>
              </a:rPr>
              <a:t> </a:t>
            </a:r>
            <a:r>
              <a:rPr sz="3200" b="1" dirty="0" smtClean="0">
                <a:latin typeface="Cambria"/>
                <a:cs typeface="Cambria"/>
              </a:rPr>
              <a:t>18</a:t>
            </a:r>
            <a:r>
              <a:rPr sz="3200" b="1" spc="-25" dirty="0" smtClean="0">
                <a:latin typeface="Cambria"/>
                <a:cs typeface="Cambria"/>
              </a:rPr>
              <a:t>б</a:t>
            </a:r>
            <a:r>
              <a:rPr lang="ru-RU" sz="3200" b="1" spc="-25" dirty="0" smtClean="0">
                <a:latin typeface="Cambria"/>
                <a:cs typeface="Cambria"/>
              </a:rPr>
              <a:t> </a:t>
            </a:r>
            <a:r>
              <a:rPr sz="3200" b="1" spc="-25" dirty="0" smtClean="0">
                <a:latin typeface="Cambria"/>
                <a:cs typeface="Cambria"/>
              </a:rPr>
              <a:t>)</a:t>
            </a:r>
            <a:endParaRPr sz="3200" dirty="0">
              <a:latin typeface="Cambria"/>
              <a:cs typeface="Cambri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 rot="10800000" flipV="1">
            <a:off x="2133600" y="381000"/>
            <a:ext cx="5514974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spc="-35" dirty="0" smtClean="0">
                <a:solidFill>
                  <a:srgbClr val="CF4A4A"/>
                </a:solidFill>
              </a:rPr>
              <a:t>ЕГЭ-</a:t>
            </a:r>
            <a:r>
              <a:rPr sz="4000" dirty="0" smtClean="0">
                <a:solidFill>
                  <a:srgbClr val="CF4A4A"/>
                </a:solidFill>
              </a:rPr>
              <a:t>202</a:t>
            </a:r>
            <a:r>
              <a:rPr lang="ru-RU" sz="4000" dirty="0">
                <a:solidFill>
                  <a:srgbClr val="CF4A4A"/>
                </a:solidFill>
              </a:rPr>
              <a:t>3</a:t>
            </a:r>
            <a:r>
              <a:rPr sz="4000" spc="-20" dirty="0" smtClean="0">
                <a:solidFill>
                  <a:srgbClr val="CF4A4A"/>
                </a:solidFill>
              </a:rPr>
              <a:t> </a:t>
            </a:r>
            <a:r>
              <a:rPr sz="2800" spc="-10" dirty="0">
                <a:solidFill>
                  <a:srgbClr val="CF4A4A"/>
                </a:solidFill>
              </a:rPr>
              <a:t>профиль</a:t>
            </a:r>
            <a:endParaRPr sz="2800" dirty="0"/>
          </a:p>
        </p:txBody>
      </p:sp>
      <p:graphicFrame>
        <p:nvGraphicFramePr>
          <p:cNvPr id="9" name="object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75039574"/>
              </p:ext>
            </p:extLst>
          </p:nvPr>
        </p:nvGraphicFramePr>
        <p:xfrm>
          <a:off x="609600" y="1828800"/>
          <a:ext cx="8001204" cy="472263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31953"/>
                <a:gridCol w="2569251"/>
              </a:tblGrid>
              <a:tr h="398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b="1" spc="-25" dirty="0">
                          <a:latin typeface="Cambria"/>
                          <a:cs typeface="Cambria"/>
                        </a:rPr>
                        <a:t>МОУ</a:t>
                      </a:r>
                      <a:endParaRPr sz="2400" dirty="0">
                        <a:latin typeface="Cambria"/>
                        <a:cs typeface="Cambri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0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sz="2400" b="1" spc="-10" dirty="0">
                          <a:latin typeface="Cambria"/>
                          <a:cs typeface="Cambria"/>
                        </a:rPr>
                        <a:t>выпускников</a:t>
                      </a:r>
                      <a:endParaRPr sz="2400" dirty="0">
                        <a:latin typeface="Cambria"/>
                        <a:cs typeface="Cambri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398605">
                <a:tc>
                  <a:txBody>
                    <a:bodyPr/>
                    <a:lstStyle/>
                    <a:p>
                      <a:pPr marL="6667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2400" b="1" dirty="0" err="1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Бердюгинская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70485" algn="ctr">
                        <a:lnSpc>
                          <a:spcPct val="100000"/>
                        </a:lnSpc>
                        <a:spcBef>
                          <a:spcPts val="300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2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1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  <a:tr h="398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err="1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Горкинская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1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  <a:tr h="398051">
                <a:tc>
                  <a:txBody>
                    <a:bodyPr/>
                    <a:lstStyle/>
                    <a:p>
                      <a:pPr marL="6667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-10" normalizeH="0" baseline="0" noProof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Дубская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"/>
                        <a:ea typeface="+mn-e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7048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2</a:t>
                      </a: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398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ЗСШ №1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10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  <a:tr h="398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Знаменская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1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  <a:tr h="39860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err="1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Килачевская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algn="ct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4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5599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lang="ru-RU" sz="2400" b="1" dirty="0" smtClean="0">
                          <a:solidFill>
                            <a:srgbClr val="0070C0"/>
                          </a:solidFill>
                          <a:latin typeface="Cambria"/>
                          <a:cs typeface="Cambria"/>
                        </a:rPr>
                        <a:t>Ключевская</a:t>
                      </a:r>
                      <a:endParaRPr sz="2400" b="1" dirty="0">
                        <a:solidFill>
                          <a:srgbClr val="0070C0"/>
                        </a:solidFill>
                        <a:latin typeface="Cambria"/>
                        <a:cs typeface="Cambria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4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  <a:tr h="41987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-1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Пионерская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5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11</a:t>
                      </a: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4908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-10" normalizeH="0" baseline="0" noProof="0" dirty="0" err="1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Черновская</a:t>
                      </a:r>
                      <a:endParaRPr kumimoji="0" lang="ru-RU" sz="24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uLnTx/>
                        <a:uFillTx/>
                        <a:latin typeface="Cambria"/>
                        <a:ea typeface="+mn-ea"/>
                        <a:cs typeface="Cambria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1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uLnTx/>
                          <a:uFillTx/>
                          <a:latin typeface="Cambria"/>
                          <a:ea typeface="+mn-ea"/>
                          <a:cs typeface="Cambria"/>
                        </a:rPr>
                        <a:t>2</a:t>
                      </a:r>
                    </a:p>
                  </a:txBody>
                  <a:tcPr marL="0" marR="0" marT="3937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451198"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10"/>
                        </a:spcBef>
                      </a:pPr>
                      <a:r>
                        <a:rPr sz="2400" b="1" dirty="0">
                          <a:latin typeface="Cambria"/>
                          <a:cs typeface="Cambria"/>
                        </a:rPr>
                        <a:t>Итого</a:t>
                      </a:r>
                      <a:r>
                        <a:rPr sz="2400" b="1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sz="2400" b="1" dirty="0">
                          <a:latin typeface="Cambria"/>
                          <a:cs typeface="Cambria"/>
                        </a:rPr>
                        <a:t>-</a:t>
                      </a:r>
                      <a:r>
                        <a:rPr sz="2400" b="1" spc="-60" dirty="0">
                          <a:latin typeface="Cambria"/>
                          <a:cs typeface="Cambria"/>
                        </a:rPr>
                        <a:t> </a:t>
                      </a:r>
                      <a:r>
                        <a:rPr lang="ru-RU" sz="2400" b="1" spc="-50" dirty="0" smtClean="0">
                          <a:latin typeface="Cambria"/>
                          <a:cs typeface="Cambria"/>
                        </a:rPr>
                        <a:t>9</a:t>
                      </a:r>
                      <a:endParaRPr sz="2400" dirty="0">
                        <a:latin typeface="Cambria"/>
                        <a:cs typeface="Cambria"/>
                      </a:endParaRPr>
                    </a:p>
                  </a:txBody>
                  <a:tcPr marL="0" marR="0" marT="393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290"/>
                        </a:spcBef>
                      </a:pPr>
                      <a:r>
                        <a:rPr sz="2800" b="1" spc="-25" dirty="0" smtClean="0">
                          <a:latin typeface="Cambria"/>
                          <a:cs typeface="Cambria"/>
                        </a:rPr>
                        <a:t>3</a:t>
                      </a:r>
                      <a:r>
                        <a:rPr lang="ru-RU" sz="2800" b="1" spc="-25" dirty="0" smtClean="0">
                          <a:latin typeface="Cambria"/>
                          <a:cs typeface="Cambria"/>
                        </a:rPr>
                        <a:t>7</a:t>
                      </a:r>
                      <a:endParaRPr sz="2800" dirty="0">
                        <a:latin typeface="Cambria"/>
                        <a:cs typeface="Cambria"/>
                      </a:endParaRPr>
                    </a:p>
                  </a:txBody>
                  <a:tcPr marL="0" marR="0" marT="3683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ECEDF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516</TotalTime>
  <Words>107</Words>
  <Application>Microsoft Office PowerPoint</Application>
  <PresentationFormat>Экран (4:3)</PresentationFormat>
  <Paragraphs>78</Paragraphs>
  <Slides>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4" baseType="lpstr">
      <vt:lpstr>Arial</vt:lpstr>
      <vt:lpstr>Tw Cen MT</vt:lpstr>
      <vt:lpstr>Cambria</vt:lpstr>
      <vt:lpstr>Times New Roman</vt:lpstr>
      <vt:lpstr>Verdana</vt:lpstr>
      <vt:lpstr>Calibri</vt:lpstr>
      <vt:lpstr>Wingdings</vt:lpstr>
      <vt:lpstr>Wingdings 2</vt:lpstr>
      <vt:lpstr>Обычная</vt:lpstr>
      <vt:lpstr>Ирбитское МО</vt:lpstr>
      <vt:lpstr>Решаемость заданий с кратким ответом в %</vt:lpstr>
      <vt:lpstr>Решаемость заданий с развёрнутым ответом в %</vt:lpstr>
      <vt:lpstr>Анализ результатов ЕГЭ-2023- профиль</vt:lpstr>
      <vt:lpstr>ЕГЭ-2023 профиль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Ирбитское МО  Анализ результатов  ЕГЭ-2021</dc:title>
  <dc:creator>218</dc:creator>
  <cp:lastModifiedBy>компьютер</cp:lastModifiedBy>
  <cp:revision>33</cp:revision>
  <dcterms:created xsi:type="dcterms:W3CDTF">2022-07-29T06:19:25Z</dcterms:created>
  <dcterms:modified xsi:type="dcterms:W3CDTF">2023-11-04T18:15:39Z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2021-10-27T00:00:00Z</vt:filetime>
  </property>
  <property fmtid="{D5CDD505-2E9C-101B-9397-08002B2CF9AE}" pid="3" name="Creator">
    <vt:lpwstr>Microsoft® PowerPoint® 2010</vt:lpwstr>
  </property>
  <property fmtid="{D5CDD505-2E9C-101B-9397-08002B2CF9AE}" pid="4" name="LastSaved">
    <vt:filetime>2022-07-29T00:00:00Z</vt:filetime>
  </property>
</Properties>
</file>