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20"/>
  </p:notesMasterIdLst>
  <p:sldIdLst>
    <p:sldId id="288" r:id="rId2"/>
    <p:sldId id="315" r:id="rId3"/>
    <p:sldId id="316" r:id="rId4"/>
    <p:sldId id="310" r:id="rId5"/>
    <p:sldId id="314" r:id="rId6"/>
    <p:sldId id="317" r:id="rId7"/>
    <p:sldId id="319" r:id="rId8"/>
    <p:sldId id="326" r:id="rId9"/>
    <p:sldId id="327" r:id="rId10"/>
    <p:sldId id="328" r:id="rId11"/>
    <p:sldId id="329" r:id="rId12"/>
    <p:sldId id="330" r:id="rId13"/>
    <p:sldId id="318" r:id="rId14"/>
    <p:sldId id="321" r:id="rId15"/>
    <p:sldId id="323" r:id="rId16"/>
    <p:sldId id="324" r:id="rId17"/>
    <p:sldId id="322" r:id="rId18"/>
    <p:sldId id="32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817C9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01" autoAdjust="0"/>
    <p:restoredTop sz="94894" autoAdjust="0"/>
  </p:normalViewPr>
  <p:slideViewPr>
    <p:cSldViewPr>
      <p:cViewPr varScale="1">
        <p:scale>
          <a:sx n="69" d="100"/>
          <a:sy n="69" d="100"/>
        </p:scale>
        <p:origin x="-13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4E0F9BD-DA4A-4080-8CE6-6D11314D43B1}" type="datetimeFigureOut">
              <a:rPr lang="ru-RU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82DC4FA-3704-4FEC-92CB-EF7EC6F865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37143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036A63-B656-4978-8582-35E1146AE2BB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A54D7E-3633-4185-930E-62AAF40232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959C50-E360-406B-8905-E94B38D8594D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186835-F3BF-4BEF-A880-CC4F4E714F7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6D82AE3-0149-48BD-83EA-0A009D02703C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91C62E-6510-4156-970D-3FD362CFE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7DCB353-4321-45CF-BB30-CEE3C5D444A5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099D61-A9D3-48B7-B383-F1A7D493E42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1420D5-0609-4CB1-87CC-B31F2A581E3F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547035-036C-4194-A617-51B2D461F6E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58CB41-428A-47DE-B706-D7F59B042AAE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0D16FF-D3EF-4447-BF90-FBD0DC101F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740E87-8878-42F5-99F4-CCA2D18973D2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F85596-3B8E-49BB-9F8B-36F142B781F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94667DF-2361-4D32-A96E-47E7167C9799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1BBAAD-24A4-4037-B415-5D689EDCF15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15CA01-9657-4EFB-886B-144341E1C6A7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9A273C-8E82-4D51-BCC3-073C3B0DB0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7E45BF-5DF6-4CEE-B16B-8EF500ED0298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21B0E7-EA90-4C1F-B370-7666EB9C994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D16F38D-18BE-4AEB-9B4C-44122520F8CF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5DF97E-C077-4917-BE99-203952D85E3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C4119EF-962F-4551-829A-5B6A1A0A68C4}" type="datetimeFigureOut">
              <a:rPr lang="ru-RU" smtClean="0"/>
              <a:pPr>
                <a:defRPr/>
              </a:pPr>
              <a:t>01.11.2023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F4E289D-347C-45AB-84DC-7B641F96470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>
            <a:spLocks noGrp="1"/>
          </p:cNvSpPr>
          <p:nvPr>
            <p:ph type="ctrTitle"/>
          </p:nvPr>
        </p:nvSpPr>
        <p:spPr>
          <a:xfrm>
            <a:off x="683568" y="764704"/>
            <a:ext cx="7772400" cy="1470025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latin typeface="Bahnschrift Condensed" pitchFamily="34" charset="0"/>
              </a:rPr>
              <a:t>Анализ ВПР по математике </a:t>
            </a:r>
            <a:endParaRPr lang="ru-RU" sz="6600" b="1" dirty="0">
              <a:ln w="17780" cmpd="sng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latin typeface="Bahnschrift Condensed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subTitle" idx="1"/>
          </p:nvPr>
        </p:nvSpPr>
        <p:spPr>
          <a:xfrm>
            <a:off x="1403350" y="2276475"/>
            <a:ext cx="6400800" cy="17526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n w="17780" cmpd="sng">
                  <a:solidFill>
                    <a:schemeClr val="accent6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2"/>
                </a:solidFill>
                <a:latin typeface="Microsoft Sans Serif" pitchFamily="34" charset="0"/>
                <a:cs typeface="Microsoft Sans Serif" pitchFamily="34" charset="0"/>
              </a:rPr>
              <a:t>8 класс 2023 год</a:t>
            </a:r>
            <a:endParaRPr lang="ru-RU" sz="4000" b="1" dirty="0">
              <a:ln w="17780" cmpd="sng">
                <a:solidFill>
                  <a:schemeClr val="accent6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2"/>
              </a:solidFill>
              <a:latin typeface="Microsoft Sans Serif" pitchFamily="34" charset="0"/>
              <a:cs typeface="Microsoft Sans Serif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accent2"/>
                </a:solidFill>
                <a:latin typeface="Times New Roman"/>
                <a:ea typeface="Times New Roman"/>
              </a:rPr>
              <a:t>Статистика по отметкам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229600" cy="5276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843583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32656"/>
            <a:ext cx="7920880" cy="594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97264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9"/>
            <a:ext cx="849694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4546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Задания , выполненные менее чем на 50%</a:t>
            </a:r>
            <a:endParaRPr lang="ru-RU" sz="2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427983" y="4653136"/>
          <a:ext cx="4176463" cy="1872207"/>
        </p:xfrm>
        <a:graphic>
          <a:graphicData uri="http://schemas.openxmlformats.org/drawingml/2006/table">
            <a:tbl>
              <a:tblPr/>
              <a:tblGrid>
                <a:gridCol w="666552"/>
                <a:gridCol w="1847355"/>
                <a:gridCol w="664640"/>
                <a:gridCol w="997916"/>
              </a:tblGrid>
              <a:tr h="207771">
                <a:tc>
                  <a:txBody>
                    <a:bodyPr/>
                    <a:lstStyle/>
                    <a:p>
                      <a:pPr marL="195580" marR="19050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Times New Roman"/>
                          <a:ea typeface="Times New Roman"/>
                          <a:cs typeface="Times New Roman"/>
                        </a:rPr>
                        <a:t>Тур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0007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Соперник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685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Очки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9070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Результат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27">
                <a:tc>
                  <a:txBody>
                    <a:bodyPr/>
                    <a:lstStyle/>
                    <a:p>
                      <a:pPr marL="635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Викторов</a:t>
                      </a:r>
                      <a:r>
                        <a:rPr lang="en-US" sz="1200" spc="-15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Илья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366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71">
                <a:tc>
                  <a:txBody>
                    <a:bodyPr/>
                    <a:lstStyle/>
                    <a:p>
                      <a:pPr marL="635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Савельев</a:t>
                      </a:r>
                      <a:r>
                        <a:rPr lang="en-US" sz="1200" spc="-2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Никита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6080" marR="38608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71">
                <a:tc>
                  <a:txBody>
                    <a:bodyPr/>
                    <a:lstStyle/>
                    <a:p>
                      <a:pPr marL="635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Молчанова</a:t>
                      </a:r>
                      <a:r>
                        <a:rPr lang="en-US" sz="1200" spc="-2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Дарья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366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71">
                <a:tc>
                  <a:txBody>
                    <a:bodyPr/>
                    <a:lstStyle/>
                    <a:p>
                      <a:pPr marL="635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Васильев</a:t>
                      </a:r>
                      <a:r>
                        <a:rPr lang="en-US" sz="1200" spc="-5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 dirty="0" err="1">
                          <a:latin typeface="Times New Roman"/>
                          <a:ea typeface="Times New Roman"/>
                          <a:cs typeface="Times New Roman"/>
                        </a:rPr>
                        <a:t>Павел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4,5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6080" marR="38608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27">
                <a:tc>
                  <a:txBody>
                    <a:bodyPr/>
                    <a:lstStyle/>
                    <a:p>
                      <a:pPr marL="635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Денисов</a:t>
                      </a:r>
                      <a:r>
                        <a:rPr lang="en-US" sz="1200" spc="-2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Николай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5,5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86080" marR="38608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71">
                <a:tc>
                  <a:txBody>
                    <a:bodyPr/>
                    <a:lstStyle/>
                    <a:p>
                      <a:pPr marL="635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Морозов</a:t>
                      </a:r>
                      <a:r>
                        <a:rPr lang="en-US" sz="1200" spc="-2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Тимур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3,5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366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7771">
                <a:tc>
                  <a:txBody>
                    <a:bodyPr/>
                    <a:lstStyle/>
                    <a:p>
                      <a:pPr marL="6350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Новикова</a:t>
                      </a:r>
                      <a:r>
                        <a:rPr lang="en-US" sz="1200" spc="-15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Екатерина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6,0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3665" algn="ctr">
                        <a:lnSpc>
                          <a:spcPts val="128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527">
                <a:tc>
                  <a:txBody>
                    <a:bodyPr/>
                    <a:lstStyle/>
                    <a:p>
                      <a:pPr marL="6350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96545" algn="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Кузьмин Александр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46050" marR="14033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Times New Roman"/>
                          <a:cs typeface="Times New Roman"/>
                        </a:rPr>
                        <a:t>7,0</a:t>
                      </a: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3665" algn="ctr">
                        <a:lnSpc>
                          <a:spcPts val="1285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395536" y="1403703"/>
            <a:ext cx="79928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5)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Прямая 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- 4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x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проходит через точку (-7; 18). Найдите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8" name="Rectangle 12"/>
          <p:cNvSpPr>
            <a:spLocks noChangeArrowheads="1"/>
          </p:cNvSpPr>
          <p:nvPr/>
        </p:nvSpPr>
        <p:spPr bwMode="auto">
          <a:xfrm>
            <a:off x="323528" y="1628800"/>
            <a:ext cx="8676456" cy="3262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7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Коэффициент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Бергера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используется для распределения мест в шахматных турнирах среди участников, набравших равное количество очков. Коэффициент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Бергера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участника равен сумме всех очков противников, у которых он выиграл, плюс половина суммы очков противников, с которыми он сыграл вничью.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Роман Артемьев — один из участников шахматного турнира, состоящего из 8 туров. В таблице показано   количество   очков,   набранных   в   турнире   соперниками   Романа, и результат игры с Романом.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1-выиграл   Роман,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0,5 — ничья,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 — проиграл Роман.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Вычислите коэффициент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Бергера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шахматиста Романа Артемьева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052736"/>
            <a:ext cx="6462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13)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Найдите длину высоты равностороннего треугольника, если его сторона равна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1268760"/>
            <a:ext cx="576064" cy="696466"/>
          </a:xfrm>
          <a:prstGeom prst="rect">
            <a:avLst/>
          </a:prstGeom>
          <a:noFill/>
        </p:spPr>
      </p:pic>
      <p:pic>
        <p:nvPicPr>
          <p:cNvPr id="28676" name="image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1" y="3645024"/>
            <a:ext cx="2592289" cy="1080120"/>
          </a:xfrm>
          <a:prstGeom prst="rect">
            <a:avLst/>
          </a:prstGeom>
          <a:noFill/>
        </p:spPr>
      </p:pic>
      <p:pic>
        <p:nvPicPr>
          <p:cNvPr id="28675" name="image4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7" y="3645024"/>
            <a:ext cx="2803221" cy="1080120"/>
          </a:xfrm>
          <a:prstGeom prst="rect">
            <a:avLst/>
          </a:prstGeom>
          <a:noFill/>
        </p:spPr>
      </p:pic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23528" y="2117045"/>
            <a:ext cx="8136904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)У Вани есть шоколадка(рис.1) прямоугольной формы размером 10см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4см. Он разломил шоколадку, как показано на рисунке 2, и отдал сестре меньшую часть. Сколько процентов составляет Ванина часть от целой шоколадки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941167"/>
            <a:ext cx="72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                                              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2267744" y="4789894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Рис.1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5508104" y="4906326"/>
            <a:ext cx="10801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Рис.2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755576" y="307147"/>
            <a:ext cx="756084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16(2)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Чемпионаты мира по футболу проводятся с 1930 года раз в четыре года. Чтобы попасть в финальную часть чемпионата сначала национальные команды соревнуются в отборочных турнирах.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Финальная часть чемпионата мира начинается с группового этапа. Команды разбиваются на 8 групп, по четыре команды в каждой, и играют между собой в группах. По две лучших команды из каждой группы, всего 16 команд, выходят в заключительную стадию чемпионата, которая называется 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плей-офф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Сначала проходят восемь игр этапа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«1/8 финала». Проигравшие выбывают, а победители выходят в следующий этап —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«1/4 финала».   На   этом   этапе   проигравшие   также   выбывают,   а   победители   выходят в «полуфинал». Таким образом, в полуфинале проводится два матча. Победители полуфинальных матчей могут продолжить борьбу в финальном матче за первое и второе места, а проигравшие встречаются в игре за третье и четвёртое места.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Чемпионат мира по футболу 2010 года проходил в ЮАР. Лучшими командами турнира стали сборные Германии, Испании, Нидерландов и Уругвая. Каждая из них к моменту финальных игр сыграла по 6 матчей: по 3 матча в групповом этапе и по 3 матча в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плей-офф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16538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таблице показано количество мячей, забитых командами Германии, Испании и Нидерландов в   первых   6   играх   чемпионата   мира   2010 года.   Рассмотрите   таблицу и прочтите фрагмент сопровождающей статьи.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1" y="476673"/>
          <a:ext cx="7632847" cy="1368153"/>
        </p:xfrm>
        <a:graphic>
          <a:graphicData uri="http://schemas.openxmlformats.org/drawingml/2006/table">
            <a:tbl>
              <a:tblPr/>
              <a:tblGrid>
                <a:gridCol w="936103"/>
                <a:gridCol w="995002"/>
                <a:gridCol w="933681"/>
                <a:gridCol w="1192240"/>
                <a:gridCol w="1192240"/>
                <a:gridCol w="1192240"/>
                <a:gridCol w="1191341"/>
              </a:tblGrid>
              <a:tr h="273265">
                <a:tc rowSpan="2">
                  <a:txBody>
                    <a:bodyPr/>
                    <a:lstStyle/>
                    <a:p>
                      <a:pPr marL="67945">
                        <a:spcBef>
                          <a:spcPts val="79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Команда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475615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Групповой</a:t>
                      </a:r>
                      <a:r>
                        <a:rPr lang="en-US" sz="14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этап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922020" marR="9118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Плей-офф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41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55880" marR="4699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1-я</a:t>
                      </a:r>
                      <a: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5880" marR="46355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2-я</a:t>
                      </a:r>
                      <a:r>
                        <a:rPr lang="en-US" sz="14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 err="1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6515" marR="4572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3-я</a:t>
                      </a:r>
                      <a:r>
                        <a:rPr lang="en-US" sz="1400" spc="-1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6515" marR="45085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1/8 финала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6515" marR="4445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1/4 финала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57150" marR="43815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1/2 финала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65">
                <a:tc>
                  <a:txBody>
                    <a:bodyPr/>
                    <a:lstStyle/>
                    <a:p>
                      <a:pPr marL="297180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179">
                <a:tc>
                  <a:txBody>
                    <a:bodyPr/>
                    <a:lstStyle/>
                    <a:p>
                      <a:pPr marL="308610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265">
                <a:tc>
                  <a:txBody>
                    <a:bodyPr/>
                    <a:lstStyle/>
                    <a:p>
                      <a:pPr marL="302260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1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143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611560" y="2010637"/>
            <a:ext cx="784887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2163" algn="l"/>
              </a:tabLst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этапе </a:t>
            </a:r>
            <a:r>
              <a:rPr kumimoji="0" lang="ru-RU" sz="16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плей-офф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сборная Испании забила меньше всех других команд, игравших в полуфинале, а сборная Германии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больше всех. Рекорд по количеству забитых голов в одной игре установили немцы. Сборная Уругвая в первом матче не забила ни одного мяча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был их худший результат, который в последующих играх не повторился. Во втором матче уругвайцы трижды поразили ворота соперника, а 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финала и в полуфинале они забили 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гол меньше. Общее количество мячей, забитых уругвайцами во всех шести играх, равно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92163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2)По имеющемуся описанию заполните таблицу, показывающую количество голов, забитых сборной Уругвая в первых шести матчах чемпионата мира 2010 года.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83567" y="4581127"/>
          <a:ext cx="8064895" cy="1800201"/>
        </p:xfrm>
        <a:graphic>
          <a:graphicData uri="http://schemas.openxmlformats.org/drawingml/2006/table">
            <a:tbl>
              <a:tblPr/>
              <a:tblGrid>
                <a:gridCol w="991283"/>
                <a:gridCol w="995339"/>
                <a:gridCol w="995339"/>
                <a:gridCol w="1270973"/>
                <a:gridCol w="1270973"/>
                <a:gridCol w="1270973"/>
                <a:gridCol w="1270015"/>
              </a:tblGrid>
              <a:tr h="540965">
                <a:tc rowSpan="2">
                  <a:txBody>
                    <a:bodyPr/>
                    <a:lstStyle/>
                    <a:p>
                      <a:pPr marL="67945">
                        <a:spcBef>
                          <a:spcPts val="79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Команда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475615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Групповой</a:t>
                      </a:r>
                      <a:r>
                        <a:rPr lang="en-US" sz="1600" spc="-2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этап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922020" marR="911860" algn="ctr">
                        <a:lnSpc>
                          <a:spcPts val="1290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Плей-офф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27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7945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1-я</a:t>
                      </a:r>
                      <a:r>
                        <a:rPr lang="en-US" sz="1600" spc="-1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2-я</a:t>
                      </a:r>
                      <a:r>
                        <a:rPr lang="en-US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3-я</a:t>
                      </a:r>
                      <a:r>
                        <a:rPr lang="en-US" sz="1600" spc="-1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игра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1/8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финала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1/4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финала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9215">
                        <a:lnSpc>
                          <a:spcPts val="1295"/>
                        </a:lnSpc>
                        <a:spcBef>
                          <a:spcPts val="10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1/2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финала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6461">
                <a:tc>
                  <a:txBody>
                    <a:bodyPr/>
                    <a:lstStyle/>
                    <a:p>
                      <a:pPr marL="80010">
                        <a:lnSpc>
                          <a:spcPts val="1295"/>
                        </a:lnSpc>
                        <a:spcBef>
                          <a:spcPts val="585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Уругвай</a:t>
                      </a:r>
                      <a:endParaRPr lang="ru-RU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755576" y="920900"/>
            <a:ext cx="763284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17)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точки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окружности с центром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проведены касательные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Найдите расстояние между точками касания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если 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АОВ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120° и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22.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710" name="Rectangle 14"/>
          <p:cNvSpPr>
            <a:spLocks noChangeArrowheads="1"/>
          </p:cNvSpPr>
          <p:nvPr/>
        </p:nvSpPr>
        <p:spPr bwMode="auto">
          <a:xfrm>
            <a:off x="611560" y="2063460"/>
            <a:ext cx="799288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18)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Два каменщика укладывают плиткой два одинаковых участка мостовой, каждый площадью 336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каменщик в день укладывает на 3 м</a:t>
            </a:r>
            <a:r>
              <a:rPr kumimoji="0" lang="ru-RU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плитки больше, чем второй, и выполняет всю работу на 2 дня быстрее. Сколько квадратных метров плитки укладывает в день первый каменщик?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683568" y="3814518"/>
            <a:ext cx="79208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19)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многоподъездном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доме в каждом подъезде одинаковое число этажей, а на каждом этаже по 6 квартир. Оля живёт в четвёртом подъезде на третьем этаже в квартире № 267. Коля живёт в третьем подъезде того же дома и тоже на третьем этаже. Какой номер квартиры у Коли, если он делится на число этажей в доме без остатка?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Спасибо за внимание!</a:t>
            </a:r>
          </a:p>
          <a:p>
            <a:pPr>
              <a:buNone/>
            </a:pPr>
            <a:r>
              <a:rPr lang="ru-RU" sz="480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    Успехов в работе!</a:t>
            </a:r>
            <a:endParaRPr lang="ru-RU" sz="48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67545" y="1484784"/>
          <a:ext cx="8232575" cy="4536504"/>
        </p:xfrm>
        <a:graphic>
          <a:graphicData uri="http://schemas.openxmlformats.org/drawingml/2006/table">
            <a:tbl>
              <a:tblPr/>
              <a:tblGrid>
                <a:gridCol w="2232247"/>
                <a:gridCol w="1152128"/>
                <a:gridCol w="1296144"/>
                <a:gridCol w="1038353"/>
                <a:gridCol w="828822"/>
                <a:gridCol w="911704"/>
                <a:gridCol w="773177"/>
              </a:tblGrid>
              <a:tr h="151216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Группы участников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ОО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Кол-во участников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Вся выборка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34679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1294410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57,25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29,4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3,74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Свердловская обл.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884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42486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28,91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54,57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15,21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1,32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Ирбитское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280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31,07</a:t>
                      </a:r>
                      <a:endParaRPr lang="ru-RU" sz="24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58,21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9,64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1,07</a:t>
                      </a:r>
                      <a:endParaRPr lang="ru-RU" sz="24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6569" marR="66569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Общая информация о количественном составе участников ВПР</a:t>
            </a:r>
            <a:endParaRPr lang="ru-RU" sz="32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Общая информация о количественном составе участников ВПР</a:t>
            </a:r>
            <a:endParaRPr lang="ru-RU" sz="3200" dirty="0">
              <a:solidFill>
                <a:schemeClr val="accent2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1484784"/>
            <a:ext cx="8424936" cy="4680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178" y="1600200"/>
            <a:ext cx="81496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568952" cy="6264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Соответствие отметок за выполнение работы </a:t>
            </a:r>
            <a: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отметкам в журнале</a:t>
            </a:r>
            <a:endParaRPr lang="ru-RU" sz="32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3" y="1556792"/>
          <a:ext cx="8136902" cy="5088818"/>
        </p:xfrm>
        <a:graphic>
          <a:graphicData uri="http://schemas.openxmlformats.org/drawingml/2006/table">
            <a:tbl>
              <a:tblPr/>
              <a:tblGrid>
                <a:gridCol w="1444553"/>
                <a:gridCol w="1472731"/>
                <a:gridCol w="1761144"/>
                <a:gridCol w="1998174"/>
                <a:gridCol w="1460300"/>
              </a:tblGrid>
              <a:tr h="227660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173355">
                        <a:spcBef>
                          <a:spcPts val="5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</a:t>
                      </a:r>
                      <a:r>
                        <a:rPr lang="ru-RU" sz="18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167640" indent="1270" algn="ctr"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Количество обучающихся, выполнивших ВПР (чел.)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09220" marR="103505" indent="-1905" algn="ctr"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учащихся, отметки по ВПР которых ниже их годовой отметки (%)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7790" marR="90170"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учащихся, отметки по ВПР которых</a:t>
                      </a:r>
                    </a:p>
                    <a:p>
                      <a:pPr marL="97790" marR="90170"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совпадают с их годовой отметкой по предмету (%)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5885" marR="93980" indent="1270" algn="ctr">
                        <a:spcBef>
                          <a:spcPts val="540"/>
                        </a:spcBef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Доля учащихся, отметки по ВПР которых выше их годовой отметки (%)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5625">
                <a:tc gridSpan="5">
                  <a:txBody>
                    <a:bodyPr/>
                    <a:lstStyle/>
                    <a:p>
                      <a:pPr marR="2763520" algn="ctr">
                        <a:lnSpc>
                          <a:spcPts val="1240"/>
                        </a:lnSpc>
                        <a:spcBef>
                          <a:spcPts val="75"/>
                        </a:spcBef>
                        <a:spcAft>
                          <a:spcPts val="0"/>
                        </a:spcAft>
                      </a:pPr>
                      <a:endParaRPr lang="ru-RU" sz="1800" b="1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R="2763520" algn="ctr">
                        <a:lnSpc>
                          <a:spcPts val="1240"/>
                        </a:lnSpc>
                        <a:spcBef>
                          <a:spcPts val="75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 smtClean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</a:t>
                      </a:r>
                      <a:r>
                        <a:rPr lang="en-US" sz="1800" b="1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r>
                        <a:rPr lang="en-US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класс</a:t>
                      </a:r>
                      <a:r>
                        <a:rPr lang="ru-RU" sz="1800" b="1" dirty="0" smtClean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1800" b="1" dirty="0" err="1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Ирбитское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МО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5625">
                <a:tc>
                  <a:txBody>
                    <a:bodyPr/>
                    <a:lstStyle/>
                    <a:p>
                      <a:pPr marL="168275" marR="162560" algn="ctr">
                        <a:spcBef>
                          <a:spcPts val="11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</a:t>
                      </a: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72">
                <a:tc>
                  <a:txBody>
                    <a:bodyPr/>
                    <a:lstStyle/>
                    <a:p>
                      <a:pPr marL="168275" marR="162560" algn="ctr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41,07%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56,07%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2,86%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72">
                <a:tc grid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              </a:t>
                      </a:r>
                      <a:r>
                        <a:rPr lang="ru-RU" sz="1800" b="1" dirty="0">
                          <a:solidFill>
                            <a:schemeClr val="accent2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 8 класс Свердловская область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7172">
                <a:tc>
                  <a:txBody>
                    <a:bodyPr/>
                    <a:lstStyle/>
                    <a:p>
                      <a:pPr marL="168275" marR="162560" algn="ctr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40945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19563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20263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1084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7172">
                <a:tc>
                  <a:txBody>
                    <a:bodyPr/>
                    <a:lstStyle/>
                    <a:p>
                      <a:pPr marL="168275" marR="162560" algn="ctr">
                        <a:spcBef>
                          <a:spcPts val="120"/>
                        </a:spcBef>
                        <a:spcAft>
                          <a:spcPts val="0"/>
                        </a:spcAft>
                      </a:pPr>
                      <a:endParaRPr lang="ru-RU" sz="18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47,82%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49,53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2,65%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25254396"/>
              </p:ext>
            </p:extLst>
          </p:nvPr>
        </p:nvGraphicFramePr>
        <p:xfrm>
          <a:off x="395536" y="188641"/>
          <a:ext cx="8280919" cy="6462246"/>
        </p:xfrm>
        <a:graphic>
          <a:graphicData uri="http://schemas.openxmlformats.org/drawingml/2006/table">
            <a:tbl>
              <a:tblPr/>
              <a:tblGrid>
                <a:gridCol w="2448272"/>
                <a:gridCol w="1944216"/>
                <a:gridCol w="1695651"/>
                <a:gridCol w="2192780"/>
              </a:tblGrid>
              <a:tr h="1013264">
                <a:tc>
                  <a:txBody>
                    <a:bodyPr/>
                    <a:lstStyle/>
                    <a:p>
                      <a:pPr marL="134620" marR="306070" indent="449580" algn="just">
                        <a:spcBef>
                          <a:spcPts val="535"/>
                        </a:spcBef>
                        <a:spcAft>
                          <a:spcPts val="0"/>
                        </a:spcAft>
                        <a:tabLst>
                          <a:tab pos="766445" algn="l"/>
                        </a:tabLst>
                      </a:pPr>
                      <a:r>
                        <a:rPr lang="en-US" sz="1400" dirty="0">
                          <a:latin typeface="Times New Roman"/>
                          <a:ea typeface="Times New Roman"/>
                          <a:cs typeface="Times New Roman"/>
                        </a:rPr>
                        <a:t>ОО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учащихся, отметки по ВПР которых ниже их годовой отметки (%)</a:t>
                      </a: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Доля учащихся, отметки по ВПР которых совпадают с годовой отметкой (%)</a:t>
                      </a: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Доля учащихся, отметки по ВПР которых </a:t>
                      </a:r>
                      <a:r>
                        <a:rPr lang="ru-RU" sz="1400" dirty="0" smtClean="0">
                          <a:latin typeface="Times New Roman"/>
                          <a:ea typeface="Times New Roman"/>
                          <a:cs typeface="Times New Roman"/>
                        </a:rPr>
                        <a:t>выше </a:t>
                      </a: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их годовой отметки (%)</a:t>
                      </a:r>
                    </a:p>
                  </a:txBody>
                  <a:tcPr marL="61576" marR="6157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Бердюгинская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СОШ"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64,29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35,71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"Рудновская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«Ключевская СОШ»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"Ницинская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33,33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66,67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"Килачевская 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61,11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38,89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Стриганская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ООШ"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38,46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61.54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"Пионерская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26,19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64,29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"Дубская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МАОУ Черновская СОШ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70,83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29,17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«Киргинская СОШ»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33,33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66.67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"Зайковская СОШ №1"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18,77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81,25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МАОУ Зайковская СОШ №2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18,75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"Знаменская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45,45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54,55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"Осинцевская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"Пьянковская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"Речкаловская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42,86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МКОУ Харловская СОШ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88,89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11,11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"Горкинская СОШ"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"Фоминская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МОУ "Гаевская ООШ"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35,71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64,29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69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"</a:t>
                      </a:r>
                      <a:r>
                        <a:rPr lang="en-US" sz="14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Кирилловская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ООШ»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57,14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42,86</a:t>
                      </a: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76" marR="61576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Выполнение заданий</a:t>
            </a:r>
            <a:endParaRPr lang="ru-RU" sz="3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05038398"/>
              </p:ext>
            </p:extLst>
          </p:nvPr>
        </p:nvGraphicFramePr>
        <p:xfrm>
          <a:off x="395536" y="1484784"/>
          <a:ext cx="8496940" cy="4608512"/>
        </p:xfrm>
        <a:graphic>
          <a:graphicData uri="http://schemas.openxmlformats.org/drawingml/2006/table">
            <a:tbl>
              <a:tblPr/>
              <a:tblGrid>
                <a:gridCol w="720080"/>
                <a:gridCol w="360040"/>
                <a:gridCol w="432048"/>
                <a:gridCol w="360040"/>
                <a:gridCol w="432048"/>
                <a:gridCol w="360040"/>
                <a:gridCol w="360040"/>
                <a:gridCol w="392469"/>
                <a:gridCol w="338315"/>
                <a:gridCol w="338315"/>
                <a:gridCol w="338315"/>
                <a:gridCol w="320778"/>
                <a:gridCol w="355852"/>
                <a:gridCol w="338315"/>
                <a:gridCol w="338315"/>
                <a:gridCol w="338315"/>
                <a:gridCol w="338315"/>
                <a:gridCol w="338315"/>
                <a:gridCol w="364155"/>
                <a:gridCol w="364155"/>
                <a:gridCol w="338315"/>
                <a:gridCol w="338315"/>
                <a:gridCol w="292045"/>
              </a:tblGrid>
              <a:tr h="7417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solidFill>
                          <a:srgbClr val="0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7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8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Calibri"/>
                        </a:rPr>
                        <a:t>9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16,1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16,2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C00000"/>
                          </a:solidFill>
                          <a:latin typeface="Calibri"/>
                          <a:ea typeface="Calibri"/>
                          <a:cs typeface="Calibri"/>
                        </a:rPr>
                        <a:t>19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06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Вся выборка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34679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1294410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83,58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72,45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77,19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66,81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63,09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58,71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51,99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72,95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47,08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56,64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55,05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50,95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52,64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66,62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17,15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56,42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39,02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14,87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13,46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7,87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59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Свердловская обл.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984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42486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68,46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55,07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61,34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58,04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39,45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59,68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39,89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66,54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27,13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39,06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36,46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38,45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31,87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54,81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8,35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57,22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37,55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8,37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6,67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5,24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921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Ирбитское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280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72,14</a:t>
                      </a:r>
                      <a:endParaRPr lang="ru-RU" sz="18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61,79</a:t>
                      </a:r>
                      <a:endParaRPr lang="ru-RU" sz="18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60,71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53,21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28,57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56,43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36,07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59,46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16,79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36,43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24,29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44,29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27,14</a:t>
                      </a:r>
                      <a:endParaRPr lang="ru-RU" sz="18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57,14</a:t>
                      </a:r>
                      <a:endParaRPr lang="ru-RU" sz="1800" b="1" dirty="0">
                        <a:solidFill>
                          <a:srgbClr val="00B05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52,14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34,64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3,93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1,61</a:t>
                      </a: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6561" marR="46561" marT="0" marB="0" vert="vert27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Распределение первичных баллов</a:t>
            </a:r>
            <a:endParaRPr lang="ru-RU" b="1" dirty="0">
              <a:solidFill>
                <a:schemeClr val="accent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496943" cy="5213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1932</TotalTime>
  <Words>1212</Words>
  <Application>Microsoft Office PowerPoint</Application>
  <PresentationFormat>Экран (4:3)</PresentationFormat>
  <Paragraphs>370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Анализ ВПР по математике </vt:lpstr>
      <vt:lpstr>Общая информация о количественном составе участников ВПР</vt:lpstr>
      <vt:lpstr>Общая информация о количественном составе участников ВПР</vt:lpstr>
      <vt:lpstr>Слайд 4</vt:lpstr>
      <vt:lpstr>Слайд 5</vt:lpstr>
      <vt:lpstr>Соответствие отметок за выполнение работы  отметкам в журнале</vt:lpstr>
      <vt:lpstr>Слайд 7</vt:lpstr>
      <vt:lpstr>Выполнение заданий</vt:lpstr>
      <vt:lpstr>Распределение первичных баллов</vt:lpstr>
      <vt:lpstr>Статистика по отметкам</vt:lpstr>
      <vt:lpstr>Слайд 11</vt:lpstr>
      <vt:lpstr>Слайд 12</vt:lpstr>
      <vt:lpstr>Задания , выполненные менее чем на 50%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Аналитический отчёт за межаттестационный период  учителя биологии Овчинниковой Светланы Дмитриевны 2008 - 2012 гг.</dc:title>
  <dc:creator>Светлана</dc:creator>
  <cp:lastModifiedBy>PC</cp:lastModifiedBy>
  <cp:revision>191</cp:revision>
  <dcterms:created xsi:type="dcterms:W3CDTF">2012-10-19T16:19:32Z</dcterms:created>
  <dcterms:modified xsi:type="dcterms:W3CDTF">2023-11-01T06:35:36Z</dcterms:modified>
</cp:coreProperties>
</file>