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8" r:id="rId5"/>
    <p:sldId id="259" r:id="rId6"/>
    <p:sldId id="265" r:id="rId7"/>
    <p:sldId id="260" r:id="rId8"/>
    <p:sldId id="261" r:id="rId9"/>
    <p:sldId id="266" r:id="rId10"/>
    <p:sldId id="262" r:id="rId11"/>
    <p:sldId id="267" r:id="rId12"/>
    <p:sldId id="277" r:id="rId13"/>
    <p:sldId id="270" r:id="rId14"/>
    <p:sldId id="278" r:id="rId15"/>
    <p:sldId id="279" r:id="rId16"/>
    <p:sldId id="280" r:id="rId17"/>
    <p:sldId id="272" r:id="rId18"/>
    <p:sldId id="273" r:id="rId19"/>
    <p:sldId id="274" r:id="rId20"/>
    <p:sldId id="275" r:id="rId21"/>
    <p:sldId id="276" r:id="rId22"/>
    <p:sldId id="281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29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692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804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7234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931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8634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715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61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01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149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195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61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02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180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538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20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55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446D3-F8EF-4697-86BC-960C75AAA268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3F7711A-F7A5-4CD9-8D98-3EC7921DD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97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8008" y="137160"/>
            <a:ext cx="9144000" cy="3968496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ПРОГРАММА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 ВНЕУРОЧНОЙ ДЕЯТЕЛЬНОСТИ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ВОЕННАЯ ПОДГОТОВКА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(учебных сборов по основам военной службы)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061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441230"/>
            <a:ext cx="8911687" cy="128089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ТЕМАТИЧЕСКИЙ БЛОК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7004" y="1293300"/>
            <a:ext cx="10192180" cy="55647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«Структура органов государственной власти Российской Федерации. Права и обязанности гражданина, воинская обязанность. Взаимодействие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гражданина 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государством и обществом, гражданские инициативы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«Профессии будущего — современная наука и высокие технологии в военной сфере,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гражданские специальности»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«Гибридные войны и невоенные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конфликты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мире, противодействие негативным тенденциям в международных отношениях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«Ратные страницы истории Отечества. Подвиг народа в Великой Отечественной войне 1941—1945 годов»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96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1" y="229650"/>
            <a:ext cx="9895268" cy="128089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Тематический блок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6252" y="2151888"/>
            <a:ext cx="8915400" cy="3777622"/>
          </a:xfrm>
        </p:spPr>
        <p:txBody>
          <a:bodyPr/>
          <a:lstStyle/>
          <a:p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472704"/>
              </p:ext>
            </p:extLst>
          </p:nvPr>
        </p:nvGraphicFramePr>
        <p:xfrm>
          <a:off x="1508761" y="1234440"/>
          <a:ext cx="9482329" cy="54385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37484"/>
                <a:gridCol w="4656737"/>
                <a:gridCol w="737484"/>
                <a:gridCol w="737484"/>
                <a:gridCol w="737484"/>
                <a:gridCol w="737484"/>
                <a:gridCol w="1138172"/>
              </a:tblGrid>
              <a:tr h="408202">
                <a:tc rowSpan="2">
                  <a:txBody>
                    <a:bodyPr/>
                    <a:lstStyle/>
                    <a:p>
                      <a:pPr marL="72390">
                        <a:spcBef>
                          <a:spcPts val="3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8105" marR="66040" indent="33020">
                        <a:lnSpc>
                          <a:spcPct val="141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8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72390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93825" marR="138938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51054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80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64135" indent="-635" algn="ctr">
                        <a:lnSpc>
                          <a:spcPct val="95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800" spc="-18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39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8270" marR="116840" indent="36195">
                        <a:lnSpc>
                          <a:spcPct val="95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1-й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8270" marR="116840" indent="36830">
                        <a:lnSpc>
                          <a:spcPct val="95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2-й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635" marR="117475" indent="36830">
                        <a:lnSpc>
                          <a:spcPct val="95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3-й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635" marR="117475" indent="36830">
                        <a:lnSpc>
                          <a:spcPct val="95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4-й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0595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200025" algn="just">
                        <a:lnSpc>
                          <a:spcPct val="95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органов государственной власти Россий-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ской Федерации . Права и обязанности гражданина,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воинская</a:t>
                      </a:r>
                      <a:r>
                        <a:rPr lang="ru-RU" sz="1800" spc="2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обязанность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354330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864970">
                <a:tc>
                  <a:txBody>
                    <a:bodyPr/>
                    <a:lstStyle/>
                    <a:p>
                      <a:pPr marL="5715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7493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Профессии</a:t>
                      </a:r>
                      <a:r>
                        <a:rPr lang="ru-RU" sz="1800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будущего</a:t>
                      </a:r>
                      <a:r>
                        <a:rPr lang="ru-RU" sz="18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ru-RU" sz="1800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современная</a:t>
                      </a:r>
                      <a:r>
                        <a:rPr lang="ru-RU" sz="18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наука</a:t>
                      </a:r>
                      <a:r>
                        <a:rPr lang="ru-RU" sz="1800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8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высокие</a:t>
                      </a:r>
                      <a:r>
                        <a:rPr lang="ru-RU" sz="1800" spc="-20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технологии в военной сфере, военные и гражданские</a:t>
                      </a:r>
                      <a:r>
                        <a:rPr lang="ru-RU" sz="1800" spc="-20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3543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33696">
                <a:tc>
                  <a:txBody>
                    <a:bodyPr/>
                    <a:lstStyle/>
                    <a:p>
                      <a:pPr marL="5715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23749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Гибридные</a:t>
                      </a:r>
                      <a:r>
                        <a:rPr lang="ru-RU" sz="1800" spc="7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войны</a:t>
                      </a:r>
                      <a:r>
                        <a:rPr lang="ru-RU" sz="1800" spc="7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800" spc="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невоенные</a:t>
                      </a:r>
                      <a:r>
                        <a:rPr lang="ru-RU" sz="1800" spc="7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конфликты</a:t>
                      </a:r>
                      <a:r>
                        <a:rPr lang="ru-RU" sz="1800" spc="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800" spc="7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spc="-19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менном</a:t>
                      </a:r>
                      <a:r>
                        <a:rPr lang="ru-RU" sz="1800" spc="2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мире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3543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795447">
                <a:tc>
                  <a:txBody>
                    <a:bodyPr/>
                    <a:lstStyle/>
                    <a:p>
                      <a:pPr marL="5715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12446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Ратные</a:t>
                      </a:r>
                      <a:r>
                        <a:rPr lang="ru-RU" sz="1800" spc="9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страницы</a:t>
                      </a:r>
                      <a:r>
                        <a:rPr lang="ru-RU" sz="1800" spc="9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истории</a:t>
                      </a:r>
                      <a:r>
                        <a:rPr lang="ru-RU" sz="1800" spc="9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Отечества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800" spc="9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Подвиг</a:t>
                      </a:r>
                      <a:r>
                        <a:rPr lang="ru-RU" sz="1800" spc="9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народа</a:t>
                      </a:r>
                      <a:r>
                        <a:rPr lang="ru-RU" sz="1800" spc="-19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800" spc="5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Великой</a:t>
                      </a:r>
                      <a:r>
                        <a:rPr lang="ru-RU" sz="1800" spc="5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Отечественной</a:t>
                      </a:r>
                      <a:r>
                        <a:rPr lang="ru-RU" sz="1800" spc="6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войне</a:t>
                      </a:r>
                      <a:r>
                        <a:rPr lang="ru-RU" sz="1800" spc="5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1941—1945</a:t>
                      </a:r>
                      <a:r>
                        <a:rPr lang="ru-RU" sz="1800" spc="6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353695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33696">
                <a:tc>
                  <a:txBody>
                    <a:bodyPr/>
                    <a:lstStyle/>
                    <a:p>
                      <a:pPr marL="5715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7493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Турниры</a:t>
                      </a:r>
                      <a:r>
                        <a:rPr lang="ru-RU" sz="1800" spc="8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ru-RU" sz="1800" spc="8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игровым</a:t>
                      </a:r>
                      <a:r>
                        <a:rPr lang="ru-RU" sz="1800" spc="8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видам</a:t>
                      </a:r>
                      <a:r>
                        <a:rPr lang="ru-RU" sz="1800" spc="8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спорта</a:t>
                      </a:r>
                      <a:r>
                        <a:rPr lang="ru-RU" sz="18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800" spc="8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</a:t>
                      </a:r>
                      <a:r>
                        <a:rPr lang="ru-RU" sz="1800" spc="-19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</a:t>
                      </a:r>
                      <a:r>
                        <a:rPr lang="ru-RU" sz="1800" spc="1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ВФСК</a:t>
                      </a:r>
                      <a:r>
                        <a:rPr lang="ru-RU" sz="1800" spc="1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ГТО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3543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02421">
                <a:tc gridSpan="2">
                  <a:txBody>
                    <a:bodyPr/>
                    <a:lstStyle/>
                    <a:p>
                      <a:pPr marL="72390" marR="64135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46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354330" algn="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0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368078"/>
            <a:ext cx="8911687" cy="128089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0156" y="1310640"/>
            <a:ext cx="9597820" cy="544677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результаты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формируемые в ходе  изучения  курса «Начальная военная подготовка», должны способствовать процессам самопознания, самовоспитания и саморазвития, развития внутренней позиции личности, патриотизма, гражданственности и проявляться прежде всего в уважении к памяти защитников  Отечества  и   подвигам   Героев   Отечества,   закону и правопорядку, человеку труда и старшему поколению, гордости за российские достижения, бережном отношении к культурному наследию и традициям многонационального народа Российской Федерации, готовности к осознанному исполнению воинского долга и вооружённой защите Отечества .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Гражданское воспитание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 воспитание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 воспитание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воспитание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воспитание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Ценности научного познания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914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450374"/>
            <a:ext cx="8911687" cy="128089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0156" y="2124456"/>
            <a:ext cx="9436941" cy="394716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 РЕЗУЛЬТАТЫ</a:t>
            </a:r>
          </a:p>
          <a:p>
            <a:pPr marL="0" indent="45720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результаты, формируемые в ходе реализации курса внеурочной деятельности «Начальная военная подготовка», должны отражать овладение универсальными учебными действиями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Логическими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Исследовательские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(общение, совместная деятельность)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(самоорганизация,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самоконтроль, принятие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себя и других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487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9092" y="670560"/>
            <a:ext cx="9453436" cy="5702808"/>
          </a:xfrm>
        </p:spPr>
        <p:txBody>
          <a:bodyPr>
            <a:normAutofit fontScale="77500" lnSpcReduction="20000"/>
          </a:bodyPr>
          <a:lstStyle/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</a:t>
            </a: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</a:p>
          <a:p>
            <a:pPr marL="0" indent="0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ea typeface="Cambria" pitchFamily="18" charset="0"/>
                <a:cs typeface="Times New Roman" pitchFamily="18" charset="0"/>
              </a:rPr>
              <a:t>Обучающиеся должны знать</a:t>
            </a:r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mbria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героическую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 Российского государства,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Российской Федерации;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Вооружённых Сил Российской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их основные традиции;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задачи, решаемые Вооружёнными Силами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устройство основных видов стрелкового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оружия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состоящего на вооружении Сухопутных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войск;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правила стрельбы из стрелкового оружия;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оказания первой помощи на поле боя;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технические характеристики основных образцов военной техники;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тактической, инженерной, разведывательной,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и связи;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правила выполнения действий солдата в бою;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общевоинских уставов, права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военнослужащих;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правила повседневной жизни и быта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военнослужащих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ea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26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7964" y="862584"/>
            <a:ext cx="9682036" cy="5190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должны иметь представление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возможностях  человеческого  организма;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боевых и технических характеристиках боевой техники;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основах общевойскового боя;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 тактике действий подразделений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мотострелковых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инженерного оборудования позиции отделения;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особенностях применения БПЛА на поле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боя.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84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5124" y="807720"/>
            <a:ext cx="9325420" cy="5044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должны уметь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огонь из стрелкового оружия;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строевые приёмы;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на местности;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действовать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поле боя;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оборудовать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окоп для стрельбы лёжа;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первую помощь;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пользоваться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средствами  радиосвязи,  вести  радиообмен;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физическую подготовку и военную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выправку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71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33857" y="1357526"/>
            <a:ext cx="10917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федерального учебно-методического объединения по общему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образованию одобрены программы: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предмета «Основы военной подготовки» для уровня основного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образования (протокол от 28 сентября 2021 г.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4/21). Предназначена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изучения в 5-9 классах, а также может изучаться в 10-11 классах из расчета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час в неделю для каждой параллели. Кроме этого, предусмотрено проведение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10 классе практических полевых занятий (12 учебных дней в соответствии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дополнительными образовательными программами и учебным планом). Всего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изучение предмета за весь период обучения отведено 335 часов;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4029" y="243512"/>
            <a:ext cx="1126968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рабочие программы учебного предмета «Основы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жизнедеятельности» разработаны на основе требований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образовательного стандарта основного общего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ФГОС СОО к результатам освоения программы основного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среднего общего образования соответственно, федеральной программы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воспитания, концепции преподавания учебного предмета «Основы безопасности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жизнедеятельности» (утверждена Решением Коллегии Министерства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просвещения Российской Федерации, протокол от 24 декабря 2018 года</a:t>
            </a:r>
          </a:p>
          <a:p>
            <a:pPr algn="just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ПК-1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ФОП СОО представлено 2 варианта федеральной рабочей программы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предмета «Основы безопасности жизнедеятельности».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имеет следующую структуру: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«Основы комплексной безопасности»;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«Основы обороны государства»;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«Военно-профессиональная деятельность»;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«Защита населения Российской Федерации от опасных</a:t>
            </a:r>
          </a:p>
          <a:p>
            <a:pPr indent="4680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чрезвычайных ситуаций»;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0640" y="516047"/>
            <a:ext cx="10485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«Безопасность в природной среде и экологическая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 «Основы противодействия экстремизму и терроризму»;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 «Основы здорового образа жизни»;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«Основы медицинских знаний и оказание первой помощи»;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 «Элементы начальной военной подготовки».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модулей «Основы обороны государства»,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деятельность», «Элементы начальной военной подготовки»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 обучающимся получить представление о службе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Вооруженных Силах Российской Федерации и подготовиться к прохождению военных сборов. Важно, что старшеклассники получают информацию о порядке постановки на военный учет, о том, как организуется допризывная подготовка.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432086"/>
            <a:ext cx="9232060" cy="128089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НАЗНАЧЕНИЕ ПРОГРАММЫ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5440" y="2087880"/>
            <a:ext cx="9901492" cy="456895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предусматривает изучение военного дела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одиночной подготовки военнослужащего мотострелковых войск, что позволяет в короткие сроки овладеть знаниями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необходимыми для скорейшей адаптации при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военную службу и при поступлении в высшие учебные заведения Минобороны России,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Россгвардии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МВД  России, МЧС России, ФСБ России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4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5230" y="340174"/>
            <a:ext cx="1064820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обеспечивает формирование базового уровня культуры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жизнедеятельности в соответствии с современными потребностями личности, общества и государства: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«Культура безопасности жизнедеятельности в современном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«Безопасность в быту»;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«Безопасность на транспорте»;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«Безопасность в общественных местах»;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«Безопасность в природной среде»;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 «Здоровье и как его сохранить. Основы медицинских знаний»;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 «Безопасность в социуме»;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«Безопасность в информационном пространстве»;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модуль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 «Основы противодействия экстремизму и терроризму»;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«Взаимодействие личности, общества и государства</a:t>
            </a: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обеспечении безопасности жизни и здоровья населения».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32432" y="895201"/>
            <a:ext cx="92598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обучения модуля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обучающиеся должны знать роль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обороны страны для мирного социально-экономического развития Российской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Федерации, характеризовать роль Вооруженных Сил Российской Федерации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обороне страны, борьбе с международным терроризмом, иметь представление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современном облике Вооруженных Сил Российской Федерации, объяснять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понятий «воинская обязанность» и «военная служба», иметь начальные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в области обороны, основ военной службы.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граждан женского пола начальным знаниям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обороны и их подготовка по основам военной службы осуществляется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добровольном порядке.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05" y="2148110"/>
            <a:ext cx="6944267" cy="128089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65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837" y="121190"/>
            <a:ext cx="9724043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6524" y="2042160"/>
            <a:ext cx="9956356" cy="3777622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расширение и практическое закрепление знаний, умений и навыков военного дела, полученных при освоении раздела «Основы военной службы» федеральной рабочей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общего образования «Основы безопасности жизнедеятельности»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6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447" y="652099"/>
            <a:ext cx="1023653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42875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2875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000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условия для приобретения обучающимися новых знаний, умений, навыков  и  </a:t>
            </a:r>
            <a:r>
              <a:rPr lang="ru-RU" sz="2000" dirty="0" smtClean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  компетенций  </a:t>
            </a:r>
            <a:r>
              <a:rPr lang="ru-RU" sz="2000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в  области  обороны и основ безопасности жизнедеятельности 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воспитание у обучающихся патриотизма, глубокого уважения к государственным символам Российской Федерации, историческому и культурному прошлому России, гордости за свою страну, Вооружённые Силы и их боевые традиции, готовности к службе в их рядах и защите своей Родины 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профессиональной ориентации, укреплению нравственных ориентиров и формированию положительной мотивации к профессии защитника Родины 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2875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sz="2400" b="1" dirty="0" smtClean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2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Способствовать военно-профессиональной ориентации на овладение военно-учётными специальностями и выбору </a:t>
            </a:r>
            <a:r>
              <a:rPr lang="ru-RU" sz="2000" dirty="0" smtClean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профессии </a:t>
            </a:r>
            <a:r>
              <a:rPr lang="ru-RU" sz="2000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офицера 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2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Создать условия для формирования у обучающихся </a:t>
            </a:r>
            <a:r>
              <a:rPr lang="ru-RU" sz="2000" dirty="0" smtClean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потребности </a:t>
            </a:r>
            <a:r>
              <a:rPr lang="ru-RU" sz="2000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в здоровом образе жизни и желания быть полезным своей Родине 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468662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КУРСА ВНЕУРОЧНОЙ ДЕЯТЕЛЬНОСТИ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0156" y="2316480"/>
            <a:ext cx="10351342" cy="3777622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ориентирована на обучающихся 10 классов обще- образовательных организаций, обучающихся 1-го и 2-го курсов образовательных организаций среднего профессионального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рассчитана на 35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процесс осуществляется в соответствии с учебным планом, распорядком дня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3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2778" y="857240"/>
            <a:ext cx="9369478" cy="417196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может быть реализована в течение одного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в форме проведения 5-дневных  учебных  сборов  на базе учебно-методических центров военно-патриотического воспитания молодёжи «Авангард», соединений и воинских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Вооружённых Сил Российской Федерации, других войск, воинских  формирований  и  органов .  В  местах,  где  соединения и воинские части  отсутствуют,  учебные  сборы  организуются при образовательных организациях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72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486950"/>
            <a:ext cx="9515524" cy="128089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К РАБОТЕ С ПРОГРАММОЙ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4418" y="2023872"/>
            <a:ext cx="10049589" cy="445922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блок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 решение традиционных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приобретения обучающимися знаний, умений и навыков, необходимых для личностной и профессиональной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самореализации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старшеклассника  в  рамках  освоения  учебной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Тематический блок (вариативный компонент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«Патриотическое воспитание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ориентация»)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реализуется в форме комплекса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патриотического     воспитания,     спортивно-массовой и культурно-досуговой работы, а также профессиональной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84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4829" y="404654"/>
            <a:ext cx="8911687" cy="128089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блок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4829" y="1776984"/>
            <a:ext cx="9307132" cy="469696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1 «Тактическая подготовка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2 «Огневая подготовка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3 «Основы технической подготовки и связи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4 «Инженерная подготовка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5 «Радиационная, химическая и биологическая защита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6 «Первая помощь (Тактическая медицина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7 «Общевоинские уставы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8 «Строевая подготовка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№ 9 «Основы безопасности военной службы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5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4116" y="293037"/>
            <a:ext cx="9921372" cy="128089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РАСЧЁТ ЧАСОВ ПО УЧЕБНЫМ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МОДУЛЯМ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блок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6252" y="2151888"/>
            <a:ext cx="8915400" cy="3777622"/>
          </a:xfrm>
        </p:spPr>
        <p:txBody>
          <a:bodyPr/>
          <a:lstStyle/>
          <a:p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794450"/>
              </p:ext>
            </p:extLst>
          </p:nvPr>
        </p:nvGraphicFramePr>
        <p:xfrm>
          <a:off x="1536193" y="1573926"/>
          <a:ext cx="9079988" cy="51103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06124"/>
                <a:gridCol w="3753470"/>
                <a:gridCol w="706124"/>
                <a:gridCol w="706124"/>
                <a:gridCol w="706124"/>
                <a:gridCol w="706124"/>
                <a:gridCol w="706124"/>
                <a:gridCol w="1089774"/>
              </a:tblGrid>
              <a:tr h="385770">
                <a:tc rowSpan="2">
                  <a:txBody>
                    <a:bodyPr/>
                    <a:lstStyle/>
                    <a:p>
                      <a:pPr marL="72390"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8105" marR="66040" indent="33020">
                        <a:lnSpc>
                          <a:spcPct val="141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6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72390"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83920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</a:t>
                      </a:r>
                      <a:r>
                        <a:rPr lang="ru-RU" sz="1600" spc="1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5">
                  <a:txBody>
                    <a:bodyPr/>
                    <a:lstStyle/>
                    <a:p>
                      <a:pPr marL="766445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60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120" marR="64770" indent="-635" algn="ctr">
                        <a:lnSpc>
                          <a:spcPct val="95000"/>
                        </a:lnSpc>
                        <a:spcBef>
                          <a:spcPts val="73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</a:t>
                      </a:r>
                      <a:r>
                        <a:rPr lang="ru-RU" sz="16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600" spc="-18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0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635" marR="117475" indent="36195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1-й</a:t>
                      </a:r>
                      <a:r>
                        <a:rPr lang="ru-RU" sz="16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635" marR="117475" indent="3683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2-й</a:t>
                      </a:r>
                      <a:r>
                        <a:rPr lang="ru-RU" sz="16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635" marR="117475" indent="3683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3-й</a:t>
                      </a:r>
                      <a:r>
                        <a:rPr lang="ru-RU" sz="16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0" marR="118110" indent="3683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4-й</a:t>
                      </a:r>
                      <a:r>
                        <a:rPr lang="ru-RU" sz="16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0" marR="118110" indent="36830">
                        <a:lnSpc>
                          <a:spcPct val="95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5-й</a:t>
                      </a:r>
                      <a:r>
                        <a:rPr lang="ru-RU" sz="16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312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spc="-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Тактическая</a:t>
                      </a:r>
                      <a:r>
                        <a:rPr lang="ru-RU" sz="1600" spc="-3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91312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Огневая</a:t>
                      </a:r>
                      <a:r>
                        <a:rPr lang="ru-RU" sz="1600" spc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91312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</a:t>
                      </a:r>
                      <a:r>
                        <a:rPr lang="ru-RU" sz="1600" spc="-5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технической</a:t>
                      </a:r>
                      <a:r>
                        <a:rPr lang="ru-RU" sz="16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подготовки</a:t>
                      </a:r>
                      <a:r>
                        <a:rPr lang="ru-RU" sz="16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6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91312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</a:t>
                      </a:r>
                      <a:r>
                        <a:rPr lang="ru-RU" sz="1600" spc="-4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13018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95000"/>
                        </a:lnSpc>
                        <a:spcBef>
                          <a:spcPts val="34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Радиационная,</a:t>
                      </a:r>
                      <a:r>
                        <a:rPr lang="ru-RU" sz="1600" spc="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химическая</a:t>
                      </a:r>
                      <a:r>
                        <a:rPr lang="ru-RU" sz="1600" spc="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600" spc="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биологическая</a:t>
                      </a:r>
                      <a:r>
                        <a:rPr lang="ru-RU" sz="1600" spc="-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91312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Первая</a:t>
                      </a:r>
                      <a:r>
                        <a:rPr lang="ru-RU" sz="1600" spc="-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помощь</a:t>
                      </a:r>
                      <a:r>
                        <a:rPr lang="ru-RU" sz="1600" spc="-2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(Тактическая</a:t>
                      </a:r>
                      <a:r>
                        <a:rPr lang="ru-RU" sz="1600" spc="-2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медицина)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87987">
                <a:tc>
                  <a:txBody>
                    <a:bodyPr/>
                    <a:lstStyle/>
                    <a:p>
                      <a:pPr marL="571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Общевоинские</a:t>
                      </a:r>
                      <a:r>
                        <a:rPr lang="ru-RU" sz="1600" spc="1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уставы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85770">
                <a:tc>
                  <a:txBody>
                    <a:bodyPr/>
                    <a:lstStyle/>
                    <a:p>
                      <a:pPr marL="571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Строевая</a:t>
                      </a:r>
                      <a:r>
                        <a:rPr lang="ru-RU" sz="1600" spc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85770">
                <a:tc>
                  <a:txBody>
                    <a:bodyPr/>
                    <a:lstStyle/>
                    <a:p>
                      <a:pPr marL="571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</a:t>
                      </a:r>
                      <a:r>
                        <a:rPr lang="ru-RU" sz="1600" spc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безопасности</a:t>
                      </a:r>
                      <a:r>
                        <a:rPr lang="ru-RU" sz="1600" spc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военной</a:t>
                      </a:r>
                      <a:r>
                        <a:rPr lang="ru-RU" sz="1600" spc="10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службы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85770">
                <a:tc gridSpan="2">
                  <a:txBody>
                    <a:bodyPr/>
                    <a:lstStyle/>
                    <a:p>
                      <a:pPr marL="72390" marR="64770" algn="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265" algn="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marR="215900" algn="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 marR="172085" algn="ctr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19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1808</TotalTime>
  <Words>1617</Words>
  <Application>Microsoft Office PowerPoint</Application>
  <PresentationFormat>Широкоэкранный</PresentationFormat>
  <Paragraphs>299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Cambria</vt:lpstr>
      <vt:lpstr>Century Gothic</vt:lpstr>
      <vt:lpstr>Times New Roman</vt:lpstr>
      <vt:lpstr>Wingdings 3</vt:lpstr>
      <vt:lpstr>Легкий дым</vt:lpstr>
      <vt:lpstr>РАБОЧАЯ ПРОГРАММА КУРСА ВНЕУРОЧНОЙ ДЕЯТЕЛЬНОСТИ   НАЧАЛЬНАЯ ВОЕННАЯ ПОДГОТОВКА (учебных сборов по основам военной службы) </vt:lpstr>
      <vt:lpstr>АКТУАЛЬНОСТЬ И НАЗНАЧЕНИЕ ПРОГРАММЫ </vt:lpstr>
      <vt:lpstr>  ЦЕЛИ И ЗАДАЧИ </vt:lpstr>
      <vt:lpstr>Презентация PowerPoint</vt:lpstr>
      <vt:lpstr>МЕСТО КУРСА ВНЕУРОЧНОЙ ДЕЯТЕЛЬНОСТИ </vt:lpstr>
      <vt:lpstr>Презентация PowerPoint</vt:lpstr>
      <vt:lpstr>ПОДХОДЫ К РАБОТЕ С ПРОГРАММОЙ </vt:lpstr>
      <vt:lpstr>Базовый блок  </vt:lpstr>
      <vt:lpstr>РАСЧЁТ ЧАСОВ ПО УЧЕБНЫМ МОДУЛЯМ Базовый блок </vt:lpstr>
      <vt:lpstr>ТЕМАТИЧЕСКИЙ БЛОК </vt:lpstr>
      <vt:lpstr>Тематический блок  </vt:lpstr>
      <vt:lpstr>Планируемые результаты </vt:lpstr>
      <vt:lpstr>Планируемые результаты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РАБОЧАЯ ПРОГРАММА КУРСА ВНЕУРОЧНОЙ ДЕЯТЕЛЬНОСТИ   НАЧАЛЬНАЯ ВОЕННАЯ ПОДГОТОВКА (учебных сборов по основам военной службы) </dc:title>
  <dc:creator>Учетная запись Майкрософт</dc:creator>
  <cp:lastModifiedBy>Учетная запись Майкрософт</cp:lastModifiedBy>
  <cp:revision>24</cp:revision>
  <dcterms:created xsi:type="dcterms:W3CDTF">2023-08-25T12:43:16Z</dcterms:created>
  <dcterms:modified xsi:type="dcterms:W3CDTF">2023-08-27T18:20:27Z</dcterms:modified>
</cp:coreProperties>
</file>