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57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777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811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06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363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74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157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11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825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725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180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380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7B53C-28A2-4808-BE31-8F9390ED2DDA}" type="datetimeFigureOut">
              <a:rPr lang="en-US" smtClean="0"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0F9F6-6210-48D8-909B-FD5C04305F0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35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435" y="141533"/>
            <a:ext cx="5372100" cy="1809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889" y="2086378"/>
            <a:ext cx="5945455" cy="427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244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4870" y="171943"/>
            <a:ext cx="5334268" cy="43336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ТЕМАТИЧЕСКОЕ ПЛАНИРОВАНИЕ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891" y="605307"/>
            <a:ext cx="8928077" cy="6156101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1. Оказание первой помощи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 ч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Практическое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по 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разделу;</a:t>
            </a:r>
          </a:p>
          <a:p>
            <a:pPr marL="0" indent="0" algn="just">
              <a:buNone/>
            </a:pPr>
            <a:r>
              <a:rPr lang="ru-RU" sz="2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2. Обучение оказанию первой </a:t>
            </a:r>
            <a:r>
              <a:rPr lang="ru-RU" sz="25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 </a:t>
            </a:r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(16 ч) </a:t>
            </a:r>
          </a:p>
          <a:p>
            <a:pPr algn="just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по 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разделу (4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по разделу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(12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lvl="0" indent="0" algn="just">
              <a:buNone/>
            </a:pPr>
            <a:r>
              <a:rPr lang="ru-RU" sz="2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3. Основы ухода за </a:t>
            </a:r>
            <a:r>
              <a:rPr lang="ru-RU" sz="25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больным </a:t>
            </a:r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 ч) </a:t>
            </a:r>
          </a:p>
          <a:p>
            <a:pPr algn="just"/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1. Санитарно-эпидемиологический </a:t>
            </a: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в 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медицинских</a:t>
            </a:r>
          </a:p>
          <a:p>
            <a:pPr marL="0" indent="0" algn="just">
              <a:buNone/>
            </a:pP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организациях.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1ч)</a:t>
            </a:r>
            <a:endParaRPr lang="ru-RU" sz="25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</a:t>
            </a: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по разделу </a:t>
            </a:r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(1ч) </a:t>
            </a:r>
          </a:p>
          <a:p>
            <a:pPr algn="just"/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пульса и артериального давления. Практическое </a:t>
            </a: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 </a:t>
            </a: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ч)</a:t>
            </a:r>
          </a:p>
          <a:p>
            <a:pPr algn="just"/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Основы ухода за тяжело- больными. Гигиеническая обработка пациента.  </a:t>
            </a: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(2 ч</a:t>
            </a: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Мониторинг пациента дома и в палате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(1 ч</a:t>
            </a: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Этика и деонтология медицинского работника. Теоретическое занятие (1 ч</a:t>
            </a:r>
            <a:r>
              <a:rPr lang="ru-RU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lvl="0" indent="0" algn="just">
              <a:buNone/>
            </a:pPr>
            <a:r>
              <a:rPr lang="ru-RU" sz="25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sz="2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Итоговый контроль</a:t>
            </a:r>
            <a:endPara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dirty="0"/>
          </a:p>
          <a:p>
            <a:pPr lvl="0" algn="just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552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1683" y="0"/>
            <a:ext cx="4072139" cy="54091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МАТЕРИАЛОВ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565" y="425002"/>
            <a:ext cx="6948823" cy="627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5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026"/>
          <a:stretch/>
        </p:blipFill>
        <p:spPr>
          <a:xfrm>
            <a:off x="0" y="3490175"/>
            <a:ext cx="7469023" cy="34258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4749"/>
          <a:stretch/>
        </p:blipFill>
        <p:spPr>
          <a:xfrm>
            <a:off x="103031" y="0"/>
            <a:ext cx="7212169" cy="349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1618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0608" y="171382"/>
            <a:ext cx="846141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РАБОЧЕЙ ПРОГРАММЫ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записка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назначение программы 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 курса внеурочной деятельности «Первая помощь, основы преподавания первой помощи, основы ухода за больным» 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курса внеурочной деятельности «Первая помощь, основы преподавания первой помощи, основы ухода за больным» в учебном плане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программой воспитания 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педагога по программе 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освоения курса внеурочной деятельности «Первая помощь, основы преподавания первой помощи, основы ухода за больным»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 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 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 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курса внеурочной деятельности «Первая помощь, основы преподавания первой помощи, основы ухода за больным»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материалов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1573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556" y="460465"/>
            <a:ext cx="8322167" cy="5747152"/>
          </a:xfrm>
        </p:spPr>
        <p:txBody>
          <a:bodyPr>
            <a:normAutofit fontScale="70000" lnSpcReduction="20000"/>
          </a:bodyPr>
          <a:lstStyle/>
          <a:p>
            <a:pPr marL="0" indent="457200" algn="just">
              <a:lnSpc>
                <a:spcPct val="170000"/>
              </a:lnSpc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реализации данной программы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обусловлена потребностью подростков в приобретении духовных, физических и социальных качеств, которые характеризуют старшеклассника как личность, осознающую себя человеком XXI века, путём приобретения ими важных навыков в области оказания первой помощи и практической медицины. А это влечёт за собой необходимость в педагогическом сопровождении школьников, в развитии мотивации школьника к изучению теоретических и практических основ оказания первой помощи, преподавания первой помощи, ухода за больным, в формировании готовности школьников к оказанию первой помощи пострадавшему, если они станут свидетелями несчастного случая.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42" b="94330" l="2539" r="9335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5410" y="5100033"/>
            <a:ext cx="1815858" cy="181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013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5922" y="936983"/>
            <a:ext cx="7935801" cy="311986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курса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получение обучающимися знаний и навыков по оказанию первой помощи, основам преподавания первой помощи и основам ухода за больным, ориентирование старшеклассников в вопросах медицинских знаний и в нюансах профессии медицинского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8670" y="4056845"/>
            <a:ext cx="3603284" cy="270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5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2019" y="103031"/>
            <a:ext cx="1800595" cy="540913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909" y="748176"/>
            <a:ext cx="880915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выявлять состояния, при которых оказывается первая помощь;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мероприятия по оказанию первой помощи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эффективно действовать в критических для жизни человека ситуациях;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 оказания первой помощи;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передачи знаний и навыков по оказанию первой помощи;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 проведения теоретических и практических занятий по оказанию первой помощи;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навыков ухода за больным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медицинской профессией с самых азов;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некоторыми практическими навыками, необходимыми каждому медицинскому работнику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основ работы медицинской организации; </a:t>
            </a:r>
          </a:p>
        </p:txBody>
      </p:sp>
    </p:spTree>
    <p:extLst>
      <p:ext uri="{BB962C8B-B14F-4D97-AF65-F5344CB8AC3E}">
        <p14:creationId xmlns:p14="http://schemas.microsoft.com/office/powerpoint/2010/main" val="225110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7287" y="0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КУРСА ВНЕУРОЧНОЙ ДЕЯТЕЛЬНОСТИ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 ПЛАНЕ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2124" y="1212228"/>
            <a:ext cx="838414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курса рассчитана на 35 часов на уровне среднего общего образования, в рамках которых предусмотрены такие формы работы, как лекции, беседы, мастер-классы, практические занятия, решения ситуационных задач, консультации педагога и психолога.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реализована в течение одной недели с обучающимися 10 или 11 классов, если занятия проводятся ежедневно.</a:t>
            </a:r>
          </a:p>
        </p:txBody>
      </p:sp>
    </p:spTree>
    <p:extLst>
      <p:ext uri="{BB962C8B-B14F-4D97-AF65-F5344CB8AC3E}">
        <p14:creationId xmlns:p14="http://schemas.microsoft.com/office/powerpoint/2010/main" val="18820395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637" y="923176"/>
            <a:ext cx="8846180" cy="5799596"/>
          </a:xfrm>
        </p:spPr>
        <p:txBody>
          <a:bodyPr>
            <a:normAutofit fontScale="92500" lnSpcReduction="10000"/>
          </a:bodyPr>
          <a:lstStyle/>
          <a:p>
            <a:pPr marL="0" indent="45720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 подход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обучении согласно следующим принципам: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обучения;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с практикой;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сознательность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активность обучающихся в процессе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обучения.</a:t>
            </a:r>
          </a:p>
          <a:p>
            <a:pPr marL="0" indent="45720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предложенном курсе большее количество времени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уделяться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формированию умений, отработке и закреплению полученных навыков первой помощи, основам преподавания первой помощи и основам ухода за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больным.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61750" y="92179"/>
            <a:ext cx="65102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РАБОТЫ ПЕДАГОГА ПО ПРОГРАММЕ</a:t>
            </a:r>
          </a:p>
        </p:txBody>
      </p:sp>
    </p:spTree>
    <p:extLst>
      <p:ext uri="{BB962C8B-B14F-4D97-AF65-F5344CB8AC3E}">
        <p14:creationId xmlns:p14="http://schemas.microsoft.com/office/powerpoint/2010/main" val="822224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9924" y="494384"/>
            <a:ext cx="832619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10—11 классах наиболее эффективными методами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являются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(лекция),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(практические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занятия),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 метод (решение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ситуационных задач)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273" y="3768931"/>
            <a:ext cx="4271493" cy="2853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626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КУРСА ВНЕУРОЧНОЙ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862" y="1439259"/>
            <a:ext cx="7886700" cy="4351338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1. Оказание первой помощи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2. Обучение оказанию первой помощи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3. Основы ухода за больным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4. Итоговый контроль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Зачёт в форме решения ситуационных задач с использованием наглядных пособий и условных пострадавших и больных. Проведение занятия по первой помощи.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5341" y="3957492"/>
            <a:ext cx="3052292" cy="27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070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</TotalTime>
  <Words>404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Задачи:</vt:lpstr>
      <vt:lpstr>МЕСТО КУРСА ВНЕУРОЧНОЙ ДЕЯТЕЛЬНОСТИ В УЧЕБНОМ ПЛАНЕ</vt:lpstr>
      <vt:lpstr>Презентация PowerPoint</vt:lpstr>
      <vt:lpstr>Презентация PowerPoint</vt:lpstr>
      <vt:lpstr>СОДЕРЖАНИЕ КУРСА ВНЕУРОЧНОЙ ДЕЯТЕЛЬНОСТИ</vt:lpstr>
      <vt:lpstr>ТЕМАТИЧЕСКОЕ ПЛАНИРОВАНИЕ</vt:lpstr>
      <vt:lpstr>ПЕРЕЧЕНЬ МАТЕРИАЛОВ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Ксения Лобанова</cp:lastModifiedBy>
  <cp:revision>13</cp:revision>
  <dcterms:created xsi:type="dcterms:W3CDTF">2020-01-15T14:01:23Z</dcterms:created>
  <dcterms:modified xsi:type="dcterms:W3CDTF">2023-08-27T15:04:12Z</dcterms:modified>
</cp:coreProperties>
</file>