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4" r:id="rId4"/>
    <p:sldId id="266" r:id="rId5"/>
    <p:sldId id="271" r:id="rId6"/>
    <p:sldId id="275" r:id="rId7"/>
    <p:sldId id="272" r:id="rId8"/>
    <p:sldId id="276" r:id="rId9"/>
    <p:sldId id="277" r:id="rId10"/>
    <p:sldId id="279" r:id="rId11"/>
    <p:sldId id="280" r:id="rId12"/>
    <p:sldId id="281" r:id="rId13"/>
    <p:sldId id="267" r:id="rId14"/>
    <p:sldId id="278" r:id="rId15"/>
    <p:sldId id="273" r:id="rId16"/>
    <p:sldId id="282" r:id="rId17"/>
    <p:sldId id="283" r:id="rId18"/>
    <p:sldId id="284" r:id="rId19"/>
    <p:sldId id="285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92696"/>
            <a:ext cx="7160840" cy="259228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Нарушение 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письменной 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речи у детей с ЗПР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. </a:t>
            </a:r>
            <a:br>
              <a:rPr lang="ru-RU" sz="4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Методы коррекционной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работы с такими детьми.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789040"/>
            <a:ext cx="6552728" cy="2304256"/>
          </a:xfrm>
        </p:spPr>
        <p:txBody>
          <a:bodyPr anchor="t">
            <a:norm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Салова Вероника Анатольевна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Зайковская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 2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Причины нарушения письма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ru-RU" sz="3000" b="1" dirty="0">
                <a:latin typeface="Arial Black" pitchFamily="34" charset="0"/>
              </a:rPr>
              <a:t>Замедленный темп психического и физического развития;</a:t>
            </a:r>
          </a:p>
          <a:p>
            <a:pPr>
              <a:lnSpc>
                <a:spcPct val="200000"/>
              </a:lnSpc>
            </a:pPr>
            <a:r>
              <a:rPr lang="ru-RU" sz="3000" b="1" dirty="0">
                <a:latin typeface="Arial Black" pitchFamily="34" charset="0"/>
              </a:rPr>
              <a:t>Проблемы с устной речью;</a:t>
            </a:r>
          </a:p>
          <a:p>
            <a:pPr>
              <a:lnSpc>
                <a:spcPct val="200000"/>
              </a:lnSpc>
            </a:pPr>
            <a:r>
              <a:rPr lang="ru-RU" sz="3000" b="1" dirty="0">
                <a:latin typeface="Arial Black" pitchFamily="34" charset="0"/>
              </a:rPr>
              <a:t>Дефицит социального общения;</a:t>
            </a:r>
          </a:p>
          <a:p>
            <a:pPr>
              <a:lnSpc>
                <a:spcPct val="200000"/>
              </a:lnSpc>
            </a:pPr>
            <a:r>
              <a:rPr lang="ru-RU" sz="3000" b="1" dirty="0">
                <a:latin typeface="Arial Black" pitchFamily="34" charset="0"/>
              </a:rPr>
              <a:t>Наличие неадекватных реакций;</a:t>
            </a:r>
          </a:p>
          <a:p>
            <a:pPr>
              <a:lnSpc>
                <a:spcPct val="200000"/>
              </a:lnSpc>
            </a:pPr>
            <a:r>
              <a:rPr lang="ru-RU" sz="3000" b="1" dirty="0">
                <a:latin typeface="Arial Black" pitchFamily="34" charset="0"/>
              </a:rPr>
              <a:t>Нет психологической подготовки к школьному обучению.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9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128783" cy="1143000"/>
          </a:xfrm>
        </p:spPr>
        <p:txBody>
          <a:bodyPr anchor="t"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Следствие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дисграфические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ошибки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98912" y="1484784"/>
            <a:ext cx="8287072" cy="4989168"/>
          </a:xfrm>
        </p:spPr>
        <p:txBody>
          <a:bodyPr numCol="2"/>
          <a:lstStyle/>
          <a:p>
            <a:r>
              <a:rPr lang="ru-RU" b="1" dirty="0" smtClean="0"/>
              <a:t>Не 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фонетико-фонематической </a:t>
            </a:r>
            <a:r>
              <a:rPr lang="ru-RU" b="1" dirty="0"/>
              <a:t>стороны </a:t>
            </a:r>
            <a:r>
              <a:rPr lang="ru-RU" b="1" dirty="0" smtClean="0"/>
              <a:t>речи.</a:t>
            </a:r>
          </a:p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Не 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лексика- </a:t>
            </a:r>
            <a:r>
              <a:rPr lang="ru-RU" b="1" dirty="0"/>
              <a:t>грамматической стороны </a:t>
            </a:r>
            <a:r>
              <a:rPr lang="ru-RU" b="1" dirty="0" smtClean="0"/>
              <a:t>речи.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298911" y="3465004"/>
            <a:ext cx="8287072" cy="20882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3739096"/>
            <a:ext cx="7908567" cy="154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9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6178698"/>
          </a:xfrm>
        </p:spPr>
        <p:txBody>
          <a:bodyPr anchor="t"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Специфические приемы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исправления письма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ПК\Desktop\презенташки\ааа\slide_5аа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24" r="48000" b="19576"/>
          <a:stretch/>
        </p:blipFill>
        <p:spPr bwMode="auto">
          <a:xfrm>
            <a:off x="827584" y="1628800"/>
            <a:ext cx="696877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59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Графические диктанты на уровне звука, слога, предложения, текста.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517632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Например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позволяет тренировать учащихся в различении смешиваемых звуков на таких сложных по звуковому составу словах, какие не могут быть включены в текстовые диктанты.  Всё внимание ребёнка концентрируется на двух смешиваемых звуках, которые он должен выделить из насыщенного звукового ряда.</a:t>
            </a:r>
          </a:p>
          <a:p>
            <a:pPr algn="just">
              <a:spcBef>
                <a:spcPts val="0"/>
              </a:spcBef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Количество слогов:</a:t>
            </a: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Малина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а и а</a:t>
            </a: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Стул - 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Предлоги:</a:t>
            </a: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мамы красивое платье с карманами.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.Смешиваемые звуки Ф-В</a:t>
            </a: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У Феди красивые вязанные варежки фиолетового цвета.</a:t>
            </a:r>
          </a:p>
          <a:p>
            <a:pPr marL="539496" indent="-457200" algn="just">
              <a:spcBef>
                <a:spcPts val="0"/>
              </a:spcBef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 ф  в 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 ф  ___.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39552" y="5085184"/>
            <a:ext cx="288032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923928" y="5049657"/>
            <a:ext cx="288032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15616" y="5373216"/>
            <a:ext cx="6480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51720" y="5373216"/>
            <a:ext cx="720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87824" y="5373216"/>
            <a:ext cx="6480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27984" y="5337689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76" y="116632"/>
            <a:ext cx="74676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Списывание слов, предложений, текстов только по слогам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539608" cy="5389204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9210" y="1340768"/>
            <a:ext cx="2806646" cy="2448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Бы-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-то.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Ма-ма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уш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-ла.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На-ши но-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-ни но-вы.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Де-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-ты.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9210" y="4221088"/>
            <a:ext cx="7487166" cy="2448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 Ка-те да-ли мы-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О-на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мы-ла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ру-ки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ли-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цо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-ю.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Ру-ки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ли-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цо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-я бы-ли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бе-лы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Па-па до-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Ви-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тя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до-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шу-ми, Ви-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тя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бу-ди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па-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а си­ди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-хо.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Лю-би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Ви-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тя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па-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2793" y="1364432"/>
            <a:ext cx="3712248" cy="24406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7030A0"/>
                </a:solidFill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Ма-ма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-ла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-шу.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Тё-тя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да-ла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-ла.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-не да-ли мы-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Ут-ки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пи-ли во-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Ут-ро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бы-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яс-но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1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«В ритме вальса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»</a:t>
            </a:r>
            <a:b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14164" y="1052736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Подчиняя движение руки командам логопеда безотрывно писать графический элемент 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Например: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Логопед диктует: « Раз-два-три, раз-два-три….,»  при этом он то, замедляет, то ускоряет темп.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способствует развитию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графомоторной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координации, силы и точности движений руки (т.е. способности некоторое время писать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бузотрывно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подчиняя ритм движений ритму диктанта).</a:t>
            </a:r>
            <a:endParaRPr lang="ru-RU" sz="20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3568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83568" y="4653136"/>
            <a:ext cx="7128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лилиния 10"/>
          <p:cNvSpPr/>
          <p:nvPr/>
        </p:nvSpPr>
        <p:spPr>
          <a:xfrm>
            <a:off x="1016232" y="4365104"/>
            <a:ext cx="725287" cy="332509"/>
          </a:xfrm>
          <a:custGeom>
            <a:avLst/>
            <a:gdLst>
              <a:gd name="connsiteX0" fmla="*/ 0 w 725287"/>
              <a:gd name="connsiteY0" fmla="*/ 304800 h 332509"/>
              <a:gd name="connsiteX1" fmla="*/ 27709 w 725287"/>
              <a:gd name="connsiteY1" fmla="*/ 235528 h 332509"/>
              <a:gd name="connsiteX2" fmla="*/ 55418 w 725287"/>
              <a:gd name="connsiteY2" fmla="*/ 207818 h 332509"/>
              <a:gd name="connsiteX3" fmla="*/ 69273 w 725287"/>
              <a:gd name="connsiteY3" fmla="*/ 152400 h 332509"/>
              <a:gd name="connsiteX4" fmla="*/ 96982 w 725287"/>
              <a:gd name="connsiteY4" fmla="*/ 110837 h 332509"/>
              <a:gd name="connsiteX5" fmla="*/ 110837 w 725287"/>
              <a:gd name="connsiteY5" fmla="*/ 69273 h 332509"/>
              <a:gd name="connsiteX6" fmla="*/ 152400 w 725287"/>
              <a:gd name="connsiteY6" fmla="*/ 41564 h 332509"/>
              <a:gd name="connsiteX7" fmla="*/ 207818 w 725287"/>
              <a:gd name="connsiteY7" fmla="*/ 0 h 332509"/>
              <a:gd name="connsiteX8" fmla="*/ 387928 w 725287"/>
              <a:gd name="connsiteY8" fmla="*/ 69273 h 332509"/>
              <a:gd name="connsiteX9" fmla="*/ 401782 w 725287"/>
              <a:gd name="connsiteY9" fmla="*/ 110837 h 332509"/>
              <a:gd name="connsiteX10" fmla="*/ 387928 w 725287"/>
              <a:gd name="connsiteY10" fmla="*/ 221673 h 332509"/>
              <a:gd name="connsiteX11" fmla="*/ 360218 w 725287"/>
              <a:gd name="connsiteY11" fmla="*/ 249382 h 332509"/>
              <a:gd name="connsiteX12" fmla="*/ 346364 w 725287"/>
              <a:gd name="connsiteY12" fmla="*/ 290946 h 332509"/>
              <a:gd name="connsiteX13" fmla="*/ 360218 w 725287"/>
              <a:gd name="connsiteY13" fmla="*/ 235528 h 332509"/>
              <a:gd name="connsiteX14" fmla="*/ 429491 w 725287"/>
              <a:gd name="connsiteY14" fmla="*/ 110837 h 332509"/>
              <a:gd name="connsiteX15" fmla="*/ 471055 w 725287"/>
              <a:gd name="connsiteY15" fmla="*/ 96982 h 332509"/>
              <a:gd name="connsiteX16" fmla="*/ 512618 w 725287"/>
              <a:gd name="connsiteY16" fmla="*/ 69273 h 332509"/>
              <a:gd name="connsiteX17" fmla="*/ 651164 w 725287"/>
              <a:gd name="connsiteY17" fmla="*/ 41564 h 332509"/>
              <a:gd name="connsiteX18" fmla="*/ 720437 w 725287"/>
              <a:gd name="connsiteY18" fmla="*/ 55418 h 332509"/>
              <a:gd name="connsiteX19" fmla="*/ 706582 w 725287"/>
              <a:gd name="connsiteY19" fmla="*/ 138546 h 332509"/>
              <a:gd name="connsiteX20" fmla="*/ 678873 w 725287"/>
              <a:gd name="connsiteY20" fmla="*/ 193964 h 332509"/>
              <a:gd name="connsiteX21" fmla="*/ 651164 w 725287"/>
              <a:gd name="connsiteY21" fmla="*/ 277091 h 332509"/>
              <a:gd name="connsiteX22" fmla="*/ 623455 w 725287"/>
              <a:gd name="connsiteY22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25287" h="332509">
                <a:moveTo>
                  <a:pt x="0" y="304800"/>
                </a:moveTo>
                <a:cubicBezTo>
                  <a:pt x="9236" y="281709"/>
                  <a:pt x="15370" y="257121"/>
                  <a:pt x="27709" y="235528"/>
                </a:cubicBezTo>
                <a:cubicBezTo>
                  <a:pt x="34190" y="224187"/>
                  <a:pt x="49576" y="219501"/>
                  <a:pt x="55418" y="207818"/>
                </a:cubicBezTo>
                <a:cubicBezTo>
                  <a:pt x="63933" y="190787"/>
                  <a:pt x="61772" y="169902"/>
                  <a:pt x="69273" y="152400"/>
                </a:cubicBezTo>
                <a:cubicBezTo>
                  <a:pt x="75832" y="137095"/>
                  <a:pt x="89535" y="125730"/>
                  <a:pt x="96982" y="110837"/>
                </a:cubicBezTo>
                <a:cubicBezTo>
                  <a:pt x="103513" y="97775"/>
                  <a:pt x="101714" y="80677"/>
                  <a:pt x="110837" y="69273"/>
                </a:cubicBezTo>
                <a:cubicBezTo>
                  <a:pt x="121239" y="56271"/>
                  <a:pt x="138851" y="51242"/>
                  <a:pt x="152400" y="41564"/>
                </a:cubicBezTo>
                <a:cubicBezTo>
                  <a:pt x="171190" y="28143"/>
                  <a:pt x="189345" y="13855"/>
                  <a:pt x="207818" y="0"/>
                </a:cubicBezTo>
                <a:cubicBezTo>
                  <a:pt x="296362" y="17709"/>
                  <a:pt x="341857" y="166"/>
                  <a:pt x="387928" y="69273"/>
                </a:cubicBezTo>
                <a:cubicBezTo>
                  <a:pt x="396029" y="81424"/>
                  <a:pt x="397164" y="96982"/>
                  <a:pt x="401782" y="110837"/>
                </a:cubicBezTo>
                <a:cubicBezTo>
                  <a:pt x="397164" y="147782"/>
                  <a:pt x="398627" y="186010"/>
                  <a:pt x="387928" y="221673"/>
                </a:cubicBezTo>
                <a:cubicBezTo>
                  <a:pt x="384175" y="234184"/>
                  <a:pt x="366939" y="238181"/>
                  <a:pt x="360218" y="249382"/>
                </a:cubicBezTo>
                <a:cubicBezTo>
                  <a:pt x="352704" y="261905"/>
                  <a:pt x="346364" y="305550"/>
                  <a:pt x="346364" y="290946"/>
                </a:cubicBezTo>
                <a:cubicBezTo>
                  <a:pt x="346364" y="271905"/>
                  <a:pt x="354987" y="253837"/>
                  <a:pt x="360218" y="235528"/>
                </a:cubicBezTo>
                <a:cubicBezTo>
                  <a:pt x="378507" y="171517"/>
                  <a:pt x="379877" y="185259"/>
                  <a:pt x="429491" y="110837"/>
                </a:cubicBezTo>
                <a:cubicBezTo>
                  <a:pt x="437592" y="98686"/>
                  <a:pt x="457993" y="103513"/>
                  <a:pt x="471055" y="96982"/>
                </a:cubicBezTo>
                <a:cubicBezTo>
                  <a:pt x="485948" y="89535"/>
                  <a:pt x="497725" y="76720"/>
                  <a:pt x="512618" y="69273"/>
                </a:cubicBezTo>
                <a:cubicBezTo>
                  <a:pt x="551309" y="49927"/>
                  <a:pt x="615420" y="46670"/>
                  <a:pt x="651164" y="41564"/>
                </a:cubicBezTo>
                <a:cubicBezTo>
                  <a:pt x="674255" y="46182"/>
                  <a:pt x="708754" y="34972"/>
                  <a:pt x="720437" y="55418"/>
                </a:cubicBezTo>
                <a:cubicBezTo>
                  <a:pt x="734374" y="79808"/>
                  <a:pt x="714654" y="111639"/>
                  <a:pt x="706582" y="138546"/>
                </a:cubicBezTo>
                <a:cubicBezTo>
                  <a:pt x="700647" y="158328"/>
                  <a:pt x="686543" y="174788"/>
                  <a:pt x="678873" y="193964"/>
                </a:cubicBezTo>
                <a:cubicBezTo>
                  <a:pt x="668025" y="221083"/>
                  <a:pt x="660400" y="249382"/>
                  <a:pt x="651164" y="277091"/>
                </a:cubicBezTo>
                <a:cubicBezTo>
                  <a:pt x="635244" y="324850"/>
                  <a:pt x="647636" y="308328"/>
                  <a:pt x="623455" y="332509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1690255" y="3977243"/>
            <a:ext cx="2272145" cy="719448"/>
          </a:xfrm>
          <a:custGeom>
            <a:avLst/>
            <a:gdLst>
              <a:gd name="connsiteX0" fmla="*/ 0 w 2272145"/>
              <a:gd name="connsiteY0" fmla="*/ 650175 h 719448"/>
              <a:gd name="connsiteX1" fmla="*/ 55418 w 2272145"/>
              <a:gd name="connsiteY1" fmla="*/ 580902 h 719448"/>
              <a:gd name="connsiteX2" fmla="*/ 69272 w 2272145"/>
              <a:gd name="connsiteY2" fmla="*/ 497775 h 719448"/>
              <a:gd name="connsiteX3" fmla="*/ 124690 w 2272145"/>
              <a:gd name="connsiteY3" fmla="*/ 428502 h 719448"/>
              <a:gd name="connsiteX4" fmla="*/ 346363 w 2272145"/>
              <a:gd name="connsiteY4" fmla="*/ 442357 h 719448"/>
              <a:gd name="connsiteX5" fmla="*/ 360218 w 2272145"/>
              <a:gd name="connsiteY5" fmla="*/ 483921 h 719448"/>
              <a:gd name="connsiteX6" fmla="*/ 318654 w 2272145"/>
              <a:gd name="connsiteY6" fmla="*/ 677884 h 719448"/>
              <a:gd name="connsiteX7" fmla="*/ 290945 w 2272145"/>
              <a:gd name="connsiteY7" fmla="*/ 719448 h 719448"/>
              <a:gd name="connsiteX8" fmla="*/ 318654 w 2272145"/>
              <a:gd name="connsiteY8" fmla="*/ 622466 h 719448"/>
              <a:gd name="connsiteX9" fmla="*/ 374072 w 2272145"/>
              <a:gd name="connsiteY9" fmla="*/ 539339 h 719448"/>
              <a:gd name="connsiteX10" fmla="*/ 429490 w 2272145"/>
              <a:gd name="connsiteY10" fmla="*/ 442357 h 719448"/>
              <a:gd name="connsiteX11" fmla="*/ 471054 w 2272145"/>
              <a:gd name="connsiteY11" fmla="*/ 428502 h 719448"/>
              <a:gd name="connsiteX12" fmla="*/ 651163 w 2272145"/>
              <a:gd name="connsiteY12" fmla="*/ 442357 h 719448"/>
              <a:gd name="connsiteX13" fmla="*/ 665018 w 2272145"/>
              <a:gd name="connsiteY13" fmla="*/ 483921 h 719448"/>
              <a:gd name="connsiteX14" fmla="*/ 651163 w 2272145"/>
              <a:gd name="connsiteY14" fmla="*/ 691739 h 719448"/>
              <a:gd name="connsiteX15" fmla="*/ 678872 w 2272145"/>
              <a:gd name="connsiteY15" fmla="*/ 608612 h 719448"/>
              <a:gd name="connsiteX16" fmla="*/ 734290 w 2272145"/>
              <a:gd name="connsiteY16" fmla="*/ 525484 h 719448"/>
              <a:gd name="connsiteX17" fmla="*/ 762000 w 2272145"/>
              <a:gd name="connsiteY17" fmla="*/ 497775 h 719448"/>
              <a:gd name="connsiteX18" fmla="*/ 789709 w 2272145"/>
              <a:gd name="connsiteY18" fmla="*/ 456212 h 719448"/>
              <a:gd name="connsiteX19" fmla="*/ 1011381 w 2272145"/>
              <a:gd name="connsiteY19" fmla="*/ 414648 h 719448"/>
              <a:gd name="connsiteX20" fmla="*/ 1039090 w 2272145"/>
              <a:gd name="connsiteY20" fmla="*/ 636321 h 719448"/>
              <a:gd name="connsiteX21" fmla="*/ 1011381 w 2272145"/>
              <a:gd name="connsiteY21" fmla="*/ 719448 h 719448"/>
              <a:gd name="connsiteX22" fmla="*/ 1052945 w 2272145"/>
              <a:gd name="connsiteY22" fmla="*/ 525484 h 719448"/>
              <a:gd name="connsiteX23" fmla="*/ 1136072 w 2272145"/>
              <a:gd name="connsiteY23" fmla="*/ 497775 h 719448"/>
              <a:gd name="connsiteX24" fmla="*/ 1177636 w 2272145"/>
              <a:gd name="connsiteY24" fmla="*/ 483921 h 719448"/>
              <a:gd name="connsiteX25" fmla="*/ 1219200 w 2272145"/>
              <a:gd name="connsiteY25" fmla="*/ 456212 h 719448"/>
              <a:gd name="connsiteX26" fmla="*/ 1246909 w 2272145"/>
              <a:gd name="connsiteY26" fmla="*/ 428502 h 719448"/>
              <a:gd name="connsiteX27" fmla="*/ 1302327 w 2272145"/>
              <a:gd name="connsiteY27" fmla="*/ 414648 h 719448"/>
              <a:gd name="connsiteX28" fmla="*/ 1316181 w 2272145"/>
              <a:gd name="connsiteY28" fmla="*/ 705593 h 719448"/>
              <a:gd name="connsiteX29" fmla="*/ 1330036 w 2272145"/>
              <a:gd name="connsiteY29" fmla="*/ 664030 h 719448"/>
              <a:gd name="connsiteX30" fmla="*/ 1371600 w 2272145"/>
              <a:gd name="connsiteY30" fmla="*/ 511630 h 719448"/>
              <a:gd name="connsiteX31" fmla="*/ 1413163 w 2272145"/>
              <a:gd name="connsiteY31" fmla="*/ 428502 h 719448"/>
              <a:gd name="connsiteX32" fmla="*/ 1427018 w 2272145"/>
              <a:gd name="connsiteY32" fmla="*/ 386939 h 719448"/>
              <a:gd name="connsiteX33" fmla="*/ 1537854 w 2272145"/>
              <a:gd name="connsiteY33" fmla="*/ 192975 h 719448"/>
              <a:gd name="connsiteX34" fmla="*/ 1551709 w 2272145"/>
              <a:gd name="connsiteY34" fmla="*/ 151412 h 719448"/>
              <a:gd name="connsiteX35" fmla="*/ 1579418 w 2272145"/>
              <a:gd name="connsiteY35" fmla="*/ 109848 h 719448"/>
              <a:gd name="connsiteX36" fmla="*/ 1745672 w 2272145"/>
              <a:gd name="connsiteY36" fmla="*/ 82139 h 719448"/>
              <a:gd name="connsiteX37" fmla="*/ 1717963 w 2272145"/>
              <a:gd name="connsiteY37" fmla="*/ 345375 h 719448"/>
              <a:gd name="connsiteX38" fmla="*/ 1690254 w 2272145"/>
              <a:gd name="connsiteY38" fmla="*/ 386939 h 719448"/>
              <a:gd name="connsiteX39" fmla="*/ 1648690 w 2272145"/>
              <a:gd name="connsiteY39" fmla="*/ 456212 h 719448"/>
              <a:gd name="connsiteX40" fmla="*/ 1634836 w 2272145"/>
              <a:gd name="connsiteY40" fmla="*/ 497775 h 719448"/>
              <a:gd name="connsiteX41" fmla="*/ 1607127 w 2272145"/>
              <a:gd name="connsiteY41" fmla="*/ 539339 h 719448"/>
              <a:gd name="connsiteX42" fmla="*/ 1593272 w 2272145"/>
              <a:gd name="connsiteY42" fmla="*/ 580902 h 719448"/>
              <a:gd name="connsiteX43" fmla="*/ 1565563 w 2272145"/>
              <a:gd name="connsiteY43" fmla="*/ 636321 h 719448"/>
              <a:gd name="connsiteX44" fmla="*/ 1648690 w 2272145"/>
              <a:gd name="connsiteY44" fmla="*/ 608612 h 719448"/>
              <a:gd name="connsiteX45" fmla="*/ 1704109 w 2272145"/>
              <a:gd name="connsiteY45" fmla="*/ 539339 h 719448"/>
              <a:gd name="connsiteX46" fmla="*/ 1759527 w 2272145"/>
              <a:gd name="connsiteY46" fmla="*/ 414648 h 719448"/>
              <a:gd name="connsiteX47" fmla="*/ 1801090 w 2272145"/>
              <a:gd name="connsiteY47" fmla="*/ 386939 h 719448"/>
              <a:gd name="connsiteX48" fmla="*/ 1856509 w 2272145"/>
              <a:gd name="connsiteY48" fmla="*/ 400793 h 719448"/>
              <a:gd name="connsiteX49" fmla="*/ 1870363 w 2272145"/>
              <a:gd name="connsiteY49" fmla="*/ 442357 h 719448"/>
              <a:gd name="connsiteX50" fmla="*/ 1898072 w 2272145"/>
              <a:gd name="connsiteY50" fmla="*/ 483921 h 719448"/>
              <a:gd name="connsiteX51" fmla="*/ 1884218 w 2272145"/>
              <a:gd name="connsiteY51" fmla="*/ 608612 h 719448"/>
              <a:gd name="connsiteX52" fmla="*/ 1870363 w 2272145"/>
              <a:gd name="connsiteY52" fmla="*/ 650175 h 719448"/>
              <a:gd name="connsiteX53" fmla="*/ 1842654 w 2272145"/>
              <a:gd name="connsiteY53" fmla="*/ 691739 h 719448"/>
              <a:gd name="connsiteX54" fmla="*/ 1911927 w 2272145"/>
              <a:gd name="connsiteY54" fmla="*/ 580902 h 719448"/>
              <a:gd name="connsiteX55" fmla="*/ 1967345 w 2272145"/>
              <a:gd name="connsiteY55" fmla="*/ 497775 h 719448"/>
              <a:gd name="connsiteX56" fmla="*/ 1995054 w 2272145"/>
              <a:gd name="connsiteY56" fmla="*/ 456212 h 719448"/>
              <a:gd name="connsiteX57" fmla="*/ 2189018 w 2272145"/>
              <a:gd name="connsiteY57" fmla="*/ 414648 h 719448"/>
              <a:gd name="connsiteX58" fmla="*/ 2258290 w 2272145"/>
              <a:gd name="connsiteY58" fmla="*/ 428502 h 719448"/>
              <a:gd name="connsiteX59" fmla="*/ 2272145 w 2272145"/>
              <a:gd name="connsiteY59" fmla="*/ 470066 h 719448"/>
              <a:gd name="connsiteX60" fmla="*/ 2230581 w 2272145"/>
              <a:gd name="connsiteY60" fmla="*/ 580902 h 719448"/>
              <a:gd name="connsiteX61" fmla="*/ 2189018 w 2272145"/>
              <a:gd name="connsiteY61" fmla="*/ 677884 h 719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272145" h="719448">
                <a:moveTo>
                  <a:pt x="0" y="650175"/>
                </a:moveTo>
                <a:cubicBezTo>
                  <a:pt x="18473" y="627084"/>
                  <a:pt x="43182" y="607822"/>
                  <a:pt x="55418" y="580902"/>
                </a:cubicBezTo>
                <a:cubicBezTo>
                  <a:pt x="67042" y="555329"/>
                  <a:pt x="60389" y="524425"/>
                  <a:pt x="69272" y="497775"/>
                </a:cubicBezTo>
                <a:cubicBezTo>
                  <a:pt x="78010" y="471561"/>
                  <a:pt x="105774" y="447419"/>
                  <a:pt x="124690" y="428502"/>
                </a:cubicBezTo>
                <a:cubicBezTo>
                  <a:pt x="198581" y="433120"/>
                  <a:pt x="274296" y="425400"/>
                  <a:pt x="346363" y="442357"/>
                </a:cubicBezTo>
                <a:cubicBezTo>
                  <a:pt x="360579" y="445702"/>
                  <a:pt x="360218" y="469317"/>
                  <a:pt x="360218" y="483921"/>
                </a:cubicBezTo>
                <a:cubicBezTo>
                  <a:pt x="360218" y="571306"/>
                  <a:pt x="344426" y="600567"/>
                  <a:pt x="318654" y="677884"/>
                </a:cubicBezTo>
                <a:cubicBezTo>
                  <a:pt x="313388" y="693681"/>
                  <a:pt x="300181" y="705593"/>
                  <a:pt x="290945" y="719448"/>
                </a:cubicBezTo>
                <a:cubicBezTo>
                  <a:pt x="294205" y="706409"/>
                  <a:pt x="309622" y="638724"/>
                  <a:pt x="318654" y="622466"/>
                </a:cubicBezTo>
                <a:cubicBezTo>
                  <a:pt x="334827" y="593355"/>
                  <a:pt x="359179" y="569125"/>
                  <a:pt x="374072" y="539339"/>
                </a:cubicBezTo>
                <a:cubicBezTo>
                  <a:pt x="380890" y="525703"/>
                  <a:pt x="413172" y="455412"/>
                  <a:pt x="429490" y="442357"/>
                </a:cubicBezTo>
                <a:cubicBezTo>
                  <a:pt x="440894" y="433234"/>
                  <a:pt x="457199" y="433120"/>
                  <a:pt x="471054" y="428502"/>
                </a:cubicBezTo>
                <a:cubicBezTo>
                  <a:pt x="531090" y="433120"/>
                  <a:pt x="593266" y="425815"/>
                  <a:pt x="651163" y="442357"/>
                </a:cubicBezTo>
                <a:cubicBezTo>
                  <a:pt x="665205" y="446369"/>
                  <a:pt x="665018" y="469317"/>
                  <a:pt x="665018" y="483921"/>
                </a:cubicBezTo>
                <a:cubicBezTo>
                  <a:pt x="665018" y="553347"/>
                  <a:pt x="643496" y="622737"/>
                  <a:pt x="651163" y="691739"/>
                </a:cubicBezTo>
                <a:cubicBezTo>
                  <a:pt x="654388" y="720768"/>
                  <a:pt x="662671" y="632914"/>
                  <a:pt x="678872" y="608612"/>
                </a:cubicBezTo>
                <a:lnTo>
                  <a:pt x="734290" y="525484"/>
                </a:lnTo>
                <a:cubicBezTo>
                  <a:pt x="741536" y="514615"/>
                  <a:pt x="753840" y="507975"/>
                  <a:pt x="762000" y="497775"/>
                </a:cubicBezTo>
                <a:cubicBezTo>
                  <a:pt x="772402" y="484773"/>
                  <a:pt x="775589" y="465037"/>
                  <a:pt x="789709" y="456212"/>
                </a:cubicBezTo>
                <a:cubicBezTo>
                  <a:pt x="846226" y="420889"/>
                  <a:pt x="956021" y="420184"/>
                  <a:pt x="1011381" y="414648"/>
                </a:cubicBezTo>
                <a:cubicBezTo>
                  <a:pt x="1115407" y="449322"/>
                  <a:pt x="1070090" y="419321"/>
                  <a:pt x="1039090" y="636321"/>
                </a:cubicBezTo>
                <a:cubicBezTo>
                  <a:pt x="1034959" y="665235"/>
                  <a:pt x="1011381" y="719448"/>
                  <a:pt x="1011381" y="719448"/>
                </a:cubicBezTo>
                <a:cubicBezTo>
                  <a:pt x="1012274" y="709629"/>
                  <a:pt x="1001665" y="557534"/>
                  <a:pt x="1052945" y="525484"/>
                </a:cubicBezTo>
                <a:cubicBezTo>
                  <a:pt x="1077713" y="510004"/>
                  <a:pt x="1108363" y="507011"/>
                  <a:pt x="1136072" y="497775"/>
                </a:cubicBezTo>
                <a:lnTo>
                  <a:pt x="1177636" y="483921"/>
                </a:lnTo>
                <a:cubicBezTo>
                  <a:pt x="1191491" y="474685"/>
                  <a:pt x="1206198" y="466614"/>
                  <a:pt x="1219200" y="456212"/>
                </a:cubicBezTo>
                <a:cubicBezTo>
                  <a:pt x="1229400" y="448052"/>
                  <a:pt x="1235226" y="434344"/>
                  <a:pt x="1246909" y="428502"/>
                </a:cubicBezTo>
                <a:cubicBezTo>
                  <a:pt x="1263940" y="419986"/>
                  <a:pt x="1283854" y="419266"/>
                  <a:pt x="1302327" y="414648"/>
                </a:cubicBezTo>
                <a:cubicBezTo>
                  <a:pt x="1358637" y="583577"/>
                  <a:pt x="1316181" y="421238"/>
                  <a:pt x="1316181" y="705593"/>
                </a:cubicBezTo>
                <a:cubicBezTo>
                  <a:pt x="1316181" y="720197"/>
                  <a:pt x="1326494" y="678198"/>
                  <a:pt x="1330036" y="664030"/>
                </a:cubicBezTo>
                <a:cubicBezTo>
                  <a:pt x="1369206" y="507350"/>
                  <a:pt x="1312147" y="689987"/>
                  <a:pt x="1371600" y="511630"/>
                </a:cubicBezTo>
                <a:cubicBezTo>
                  <a:pt x="1406425" y="407156"/>
                  <a:pt x="1359446" y="535934"/>
                  <a:pt x="1413163" y="428502"/>
                </a:cubicBezTo>
                <a:cubicBezTo>
                  <a:pt x="1419694" y="415440"/>
                  <a:pt x="1420975" y="400234"/>
                  <a:pt x="1427018" y="386939"/>
                </a:cubicBezTo>
                <a:cubicBezTo>
                  <a:pt x="1477243" y="276445"/>
                  <a:pt x="1475717" y="286180"/>
                  <a:pt x="1537854" y="192975"/>
                </a:cubicBezTo>
                <a:cubicBezTo>
                  <a:pt x="1545955" y="180824"/>
                  <a:pt x="1545178" y="164474"/>
                  <a:pt x="1551709" y="151412"/>
                </a:cubicBezTo>
                <a:cubicBezTo>
                  <a:pt x="1559156" y="136519"/>
                  <a:pt x="1570182" y="123703"/>
                  <a:pt x="1579418" y="109848"/>
                </a:cubicBezTo>
                <a:cubicBezTo>
                  <a:pt x="1593722" y="66933"/>
                  <a:pt x="1633494" y="-97345"/>
                  <a:pt x="1745672" y="82139"/>
                </a:cubicBezTo>
                <a:cubicBezTo>
                  <a:pt x="1746950" y="84184"/>
                  <a:pt x="1744159" y="284251"/>
                  <a:pt x="1717963" y="345375"/>
                </a:cubicBezTo>
                <a:cubicBezTo>
                  <a:pt x="1711404" y="360680"/>
                  <a:pt x="1699490" y="373084"/>
                  <a:pt x="1690254" y="386939"/>
                </a:cubicBezTo>
                <a:cubicBezTo>
                  <a:pt x="1651009" y="504677"/>
                  <a:pt x="1705743" y="361124"/>
                  <a:pt x="1648690" y="456212"/>
                </a:cubicBezTo>
                <a:cubicBezTo>
                  <a:pt x="1641176" y="468735"/>
                  <a:pt x="1641367" y="484713"/>
                  <a:pt x="1634836" y="497775"/>
                </a:cubicBezTo>
                <a:cubicBezTo>
                  <a:pt x="1627389" y="512668"/>
                  <a:pt x="1614574" y="524446"/>
                  <a:pt x="1607127" y="539339"/>
                </a:cubicBezTo>
                <a:cubicBezTo>
                  <a:pt x="1600596" y="552401"/>
                  <a:pt x="1599025" y="567479"/>
                  <a:pt x="1593272" y="580902"/>
                </a:cubicBezTo>
                <a:cubicBezTo>
                  <a:pt x="1585136" y="599885"/>
                  <a:pt x="1547090" y="627084"/>
                  <a:pt x="1565563" y="636321"/>
                </a:cubicBezTo>
                <a:cubicBezTo>
                  <a:pt x="1591687" y="649384"/>
                  <a:pt x="1648690" y="608612"/>
                  <a:pt x="1648690" y="608612"/>
                </a:cubicBezTo>
                <a:cubicBezTo>
                  <a:pt x="1671720" y="585582"/>
                  <a:pt x="1690127" y="570797"/>
                  <a:pt x="1704109" y="539339"/>
                </a:cubicBezTo>
                <a:cubicBezTo>
                  <a:pt x="1726059" y="489952"/>
                  <a:pt x="1721902" y="452274"/>
                  <a:pt x="1759527" y="414648"/>
                </a:cubicBezTo>
                <a:cubicBezTo>
                  <a:pt x="1771301" y="402874"/>
                  <a:pt x="1787236" y="396175"/>
                  <a:pt x="1801090" y="386939"/>
                </a:cubicBezTo>
                <a:cubicBezTo>
                  <a:pt x="1819563" y="391557"/>
                  <a:pt x="1841640" y="388898"/>
                  <a:pt x="1856509" y="400793"/>
                </a:cubicBezTo>
                <a:cubicBezTo>
                  <a:pt x="1867913" y="409916"/>
                  <a:pt x="1863832" y="429295"/>
                  <a:pt x="1870363" y="442357"/>
                </a:cubicBezTo>
                <a:cubicBezTo>
                  <a:pt x="1877809" y="457250"/>
                  <a:pt x="1888836" y="470066"/>
                  <a:pt x="1898072" y="483921"/>
                </a:cubicBezTo>
                <a:cubicBezTo>
                  <a:pt x="1893454" y="525485"/>
                  <a:pt x="1891093" y="567362"/>
                  <a:pt x="1884218" y="608612"/>
                </a:cubicBezTo>
                <a:cubicBezTo>
                  <a:pt x="1881817" y="623017"/>
                  <a:pt x="1876894" y="637113"/>
                  <a:pt x="1870363" y="650175"/>
                </a:cubicBezTo>
                <a:cubicBezTo>
                  <a:pt x="1862916" y="665068"/>
                  <a:pt x="1842654" y="708390"/>
                  <a:pt x="1842654" y="691739"/>
                </a:cubicBezTo>
                <a:cubicBezTo>
                  <a:pt x="1842654" y="614799"/>
                  <a:pt x="1864860" y="612281"/>
                  <a:pt x="1911927" y="580902"/>
                </a:cubicBezTo>
                <a:cubicBezTo>
                  <a:pt x="1936274" y="507860"/>
                  <a:pt x="1909690" y="566961"/>
                  <a:pt x="1967345" y="497775"/>
                </a:cubicBezTo>
                <a:cubicBezTo>
                  <a:pt x="1978005" y="484983"/>
                  <a:pt x="1979896" y="463102"/>
                  <a:pt x="1995054" y="456212"/>
                </a:cubicBezTo>
                <a:cubicBezTo>
                  <a:pt x="2007955" y="450348"/>
                  <a:pt x="2152535" y="421944"/>
                  <a:pt x="2189018" y="414648"/>
                </a:cubicBezTo>
                <a:cubicBezTo>
                  <a:pt x="2212109" y="419266"/>
                  <a:pt x="2238697" y="415440"/>
                  <a:pt x="2258290" y="428502"/>
                </a:cubicBezTo>
                <a:cubicBezTo>
                  <a:pt x="2270441" y="436603"/>
                  <a:pt x="2272145" y="455462"/>
                  <a:pt x="2272145" y="470066"/>
                </a:cubicBezTo>
                <a:cubicBezTo>
                  <a:pt x="2272145" y="529986"/>
                  <a:pt x="2259246" y="537904"/>
                  <a:pt x="2230581" y="580902"/>
                </a:cubicBezTo>
                <a:cubicBezTo>
                  <a:pt x="2200807" y="670226"/>
                  <a:pt x="2223525" y="643377"/>
                  <a:pt x="2189018" y="677884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ngsanaUPC" pitchFamily="18" charset="-34"/>
              </a:rPr>
              <a:t>« Самый зоркий»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147248" cy="5349208"/>
          </a:xfrm>
        </p:spPr>
        <p:txBody>
          <a:bodyPr/>
          <a:lstStyle/>
          <a:p>
            <a:pPr marL="365760" lvl="0" indent="-283464" algn="ctr">
              <a:buClr>
                <a:srgbClr val="3891A7"/>
              </a:buClr>
              <a:buSzPct val="80000"/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Логопед предлагает посмотреть на карточку, прочитать , запомнить и записать в тетрадь( время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экпозиции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карточки не более 2 сек.).</a:t>
            </a: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r>
              <a:rPr lang="ru-RU" sz="3200" b="1" dirty="0">
                <a:solidFill>
                  <a:srgbClr val="FF0000"/>
                </a:solidFill>
                <a:latin typeface="Corbel"/>
              </a:rPr>
              <a:t>пример 1 :</a:t>
            </a: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r>
              <a:rPr lang="ru-RU" sz="3200" b="1" dirty="0">
                <a:solidFill>
                  <a:srgbClr val="FF0000"/>
                </a:solidFill>
                <a:latin typeface="Corbel"/>
              </a:rPr>
              <a:t>   </a:t>
            </a: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r>
              <a:rPr lang="ru-RU" sz="3200" b="1" dirty="0">
                <a:solidFill>
                  <a:srgbClr val="FF0000"/>
                </a:solidFill>
                <a:latin typeface="Corbel"/>
              </a:rPr>
              <a:t>пример 2 :</a:t>
            </a: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endParaRPr lang="ru-RU" sz="3200" b="1" dirty="0">
              <a:solidFill>
                <a:srgbClr val="FF0000"/>
              </a:solidFill>
              <a:latin typeface="Corbel"/>
            </a:endParaRP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r>
              <a:rPr lang="ru-RU" sz="3200" b="1" dirty="0">
                <a:solidFill>
                  <a:srgbClr val="FF0000"/>
                </a:solidFill>
                <a:latin typeface="Corbel"/>
              </a:rPr>
              <a:t>пример 3 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3284984"/>
            <a:ext cx="2232248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 к ф н 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57339" y="3284984"/>
            <a:ext cx="2952328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с</a:t>
            </a:r>
            <a:r>
              <a:rPr lang="ru-RU" sz="2800" b="1" dirty="0" smtClean="0"/>
              <a:t> к н д м р б т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63563" y="4396114"/>
            <a:ext cx="2376264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яблоко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59362" y="4365104"/>
            <a:ext cx="2736304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карандаш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63563" y="5531118"/>
            <a:ext cx="2520280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Птица летит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5531118"/>
            <a:ext cx="2232248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Дай мне!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45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Цифровой ряд- </a:t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письмо слов под цифрами.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Ученик  получает возможность   уточнить количество и последовательность звуков,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преодолеть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ошибки в процессе такого «письма без тетради и ручки», чего не происходит при обычных письменных работах.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ruthCYR Ultra" pitchFamily="50" charset="-52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913825"/>
              </p:ext>
            </p:extLst>
          </p:nvPr>
        </p:nvGraphicFramePr>
        <p:xfrm>
          <a:off x="827584" y="5013176"/>
          <a:ext cx="6528050" cy="1129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805"/>
                <a:gridCol w="652805"/>
                <a:gridCol w="652805"/>
                <a:gridCol w="652805"/>
                <a:gridCol w="652805"/>
                <a:gridCol w="652805"/>
                <a:gridCol w="652805"/>
                <a:gridCol w="652805"/>
                <a:gridCol w="652805"/>
                <a:gridCol w="652805"/>
              </a:tblGrid>
              <a:tr h="55086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</a:t>
                      </a:r>
                      <a:endParaRPr lang="ru-RU" sz="2400" b="1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л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и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д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199169"/>
              </p:ext>
            </p:extLst>
          </p:nvPr>
        </p:nvGraphicFramePr>
        <p:xfrm>
          <a:off x="827584" y="3356992"/>
          <a:ext cx="6456040" cy="1155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604"/>
                <a:gridCol w="645604"/>
                <a:gridCol w="645604"/>
                <a:gridCol w="645604"/>
                <a:gridCol w="645604"/>
                <a:gridCol w="645604"/>
                <a:gridCol w="645604"/>
                <a:gridCol w="645604"/>
                <a:gridCol w="645604"/>
                <a:gridCol w="645604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л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и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д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49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Сложение и вычитание букв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147248" cy="52772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Предлагается выполнить с буквами и слогами действия и получить в результате понятные слова.</a:t>
            </a:r>
          </a:p>
          <a:p>
            <a:pPr marL="0" indent="0">
              <a:buNone/>
            </a:pPr>
            <a:r>
              <a:rPr lang="ru-RU" b="1" dirty="0" smtClean="0"/>
              <a:t>Например. </a:t>
            </a:r>
          </a:p>
          <a:p>
            <a:pPr marL="0" indent="0">
              <a:buNone/>
            </a:pPr>
            <a:r>
              <a:rPr lang="ru-RU" b="1" i="1" dirty="0" smtClean="0"/>
              <a:t>ДО + МУ – У =</a:t>
            </a:r>
          </a:p>
          <a:p>
            <a:pPr marL="0" indent="0">
              <a:buNone/>
            </a:pPr>
            <a:r>
              <a:rPr lang="ru-RU" b="1" i="1" dirty="0" smtClean="0"/>
              <a:t>КАР – АР + У + БИК =</a:t>
            </a:r>
          </a:p>
          <a:p>
            <a:pPr marL="0" indent="0">
              <a:buNone/>
            </a:pPr>
            <a:r>
              <a:rPr lang="ru-RU" b="1" i="1" dirty="0" smtClean="0"/>
              <a:t>СОР – Р + КОЛ =</a:t>
            </a:r>
          </a:p>
          <a:p>
            <a:pPr marL="0" indent="0">
              <a:buNone/>
            </a:pPr>
            <a:r>
              <a:rPr lang="ru-RU" b="1" i="1" dirty="0" smtClean="0"/>
              <a:t>СОК – К + БА + КАР – Р =</a:t>
            </a:r>
          </a:p>
          <a:p>
            <a:pPr marL="0" indent="0">
              <a:buNone/>
            </a:pPr>
            <a:r>
              <a:rPr lang="ru-RU" b="1" i="1" dirty="0" smtClean="0"/>
              <a:t>ГО + РАМ – АМ + ОХ =</a:t>
            </a:r>
          </a:p>
          <a:p>
            <a:pPr marL="0" indent="0">
              <a:buNone/>
            </a:pPr>
            <a:r>
              <a:rPr lang="ru-RU" b="1" i="1" dirty="0" smtClean="0"/>
              <a:t>АРС – С + БУС – С + З =</a:t>
            </a:r>
          </a:p>
          <a:p>
            <a:pPr marL="0" indent="0">
              <a:buNone/>
            </a:pPr>
            <a:r>
              <a:rPr lang="ru-RU" b="1" dirty="0" smtClean="0"/>
              <a:t>Упражнение направлено на усиление концентрации и устойчивости внимания.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6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 Что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должен делать учитель»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075240" cy="498916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/>
              <a:t>Использовать прием : больше читать, больше писать( не принесет результатов).</a:t>
            </a:r>
          </a:p>
          <a:p>
            <a:pPr>
              <a:buNone/>
            </a:pPr>
            <a:r>
              <a:rPr lang="ru-RU" b="1" dirty="0"/>
              <a:t>Ошибки диктанта фиксируются в памяти ребенка, лучше мало, но качественно.</a:t>
            </a:r>
          </a:p>
          <a:p>
            <a:r>
              <a:rPr lang="ru-RU" b="1" dirty="0" smtClean="0"/>
              <a:t>Упражнения </a:t>
            </a:r>
            <a:r>
              <a:rPr lang="ru-RU" b="1" dirty="0"/>
              <a:t>с поиском ошибок, не принесет результатов. Ребенок с </a:t>
            </a:r>
            <a:r>
              <a:rPr lang="ru-RU" b="1" dirty="0" err="1"/>
              <a:t>дисграфией</a:t>
            </a:r>
            <a:r>
              <a:rPr lang="ru-RU" b="1" dirty="0"/>
              <a:t> не увидит неправильно написанные слова.</a:t>
            </a:r>
          </a:p>
          <a:p>
            <a:r>
              <a:rPr lang="ru-RU" b="1" dirty="0"/>
              <a:t>Н</a:t>
            </a:r>
            <a:r>
              <a:rPr lang="ru-RU" b="1" dirty="0" smtClean="0"/>
              <a:t>ельзя </a:t>
            </a:r>
            <a:r>
              <a:rPr lang="ru-RU" b="1" dirty="0"/>
              <a:t>проверять ребенка на скорость чтения. Он не будет понимать прочитанное.</a:t>
            </a:r>
          </a:p>
          <a:p>
            <a:r>
              <a:rPr lang="ru-RU" b="1" dirty="0" smtClean="0"/>
              <a:t>При </a:t>
            </a:r>
            <a:r>
              <a:rPr lang="ru-RU" b="1" dirty="0"/>
              <a:t>нарушении звукопроизношения  проговаривать при письме исключено. Ребенок пишет так как слышит</a:t>
            </a:r>
            <a:r>
              <a:rPr lang="ru-RU" sz="2000" b="1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40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Основные направления работы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08000" cy="54212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 Black" pitchFamily="34" charset="0"/>
              </a:rPr>
              <a:t>1. Упражнения, направленные на формирование и развитие учебной деятельности: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развитие артикуляционного аппарата;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коррекция  звукопроизношения; 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р</a:t>
            </a:r>
            <a:r>
              <a:rPr lang="ru-RU" sz="2000" dirty="0" smtClean="0"/>
              <a:t>азвитие </a:t>
            </a:r>
            <a:r>
              <a:rPr lang="ru-RU" sz="2000" dirty="0"/>
              <a:t>лексического </a:t>
            </a:r>
            <a:r>
              <a:rPr lang="ru-RU" sz="2000" dirty="0" smtClean="0"/>
              <a:t>запаса;</a:t>
            </a:r>
            <a:endParaRPr lang="ru-RU" sz="2000" dirty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работа </a:t>
            </a:r>
            <a:r>
              <a:rPr lang="ru-RU" sz="2000" dirty="0"/>
              <a:t>над связной </a:t>
            </a:r>
            <a:r>
              <a:rPr lang="ru-RU" sz="2000" dirty="0" smtClean="0"/>
              <a:t>речью;</a:t>
            </a:r>
            <a:endParaRPr lang="ru-RU" sz="2000" dirty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работа </a:t>
            </a:r>
            <a:r>
              <a:rPr lang="ru-RU" sz="2000" dirty="0"/>
              <a:t>над упорядочением и развитием грамматического строя </a:t>
            </a:r>
            <a:r>
              <a:rPr lang="ru-RU" sz="2000" dirty="0" smtClean="0"/>
              <a:t>речи;</a:t>
            </a:r>
            <a:endParaRPr lang="ru-RU" sz="2000" dirty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развитие </a:t>
            </a:r>
            <a:r>
              <a:rPr lang="ru-RU" sz="2000" dirty="0"/>
              <a:t>фонематических </a:t>
            </a:r>
            <a:r>
              <a:rPr lang="ru-RU" sz="2000" dirty="0" smtClean="0"/>
              <a:t>процессов;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п</a:t>
            </a:r>
            <a:r>
              <a:rPr lang="ru-RU" sz="2000" dirty="0" smtClean="0"/>
              <a:t>ропедевтика и коррекция нарушений чтения и письма.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b="1" dirty="0">
                <a:solidFill>
                  <a:prstClr val="black"/>
                </a:solidFill>
                <a:latin typeface="Arial Black" pitchFamily="34" charset="0"/>
              </a:rPr>
              <a:t>2. Упражнения, направленные на координацию движений и развитие мелкой моторики.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b="1" dirty="0">
                <a:solidFill>
                  <a:prstClr val="black"/>
                </a:solidFill>
                <a:latin typeface="Arial Black" pitchFamily="34" charset="0"/>
              </a:rPr>
              <a:t>3. Упражнения, направленные на развитие познавательных интересов.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b="1" dirty="0">
                <a:solidFill>
                  <a:prstClr val="black"/>
                </a:solidFill>
                <a:latin typeface="Arial Black" pitchFamily="34" charset="0"/>
              </a:rPr>
              <a:t>4. Упражнения, направленные на развитие психологических особенностей.</a:t>
            </a:r>
          </a:p>
          <a:p>
            <a:pPr marL="0" indent="0">
              <a:buNone/>
            </a:pPr>
            <a:endParaRPr lang="ru-RU" sz="2000" dirty="0" smtClean="0"/>
          </a:p>
          <a:p>
            <a:pPr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375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К\Desktop\презенташки\123\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7848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6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 anchor="t"/>
          <a:lstStyle/>
          <a:p>
            <a:pPr marL="0" lvl="0" indent="0" algn="ctr">
              <a:buClr>
                <a:srgbClr val="FE8637"/>
              </a:buClr>
              <a:buNone/>
            </a:pPr>
            <a:r>
              <a:rPr lang="ru-RU" sz="4100" b="1" dirty="0">
                <a:latin typeface="Times New Roman" pitchFamily="18" charset="0"/>
                <a:cs typeface="Times New Roman" pitchFamily="18" charset="0"/>
              </a:rPr>
              <a:t>Речь – не врожденная способность  человека, она формируется у ребенка постепенно, вместе с его ростом и развитием.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ПК\Desktop\презенташки\яяя\slide_5яя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18" b="63939"/>
          <a:stretch/>
        </p:blipFill>
        <p:spPr bwMode="auto">
          <a:xfrm>
            <a:off x="2051720" y="3789040"/>
            <a:ext cx="4307721" cy="263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786210"/>
          </a:xfrm>
        </p:spPr>
        <p:txBody>
          <a:bodyPr anchor="t"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Современное общество предъявляет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человеку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– РЕБЁНКУ - требования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Быть 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402468"/>
            <a:ext cx="7467600" cy="4053064"/>
          </a:xfrm>
        </p:spPr>
        <p:txBody>
          <a:bodyPr anchor="ctr">
            <a:normAutofit/>
          </a:bodyPr>
          <a:lstStyle/>
          <a:p>
            <a:r>
              <a:rPr lang="ru-RU" sz="4000" b="1" dirty="0" smtClean="0"/>
              <a:t>Творческим</a:t>
            </a:r>
          </a:p>
          <a:p>
            <a:r>
              <a:rPr lang="ru-RU" sz="4000" b="1" dirty="0" smtClean="0"/>
              <a:t>Образованным</a:t>
            </a:r>
          </a:p>
          <a:p>
            <a:r>
              <a:rPr lang="ru-RU" sz="4000" b="1" dirty="0" smtClean="0"/>
              <a:t>Активным</a:t>
            </a:r>
          </a:p>
          <a:p>
            <a:r>
              <a:rPr lang="ru-RU" sz="4000" b="1" dirty="0" smtClean="0"/>
              <a:t>Ответственным </a:t>
            </a:r>
          </a:p>
          <a:p>
            <a:r>
              <a:rPr lang="ru-RU" sz="4000" b="1" dirty="0" smtClean="0"/>
              <a:t>Инициативным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05979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Задержка психического развития (ЗПР)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pPr>
              <a:lnSpc>
                <a:spcPct val="150000"/>
              </a:lnSpc>
            </a:pPr>
            <a:r>
              <a:rPr lang="ru-RU" sz="2800" dirty="0" smtClean="0"/>
              <a:t>– </a:t>
            </a:r>
            <a:r>
              <a:rPr lang="ru-RU" sz="2800" b="1" dirty="0"/>
              <a:t>это такое нарушение нормального темпа психического развития, при котором ребенок, достигший школьного возраста, продолжает оставаться в кругу дошкольных, игровых интересов.</a:t>
            </a:r>
          </a:p>
        </p:txBody>
      </p:sp>
    </p:spTree>
    <p:extLst>
      <p:ext uri="{BB962C8B-B14F-4D97-AF65-F5344CB8AC3E}">
        <p14:creationId xmlns:p14="http://schemas.microsoft.com/office/powerpoint/2010/main" val="4075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Речевые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нарушения у детей с ЗПР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связаны с формированием</a:t>
            </a: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>
                <a:latin typeface="Arial Black" pitchFamily="34" charset="0"/>
              </a:rPr>
              <a:t>Учебных навыков </a:t>
            </a:r>
            <a:r>
              <a:rPr lang="ru-RU" sz="2000" b="1" dirty="0" smtClean="0"/>
              <a:t>(подготовленность </a:t>
            </a:r>
            <a:r>
              <a:rPr lang="ru-RU" sz="2000" b="1" dirty="0"/>
              <a:t>учащихся к практическим и теоретическим действиям самостоятельного приобретения знаний, выполняемые на основе приобретенных знаний и жизненного </a:t>
            </a:r>
            <a:r>
              <a:rPr lang="ru-RU" sz="2000" b="1" dirty="0" smtClean="0"/>
              <a:t>опыта).</a:t>
            </a:r>
            <a:endParaRPr lang="ru-RU" sz="2000" b="1" dirty="0"/>
          </a:p>
          <a:p>
            <a:pPr lvl="0"/>
            <a:r>
              <a:rPr lang="ru-RU" b="1" dirty="0" smtClean="0">
                <a:latin typeface="Arial Black" pitchFamily="34" charset="0"/>
              </a:rPr>
              <a:t>Когнитивных </a:t>
            </a:r>
            <a:r>
              <a:rPr lang="ru-RU" b="1" dirty="0">
                <a:latin typeface="Arial Black" pitchFamily="34" charset="0"/>
              </a:rPr>
              <a:t>навыков </a:t>
            </a:r>
            <a:r>
              <a:rPr lang="ru-RU" sz="2000" b="1" dirty="0" smtClean="0"/>
              <a:t>(подразумевается </a:t>
            </a:r>
            <a:r>
              <a:rPr lang="ru-RU" sz="2000" b="1" dirty="0"/>
              <a:t>способность человека воспринимать и перерабатывать информацию, поступающую из внешнего </a:t>
            </a:r>
            <a:r>
              <a:rPr lang="ru-RU" sz="2000" b="1" dirty="0" smtClean="0"/>
              <a:t>мира). </a:t>
            </a:r>
            <a:endParaRPr lang="ru-RU" sz="2000" b="1" dirty="0"/>
          </a:p>
          <a:p>
            <a:pPr lvl="0"/>
            <a:r>
              <a:rPr lang="ru-RU" b="1" dirty="0" smtClean="0">
                <a:latin typeface="Arial Black" pitchFamily="34" charset="0"/>
              </a:rPr>
              <a:t>Коммуникативных </a:t>
            </a:r>
            <a:r>
              <a:rPr lang="ru-RU" b="1" dirty="0">
                <a:latin typeface="Arial Black" pitchFamily="34" charset="0"/>
              </a:rPr>
              <a:t>навыков </a:t>
            </a:r>
            <a:r>
              <a:rPr lang="ru-RU" sz="2000" b="1" dirty="0" smtClean="0"/>
              <a:t>(способность </a:t>
            </a:r>
            <a:r>
              <a:rPr lang="ru-RU" sz="2000" b="1" dirty="0"/>
              <a:t>человека взаимодействовать с другими людьми, адекватно интерпретируя получаемую информацию, а также правильно ее </a:t>
            </a:r>
            <a:r>
              <a:rPr lang="ru-RU" sz="2000" b="1" dirty="0" smtClean="0"/>
              <a:t>передавая).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8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 1 месте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Развитие познавательных способностей</a:t>
            </a:r>
          </a:p>
          <a:p>
            <a:pPr marL="0" indent="0" algn="ctr">
              <a:buNone/>
            </a:pPr>
            <a:r>
              <a:rPr lang="ru-RU" b="1" dirty="0"/>
              <a:t>Основная </a:t>
            </a:r>
            <a:r>
              <a:rPr lang="ru-RU" b="1" dirty="0" smtClean="0"/>
              <a:t>задача: </a:t>
            </a:r>
            <a:r>
              <a:rPr lang="ru-RU" b="1" dirty="0"/>
              <a:t>о</a:t>
            </a:r>
            <a:r>
              <a:rPr lang="ru-RU" b="1" dirty="0" smtClean="0"/>
              <a:t>казание </a:t>
            </a:r>
            <a:r>
              <a:rPr lang="ru-RU" b="1" dirty="0"/>
              <a:t>коррекционной помощи учащимся, имеющих отклонения в устной и письменной речи.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>
                <a:latin typeface="Arial Black" pitchFamily="34" charset="0"/>
              </a:rPr>
              <a:t>Наше </a:t>
            </a:r>
            <a:r>
              <a:rPr lang="ru-RU" b="1" i="1" dirty="0">
                <a:latin typeface="Arial Black" pitchFamily="34" charset="0"/>
              </a:rPr>
              <a:t>педагогическое кредо: «К детям с отклонениями в развитии нужно относиться так же, как и ко всем остальным детям, только педагогически щедрее и разнообразнее».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3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1691069" y="1844824"/>
            <a:ext cx="5300454" cy="43924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917" y="116632"/>
            <a:ext cx="7467600" cy="1143000"/>
          </a:xfrm>
        </p:spPr>
        <p:txBody>
          <a:bodyPr anchor="t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Команда специалистов по коррекции речевых нарушений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91264" cy="55446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10419" y="3284984"/>
            <a:ext cx="252028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47560" y="364061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РЕБЁНОК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6" name="Двойная стрелка вверх/вниз 5"/>
          <p:cNvSpPr/>
          <p:nvPr/>
        </p:nvSpPr>
        <p:spPr>
          <a:xfrm rot="5400000">
            <a:off x="1042997" y="2780317"/>
            <a:ext cx="1296144" cy="230547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 rot="16200000">
            <a:off x="6231156" y="2767171"/>
            <a:ext cx="1296144" cy="233177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стрелка вверх/вниз 7"/>
          <p:cNvSpPr/>
          <p:nvPr/>
        </p:nvSpPr>
        <p:spPr>
          <a:xfrm rot="20127857">
            <a:off x="2597976" y="1283943"/>
            <a:ext cx="1213044" cy="209397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 rot="1322134">
            <a:off x="4598663" y="1241249"/>
            <a:ext cx="1132723" cy="209509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верх/вниз 9"/>
          <p:cNvSpPr/>
          <p:nvPr/>
        </p:nvSpPr>
        <p:spPr>
          <a:xfrm rot="1726728">
            <a:off x="2354128" y="4469134"/>
            <a:ext cx="1527594" cy="24483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верх/вниз 10"/>
          <p:cNvSpPr/>
          <p:nvPr/>
        </p:nvSpPr>
        <p:spPr>
          <a:xfrm rot="20018958">
            <a:off x="4823590" y="4426880"/>
            <a:ext cx="1551466" cy="241412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981" y="3671391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логопед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4048373">
            <a:off x="2312381" y="2179137"/>
            <a:ext cx="1856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родители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7483357">
            <a:off x="4296768" y="2057963"/>
            <a:ext cx="173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педагоги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4200" y="364045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дефектолог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3821836">
            <a:off x="4676180" y="5403109"/>
            <a:ext cx="184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психолог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7901062">
            <a:off x="1917088" y="5358792"/>
            <a:ext cx="240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Социальный педагог</a:t>
            </a:r>
            <a:endParaRPr lang="ru-RU" sz="2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7529264" cy="62853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Дисграфия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 – нарушение письма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Среднестатистические данные :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5-15%- младший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школьный возраст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3-7% дети в возрасте от 10-16 лет</a:t>
            </a: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Трудности в усвоении русского языка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2016-2017 учебного года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испытывают   учащиеся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Зайковской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 СОШ №2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младшего школьного возраста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31%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(28 детей из 91 учащегося)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i="1" dirty="0">
                <a:latin typeface="Arial Black" pitchFamily="34" charset="0"/>
                <a:cs typeface="Times New Roman" pitchFamily="18" charset="0"/>
              </a:rPr>
              <a:t>Русский язык </a:t>
            </a:r>
            <a:r>
              <a:rPr lang="ru-RU" sz="3200" i="1" dirty="0">
                <a:latin typeface="Arial Black" pitchFamily="34" charset="0"/>
                <a:cs typeface="Times New Roman" pitchFamily="18" charset="0"/>
              </a:rPr>
              <a:t>один из самых сложных предметов в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82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816</TotalTime>
  <Words>912</Words>
  <Application>Microsoft Office PowerPoint</Application>
  <PresentationFormat>Экран (4:3)</PresentationFormat>
  <Paragraphs>176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AngsanaUPC</vt:lpstr>
      <vt:lpstr>Arial Black</vt:lpstr>
      <vt:lpstr>Century Schoolbook</vt:lpstr>
      <vt:lpstr>Corbel</vt:lpstr>
      <vt:lpstr>Courier New</vt:lpstr>
      <vt:lpstr>Times New Roman</vt:lpstr>
      <vt:lpstr>TruthCYR Ultra</vt:lpstr>
      <vt:lpstr>Wingdings</vt:lpstr>
      <vt:lpstr>Wingdings 2</vt:lpstr>
      <vt:lpstr>Эркер</vt:lpstr>
      <vt:lpstr>Нарушение  письменной  речи у детей с ЗПР .  Методы коррекционной работы с такими детьми.</vt:lpstr>
      <vt:lpstr>Основные направления работы</vt:lpstr>
      <vt:lpstr>Презентация PowerPoint</vt:lpstr>
      <vt:lpstr>Современное общество предъявляет  человеку – РЕБЁНКУ - требования Быть :</vt:lpstr>
      <vt:lpstr>Задержка психического развития (ЗПР)</vt:lpstr>
      <vt:lpstr>Речевые нарушения у детей с ЗПР связаны с формированием </vt:lpstr>
      <vt:lpstr>На 1 месте</vt:lpstr>
      <vt:lpstr>Команда специалистов по коррекции речевых нарушений</vt:lpstr>
      <vt:lpstr>Презентация PowerPoint</vt:lpstr>
      <vt:lpstr>Причины нарушения письма</vt:lpstr>
      <vt:lpstr>Следствие - дисграфические ошибки </vt:lpstr>
      <vt:lpstr>Специфические приемы исправления письма </vt:lpstr>
      <vt:lpstr>Графические диктанты на уровне звука, слога, предложения, текста.</vt:lpstr>
      <vt:lpstr>Списывание слов, предложений, текстов только по слогам</vt:lpstr>
      <vt:lpstr>«В ритме вальса» </vt:lpstr>
      <vt:lpstr>« Самый зоркий»</vt:lpstr>
      <vt:lpstr>Цифровой ряд-  письмо слов под цифрами.</vt:lpstr>
      <vt:lpstr>Сложение и вычитание букв</vt:lpstr>
      <vt:lpstr>« Что НЕ должен делать учитель»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RePack by Diakov</cp:lastModifiedBy>
  <cp:revision>48</cp:revision>
  <dcterms:created xsi:type="dcterms:W3CDTF">2017-04-18T04:28:24Z</dcterms:created>
  <dcterms:modified xsi:type="dcterms:W3CDTF">2017-04-25T04:02:25Z</dcterms:modified>
</cp:coreProperties>
</file>