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1600" y="3733800"/>
            <a:ext cx="3352800" cy="9144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Учитель-логопед: Большакова Л.Н.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Нейропсихологические основы нарушений обучения и поведения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AutoShape 2"/>
          <p:cNvSpPr>
            <a:spLocks noChangeArrowheads="1"/>
          </p:cNvSpPr>
          <p:nvPr/>
        </p:nvSpPr>
        <p:spPr bwMode="auto">
          <a:xfrm>
            <a:off x="611188" y="765175"/>
            <a:ext cx="7924800" cy="6477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3200" b="1" i="1" dirty="0">
                <a:solidFill>
                  <a:schemeClr val="accent1"/>
                </a:solidFill>
              </a:rPr>
              <a:t>Модификация условий для учебной работы в классе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250825" y="1447801"/>
            <a:ext cx="80549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Наличие индивидуальных правил работы для учащихся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Близость расположения учащегося с ОВЗ в классе к учителю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Сохранение достаточного расстояния между партами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Наличие свободного доступа в классе к справочным, наглядным, информационным материалам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Наличие «кабинета» для индивидуальной работы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Предоставление  дополнительного времени для выполнения задания, упражнени</a:t>
            </a:r>
            <a:r>
              <a:rPr lang="ru-RU" altLang="ru-RU" sz="2400" dirty="0"/>
              <a:t>я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endParaRPr lang="ru-RU" altLang="ru-RU" sz="2400" dirty="0"/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endParaRPr lang="ru-RU" alt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AutoShape 2"/>
          <p:cNvSpPr>
            <a:spLocks noChangeArrowheads="1"/>
          </p:cNvSpPr>
          <p:nvPr/>
        </p:nvSpPr>
        <p:spPr bwMode="auto">
          <a:xfrm>
            <a:off x="755650" y="476250"/>
            <a:ext cx="7924800" cy="792163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2800" b="1" i="1" dirty="0">
                <a:solidFill>
                  <a:schemeClr val="accent1"/>
                </a:solidFill>
              </a:rPr>
              <a:t>Модификация способов предъявления и выполнения заданий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533400" y="1412875"/>
            <a:ext cx="8153400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Предъявление инструкций, указаний как в устной, так и в письменной форме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Повторение инструкции, указания индивидуально учащемуся с ОВЗ;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Выявление понимания инструкции, задания («Повтори, что  надо сделать»)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Поэтапное разъяснение заданий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Последовательное выполнение задания. Предложение для сопровождения процесса работы  предметно-операционных карт.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Демонстрация образца выполнения задания.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Выполнение задания  в парах  обычный ученик -ученик с ОВЗ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altLang="ru-RU" sz="2400" dirty="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alt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2"/>
          <p:cNvSpPr>
            <a:spLocks noChangeArrowheads="1"/>
          </p:cNvSpPr>
          <p:nvPr/>
        </p:nvSpPr>
        <p:spPr bwMode="auto">
          <a:xfrm>
            <a:off x="755650" y="1052513"/>
            <a:ext cx="7924800" cy="43497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2800" b="1" i="1" dirty="0">
                <a:solidFill>
                  <a:schemeClr val="accent1"/>
                </a:solidFill>
              </a:rPr>
              <a:t>Модификация работы с текстовыми материалами (чтение и письмо)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323850" y="1828799"/>
            <a:ext cx="84963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Обеспечение  учащегося с ограниченными возможностями  копиями  письменной работы других учащихся (при их обсуждении),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Обеспечение учащихся с ограниченными возможностями печатными копиями домашних заданий, записываемых учителем на доске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Предоставление дополнительного времени  для работы с текстовым материалом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Использование линейки  или трафарета во время чтения для его облегчения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ru-RU" alt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2"/>
          <p:cNvSpPr>
            <a:spLocks noChangeArrowheads="1"/>
          </p:cNvSpPr>
          <p:nvPr/>
        </p:nvSpPr>
        <p:spPr bwMode="auto">
          <a:xfrm>
            <a:off x="304800" y="1341438"/>
            <a:ext cx="8610600" cy="506412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2800" b="1" i="1" dirty="0">
                <a:solidFill>
                  <a:schemeClr val="accent1"/>
                </a:solidFill>
              </a:rPr>
              <a:t>Модификация способов  контроля </a:t>
            </a:r>
            <a:endParaRPr lang="ru-RU" altLang="ru-RU" sz="2800" b="1" i="1" dirty="0" smtClean="0">
              <a:solidFill>
                <a:schemeClr val="accent1"/>
              </a:solidFill>
            </a:endParaRPr>
          </a:p>
          <a:p>
            <a:pPr algn="ctr" eaLnBrk="1" hangingPunct="1"/>
            <a:r>
              <a:rPr lang="ru-RU" altLang="ru-RU" sz="2800" b="1" i="1" dirty="0" smtClean="0">
                <a:solidFill>
                  <a:schemeClr val="accent1"/>
                </a:solidFill>
              </a:rPr>
              <a:t>и </a:t>
            </a:r>
            <a:r>
              <a:rPr lang="ru-RU" altLang="ru-RU" sz="2800" b="1" i="1" dirty="0">
                <a:solidFill>
                  <a:schemeClr val="accent1"/>
                </a:solidFill>
              </a:rPr>
              <a:t>оценки знаний</a:t>
            </a:r>
            <a:r>
              <a:rPr lang="ru-RU" altLang="ru-RU" sz="3200" dirty="0">
                <a:latin typeface="Calibri" pitchFamily="34" charset="0"/>
              </a:rPr>
              <a:t/>
            </a:r>
            <a:br>
              <a:rPr lang="ru-RU" altLang="ru-RU" sz="3200" dirty="0">
                <a:latin typeface="Calibri" pitchFamily="34" charset="0"/>
              </a:rPr>
            </a:br>
            <a:endParaRPr lang="ru-RU" altLang="ru-RU" sz="3200" dirty="0">
              <a:latin typeface="Calibri" pitchFamily="34" charset="0"/>
            </a:endParaRP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323850" y="1341438"/>
            <a:ext cx="84963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использование индивидуальной шкалы оценок  в соответствии с успехами и затраченными усилиями учащегося с ОВЗ (личностное оценивание, а не нормативное);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разрешение переделать задание, с которым ученик не справился;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объяснение учащимся сущности контрольного задания в доступной для них форме (показ образца выполнения,  упрощенная формулировка задания,  разрешение выполнить пробу и пр.);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разрешение устных ответов по читаемым текстам;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оценка содержания выполненной работы отдельно от ее правописания, аккуратности, скорости выполнения и других второстепенных показателей;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400" dirty="0">
                <a:solidFill>
                  <a:srgbClr val="003366"/>
                </a:solidFill>
              </a:rPr>
              <a:t>неограниченное время для выполнения контрольной работы, тестов;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alt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sktop\мои документы\Методическая\Мозг\42162056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28600"/>
            <a:ext cx="9144000" cy="6324600"/>
          </a:xfrm>
        </p:spPr>
        <p:txBody>
          <a:bodyPr>
            <a:noAutofit/>
          </a:bodyPr>
          <a:lstStyle/>
          <a:p>
            <a:r>
              <a:rPr lang="ru-RU" sz="1500" dirty="0" smtClean="0">
                <a:solidFill>
                  <a:srgbClr val="C00000"/>
                </a:solidFill>
              </a:rPr>
              <a:t>1. ЗПР конституционального происхождения (гармонический психический психофизический инфантилизм; по классификации М.С. Певзнер и Т.А. Власовой).</a:t>
            </a:r>
          </a:p>
          <a:p>
            <a:pPr>
              <a:buNone/>
            </a:pPr>
            <a:r>
              <a:rPr lang="ru-RU" sz="1500" dirty="0" smtClean="0">
                <a:solidFill>
                  <a:srgbClr val="002060"/>
                </a:solidFill>
              </a:rPr>
              <a:t>        </a:t>
            </a:r>
            <a:r>
              <a:rPr lang="ru-RU" sz="1500" dirty="0" smtClean="0"/>
              <a:t>Эмоционально-волевая </a:t>
            </a:r>
            <a:r>
              <a:rPr lang="ru-RU" sz="1500" dirty="0" smtClean="0"/>
              <a:t>сфера находится как бы на более ранней ступени развития, во многом напоминая нормальную структуру эмоционального склада детей более младшего возраста. Характерны преобладание игровой мотивации поведения, повышенный фон настроения, непосредственность и яркость эмоций при их поверхности и нестойкости, легкая внушаемость. При переходе к школьному возрасту значимость игровых интересов для детей сохраняется, черты эмоционально-волевой незрелости выступают в наиболее чистом виде и часто сочетаются с инфантильным типом телосложения.</a:t>
            </a:r>
          </a:p>
          <a:p>
            <a:r>
              <a:rPr lang="ru-RU" sz="1500" dirty="0" smtClean="0">
                <a:solidFill>
                  <a:srgbClr val="C00000"/>
                </a:solidFill>
              </a:rPr>
              <a:t>2. ЗПР соматогенного происхождения.</a:t>
            </a:r>
          </a:p>
          <a:p>
            <a:pPr>
              <a:buNone/>
            </a:pPr>
            <a:r>
              <a:rPr lang="ru-RU" sz="1500" dirty="0" smtClean="0"/>
              <a:t>        </a:t>
            </a:r>
            <a:r>
              <a:rPr lang="ru-RU" sz="1500" dirty="0" smtClean="0"/>
              <a:t>Обусловлена </a:t>
            </a:r>
            <a:r>
              <a:rPr lang="ru-RU" sz="1500" dirty="0" smtClean="0"/>
              <a:t>длительной соматической недостаточностью (ослабленностью) различного генеза: хроническими инфекциями и аллергическими состояниями, врожденными и приобретенными пороками развития соматической сферы, в первую очередь сердца.</a:t>
            </a:r>
          </a:p>
          <a:p>
            <a:r>
              <a:rPr lang="ru-RU" sz="1500" dirty="0" smtClean="0">
                <a:solidFill>
                  <a:srgbClr val="C00000"/>
                </a:solidFill>
              </a:rPr>
              <a:t>3. ЗПР психогенного происхождения.</a:t>
            </a:r>
          </a:p>
          <a:p>
            <a:pPr>
              <a:buNone/>
            </a:pPr>
            <a:r>
              <a:rPr lang="ru-RU" sz="1500" dirty="0" smtClean="0">
                <a:solidFill>
                  <a:srgbClr val="002060"/>
                </a:solidFill>
              </a:rPr>
              <a:t>        </a:t>
            </a:r>
            <a:r>
              <a:rPr lang="ru-RU" sz="1500" dirty="0" smtClean="0"/>
              <a:t>Связана </a:t>
            </a:r>
            <a:r>
              <a:rPr lang="ru-RU" sz="1500" dirty="0" smtClean="0"/>
              <a:t>с неблагоприятными условиями воспитания, препятствующими правильному формированию личности ребенка (неполная или неблагополучная семья, психические травмы). Социальный генез этой аномалии развития не исключает ее патологического характера.</a:t>
            </a:r>
          </a:p>
          <a:p>
            <a:r>
              <a:rPr lang="ru-RU" sz="1500" dirty="0" smtClean="0">
                <a:solidFill>
                  <a:srgbClr val="C00000"/>
                </a:solidFill>
              </a:rPr>
              <a:t>4. ЗПР церебрально-органического происхождения (встречается чаще других вышеописанных типов). </a:t>
            </a:r>
            <a:r>
              <a:rPr lang="ru-RU" sz="1500" dirty="0" smtClean="0"/>
              <a:t>Обладает большей стойкостью и выраженностью нарушений как в эмоционально-волевой сфере, так и в познавательной деятельности. Эмоционально-волевая незрелость представлена </a:t>
            </a:r>
            <a:r>
              <a:rPr lang="ru-RU" sz="1500" u="sng" dirty="0" smtClean="0"/>
              <a:t>органическим инфантилизмом</a:t>
            </a:r>
            <a:r>
              <a:rPr lang="ru-RU" sz="1500" dirty="0" smtClean="0"/>
              <a:t>. Дети характеризуются слабой заинтересованностью в оценке, низким уровнем притязаний. Внушаемость имеет у них более грубый оттенок и нередко отражает органический дефект критики. Игровую деятельность характеризуют бедность воображения и творчества, определенные монотонность и однообразие.</a:t>
            </a:r>
          </a:p>
          <a:p>
            <a:endParaRPr lang="ru-RU" sz="1200" b="1" dirty="0"/>
          </a:p>
        </p:txBody>
      </p:sp>
    </p:spTree>
    <p:extLst>
      <p:ext uri="{BB962C8B-B14F-4D97-AF65-F5344CB8AC3E}">
        <p14:creationId xmlns="" xmlns:p14="http://schemas.microsoft.com/office/powerpoint/2010/main" val="3685355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305800" cy="49530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Снижение скорости восприятия и переработки всех видов информации</a:t>
            </a:r>
          </a:p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Нарушения в становлении  моторики ( в том числе  для формирования навыков письма, чтения), в развитии пространственных представлений</a:t>
            </a:r>
          </a:p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Проблемы речевого развития (трудности в формировании словесных обобщений, в номинации объектов, нарушение или замедление интеграции на уровне нервных центров и др.)</a:t>
            </a:r>
          </a:p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Специфика мыслительной деятельности</a:t>
            </a:r>
          </a:p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Ослабленная познавательная активность</a:t>
            </a:r>
          </a:p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Пробелы в знаниях об окружающем мире и межличностных отношениях</a:t>
            </a:r>
          </a:p>
          <a:p>
            <a:pPr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ru-RU" kern="0" dirty="0" smtClean="0">
                <a:solidFill>
                  <a:srgbClr val="003366"/>
                </a:solidFill>
                <a:cs typeface="Times New Roman" pitchFamily="18" charset="0"/>
              </a:rPr>
              <a:t>Отклонения от нормы в развитии личности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u="sng" dirty="0" smtClean="0">
                <a:solidFill>
                  <a:schemeClr val="accent1"/>
                </a:solidFill>
                <a:cs typeface="Times New Roman" pitchFamily="18" charset="0"/>
              </a:rPr>
              <a:t>Познавательные и личностные особенности  обучающихся с ОВЗ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60350"/>
            <a:ext cx="8077200" cy="9413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2500" b="1" i="1" cap="none" dirty="0" smtClean="0">
                <a:solidFill>
                  <a:srgbClr val="990000"/>
                </a:solidFill>
              </a:rPr>
              <a:t>ПСИХОЛОГО-ПЕДАГОГИЧЕСКАЯ ХАРАКТЕРИСТИКА </a:t>
            </a:r>
            <a:r>
              <a:rPr lang="ru-RU" altLang="ru-RU" sz="2500" b="1" i="1" cap="none" dirty="0" smtClean="0">
                <a:solidFill>
                  <a:srgbClr val="990000"/>
                </a:solidFill>
              </a:rPr>
              <a:t/>
            </a:r>
            <a:br>
              <a:rPr lang="ru-RU" altLang="ru-RU" sz="2500" b="1" i="1" cap="none" dirty="0" smtClean="0">
                <a:solidFill>
                  <a:srgbClr val="990000"/>
                </a:solidFill>
              </a:rPr>
            </a:br>
            <a:r>
              <a:rPr lang="ru-RU" altLang="ru-RU" sz="2500" b="1" i="1" cap="none" dirty="0" smtClean="0">
                <a:solidFill>
                  <a:srgbClr val="990000"/>
                </a:solidFill>
              </a:rPr>
              <a:t>ДЕТЕЙ </a:t>
            </a:r>
            <a:r>
              <a:rPr lang="ru-RU" altLang="ru-RU" sz="2500" b="1" i="1" cap="none" dirty="0" smtClean="0">
                <a:solidFill>
                  <a:srgbClr val="990000"/>
                </a:solidFill>
              </a:rPr>
              <a:t>С </a:t>
            </a:r>
            <a:r>
              <a:rPr lang="ru-RU" altLang="ru-RU" sz="2500" b="1" i="1" cap="none" dirty="0" smtClean="0">
                <a:solidFill>
                  <a:srgbClr val="990000"/>
                </a:solidFill>
              </a:rPr>
              <a:t>ЗПР</a:t>
            </a:r>
            <a:endParaRPr lang="ru-RU" altLang="ru-RU" sz="2500" b="1" i="1" cap="none" dirty="0" smtClean="0">
              <a:solidFill>
                <a:srgbClr val="990000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940425" y="1268413"/>
            <a:ext cx="863600" cy="785812"/>
            <a:chOff x="1488" y="1968"/>
            <a:chExt cx="432" cy="432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13669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3670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672" name="Text Box 8"/>
            <p:cNvSpPr txBox="1">
              <a:spLocks noChangeArrowheads="1"/>
            </p:cNvSpPr>
            <p:nvPr/>
          </p:nvSpPr>
          <p:spPr bwMode="gray">
            <a:xfrm>
              <a:off x="1667" y="2016"/>
              <a:ext cx="94" cy="2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6227763" y="2133600"/>
            <a:ext cx="936625" cy="863600"/>
            <a:chOff x="3938" y="1968"/>
            <a:chExt cx="430" cy="437"/>
          </a:xfrm>
        </p:grpSpPr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13674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3675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" name="Text Box 15"/>
            <p:cNvSpPr txBox="1">
              <a:spLocks noChangeArrowheads="1"/>
            </p:cNvSpPr>
            <p:nvPr/>
          </p:nvSpPr>
          <p:spPr bwMode="gray">
            <a:xfrm>
              <a:off x="4106" y="2028"/>
              <a:ext cx="8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6659563" y="2997200"/>
            <a:ext cx="936625" cy="868363"/>
            <a:chOff x="3552" y="3339"/>
            <a:chExt cx="412" cy="392"/>
          </a:xfrm>
        </p:grpSpPr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13679" name="Oval 2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25193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3680" name="Freeform 2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" name="Text Box 22"/>
            <p:cNvSpPr txBox="1">
              <a:spLocks noChangeArrowheads="1"/>
            </p:cNvSpPr>
            <p:nvPr/>
          </p:nvSpPr>
          <p:spPr bwMode="gray">
            <a:xfrm>
              <a:off x="3738" y="3360"/>
              <a:ext cx="81" cy="2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7092950" y="3860800"/>
            <a:ext cx="936625" cy="936625"/>
            <a:chOff x="2016" y="1920"/>
            <a:chExt cx="1680" cy="1680"/>
          </a:xfrm>
        </p:grpSpPr>
        <p:sp>
          <p:nvSpPr>
            <p:cNvPr id="113683" name="Oval 2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0C323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altLang="ru-RU">
                <a:latin typeface="Arial" charset="0"/>
              </a:endParaRPr>
            </a:p>
          </p:txBody>
        </p:sp>
        <p:sp>
          <p:nvSpPr>
            <p:cNvPr id="113684" name="Freeform 2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034 w 1321"/>
                <a:gd name="T1" fmla="*/ 100 h 712"/>
                <a:gd name="T2" fmla="*/ 1047 w 1321"/>
                <a:gd name="T3" fmla="*/ 110 h 712"/>
                <a:gd name="T4" fmla="*/ 1050 w 1321"/>
                <a:gd name="T5" fmla="*/ 119 h 712"/>
                <a:gd name="T6" fmla="*/ 1045 w 1321"/>
                <a:gd name="T7" fmla="*/ 128 h 712"/>
                <a:gd name="T8" fmla="*/ 1032 w 1321"/>
                <a:gd name="T9" fmla="*/ 135 h 712"/>
                <a:gd name="T10" fmla="*/ 1011 w 1321"/>
                <a:gd name="T11" fmla="*/ 144 h 712"/>
                <a:gd name="T12" fmla="*/ 985 w 1321"/>
                <a:gd name="T13" fmla="*/ 150 h 712"/>
                <a:gd name="T14" fmla="*/ 951 w 1321"/>
                <a:gd name="T15" fmla="*/ 156 h 712"/>
                <a:gd name="T16" fmla="*/ 912 w 1321"/>
                <a:gd name="T17" fmla="*/ 162 h 712"/>
                <a:gd name="T18" fmla="*/ 868 w 1321"/>
                <a:gd name="T19" fmla="*/ 166 h 712"/>
                <a:gd name="T20" fmla="*/ 820 w 1321"/>
                <a:gd name="T21" fmla="*/ 170 h 712"/>
                <a:gd name="T22" fmla="*/ 769 w 1321"/>
                <a:gd name="T23" fmla="*/ 171 h 712"/>
                <a:gd name="T24" fmla="*/ 712 w 1321"/>
                <a:gd name="T25" fmla="*/ 175 h 712"/>
                <a:gd name="T26" fmla="*/ 655 w 1321"/>
                <a:gd name="T27" fmla="*/ 176 h 712"/>
                <a:gd name="T28" fmla="*/ 633 w 1321"/>
                <a:gd name="T29" fmla="*/ 177 h 712"/>
                <a:gd name="T30" fmla="*/ 379 w 1321"/>
                <a:gd name="T31" fmla="*/ 177 h 712"/>
                <a:gd name="T32" fmla="*/ 375 w 1321"/>
                <a:gd name="T33" fmla="*/ 177 h 712"/>
                <a:gd name="T34" fmla="*/ 325 w 1321"/>
                <a:gd name="T35" fmla="*/ 176 h 712"/>
                <a:gd name="T36" fmla="*/ 277 w 1321"/>
                <a:gd name="T37" fmla="*/ 175 h 712"/>
                <a:gd name="T38" fmla="*/ 231 w 1321"/>
                <a:gd name="T39" fmla="*/ 173 h 712"/>
                <a:gd name="T40" fmla="*/ 187 w 1321"/>
                <a:gd name="T41" fmla="*/ 170 h 712"/>
                <a:gd name="T42" fmla="*/ 149 w 1321"/>
                <a:gd name="T43" fmla="*/ 168 h 712"/>
                <a:gd name="T44" fmla="*/ 114 w 1321"/>
                <a:gd name="T45" fmla="*/ 164 h 712"/>
                <a:gd name="T46" fmla="*/ 78 w 1321"/>
                <a:gd name="T47" fmla="*/ 161 h 712"/>
                <a:gd name="T48" fmla="*/ 55 w 1321"/>
                <a:gd name="T49" fmla="*/ 157 h 712"/>
                <a:gd name="T50" fmla="*/ 27 w 1321"/>
                <a:gd name="T51" fmla="*/ 151 h 712"/>
                <a:gd name="T52" fmla="*/ 18 w 1321"/>
                <a:gd name="T53" fmla="*/ 145 h 712"/>
                <a:gd name="T54" fmla="*/ 6 w 1321"/>
                <a:gd name="T55" fmla="*/ 138 h 712"/>
                <a:gd name="T56" fmla="*/ 0 w 1321"/>
                <a:gd name="T57" fmla="*/ 130 h 712"/>
                <a:gd name="T58" fmla="*/ 0 w 1321"/>
                <a:gd name="T59" fmla="*/ 129 h 712"/>
                <a:gd name="T60" fmla="*/ 4 w 1321"/>
                <a:gd name="T61" fmla="*/ 119 h 712"/>
                <a:gd name="T62" fmla="*/ 16 w 1321"/>
                <a:gd name="T63" fmla="*/ 111 h 712"/>
                <a:gd name="T64" fmla="*/ 39 w 1321"/>
                <a:gd name="T65" fmla="*/ 92 h 712"/>
                <a:gd name="T66" fmla="*/ 74 w 1321"/>
                <a:gd name="T67" fmla="*/ 74 h 712"/>
                <a:gd name="T68" fmla="*/ 118 w 1321"/>
                <a:gd name="T69" fmla="*/ 59 h 712"/>
                <a:gd name="T70" fmla="*/ 163 w 1321"/>
                <a:gd name="T71" fmla="*/ 43 h 712"/>
                <a:gd name="T72" fmla="*/ 215 w 1321"/>
                <a:gd name="T73" fmla="*/ 30 h 712"/>
                <a:gd name="T74" fmla="*/ 272 w 1321"/>
                <a:gd name="T75" fmla="*/ 20 h 712"/>
                <a:gd name="T76" fmla="*/ 330 w 1321"/>
                <a:gd name="T77" fmla="*/ 11 h 712"/>
                <a:gd name="T78" fmla="*/ 395 w 1321"/>
                <a:gd name="T79" fmla="*/ 5 h 712"/>
                <a:gd name="T80" fmla="*/ 462 w 1321"/>
                <a:gd name="T81" fmla="*/ 4 h 712"/>
                <a:gd name="T82" fmla="*/ 531 w 1321"/>
                <a:gd name="T83" fmla="*/ 0 h 712"/>
                <a:gd name="T84" fmla="*/ 531 w 1321"/>
                <a:gd name="T85" fmla="*/ 0 h 712"/>
                <a:gd name="T86" fmla="*/ 603 w 1321"/>
                <a:gd name="T87" fmla="*/ 4 h 712"/>
                <a:gd name="T88" fmla="*/ 674 w 1321"/>
                <a:gd name="T89" fmla="*/ 5 h 712"/>
                <a:gd name="T90" fmla="*/ 741 w 1321"/>
                <a:gd name="T91" fmla="*/ 12 h 712"/>
                <a:gd name="T92" fmla="*/ 804 w 1321"/>
                <a:gd name="T93" fmla="*/ 22 h 712"/>
                <a:gd name="T94" fmla="*/ 860 w 1321"/>
                <a:gd name="T95" fmla="*/ 34 h 712"/>
                <a:gd name="T96" fmla="*/ 913 w 1321"/>
                <a:gd name="T97" fmla="*/ 48 h 712"/>
                <a:gd name="T98" fmla="*/ 960 w 1321"/>
                <a:gd name="T99" fmla="*/ 63 h 712"/>
                <a:gd name="T100" fmla="*/ 1001 w 1321"/>
                <a:gd name="T101" fmla="*/ 81 h 712"/>
                <a:gd name="T102" fmla="*/ 1034 w 1321"/>
                <a:gd name="T103" fmla="*/ 100 h 712"/>
                <a:gd name="T104" fmla="*/ 1034 w 1321"/>
                <a:gd name="T105" fmla="*/ 10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33CCCC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7596188" y="4724400"/>
            <a:ext cx="936625" cy="908050"/>
            <a:chOff x="3938" y="1968"/>
            <a:chExt cx="430" cy="437"/>
          </a:xfrm>
        </p:grpSpPr>
        <p:grpSp>
          <p:nvGrpSpPr>
            <p:cNvPr id="12" name="Group 39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13687" name="Oval 4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3688" name="Freeform 4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706" name="Text Box 42"/>
            <p:cNvSpPr txBox="1">
              <a:spLocks noChangeArrowheads="1"/>
            </p:cNvSpPr>
            <p:nvPr/>
          </p:nvSpPr>
          <p:spPr bwMode="gray">
            <a:xfrm>
              <a:off x="4113" y="2028"/>
              <a:ext cx="73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" name="Group 32"/>
          <p:cNvGrpSpPr>
            <a:grpSpLocks/>
          </p:cNvGrpSpPr>
          <p:nvPr/>
        </p:nvGrpSpPr>
        <p:grpSpPr bwMode="auto">
          <a:xfrm>
            <a:off x="8027988" y="5589588"/>
            <a:ext cx="935037" cy="857250"/>
            <a:chOff x="1488" y="1968"/>
            <a:chExt cx="432" cy="432"/>
          </a:xfrm>
        </p:grpSpPr>
        <p:grpSp>
          <p:nvGrpSpPr>
            <p:cNvPr id="14" name="Group 33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13692" name="Oval 3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3693" name="Freeform 35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700" name="Text Box 36"/>
            <p:cNvSpPr txBox="1">
              <a:spLocks noChangeArrowheads="1"/>
            </p:cNvSpPr>
            <p:nvPr/>
          </p:nvSpPr>
          <p:spPr bwMode="gray">
            <a:xfrm>
              <a:off x="1671" y="2016"/>
              <a:ext cx="84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250825" y="1268413"/>
            <a:ext cx="5689600" cy="8651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Многообразие речевых нарушений</a:t>
            </a:r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468313" y="2276475"/>
            <a:ext cx="5759450" cy="647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b="1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Бедность жизненного и коммуникативного опыта</a:t>
            </a:r>
            <a:endParaRPr lang="en-US" altLang="ru-RU" b="1">
              <a:solidFill>
                <a:srgbClr val="000066"/>
              </a:solidFill>
              <a:latin typeface="Arial" charset="0"/>
            </a:endParaRPr>
          </a:p>
          <a:p>
            <a:pPr algn="ctr"/>
            <a:endParaRPr lang="ru-RU" altLang="ru-RU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900113" y="3068638"/>
            <a:ext cx="5688012" cy="7207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Ограниченность, отрывочность знаний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  и представлений об окружающем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1258888" y="3933825"/>
            <a:ext cx="5834062" cy="7191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Ограниченность познавательных интересов</a:t>
            </a:r>
            <a:endParaRPr lang="ru-RU" altLang="ru-RU">
              <a:solidFill>
                <a:srgbClr val="000066"/>
              </a:solidFill>
              <a:latin typeface="Arial" charset="0"/>
            </a:endParaRPr>
          </a:p>
          <a:p>
            <a:pPr algn="ctr"/>
            <a:endParaRPr lang="ru-RU" altLang="ru-RU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1547813" y="4797425"/>
            <a:ext cx="6048375" cy="647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b="1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ru-RU" altLang="ru-RU" b="1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Снижение внимания и нерасчлененность восприятия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 </a:t>
            </a:r>
            <a:endParaRPr lang="en-US" altLang="ru-RU" b="1">
              <a:solidFill>
                <a:srgbClr val="000066"/>
              </a:solidFill>
              <a:latin typeface="Arial" charset="0"/>
            </a:endParaRPr>
          </a:p>
          <a:p>
            <a:pPr algn="ctr"/>
            <a:endParaRPr lang="ru-RU" altLang="ru-RU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ru-RU" altLang="ru-RU">
              <a:latin typeface="Arial" charset="0"/>
            </a:endParaRPr>
          </a:p>
        </p:txBody>
      </p:sp>
      <p:sp>
        <p:nvSpPr>
          <p:cNvPr id="36902" name="Rectangle 38"/>
          <p:cNvSpPr>
            <a:spLocks noChangeArrowheads="1"/>
          </p:cNvSpPr>
          <p:nvPr/>
        </p:nvSpPr>
        <p:spPr bwMode="auto">
          <a:xfrm>
            <a:off x="1908175" y="5661025"/>
            <a:ext cx="6119813" cy="7921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Несовершенство владения мыслительно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-логическими операциями</a:t>
            </a:r>
          </a:p>
          <a:p>
            <a:pPr algn="ctr"/>
            <a:endParaRPr lang="ru-RU" altLang="ru-RU" b="1">
              <a:solidFill>
                <a:srgbClr val="000066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97" grpId="0" animBg="1"/>
      <p:bldP spid="36898" grpId="0" animBg="1"/>
      <p:bldP spid="36899" grpId="0" animBg="1"/>
      <p:bldP spid="36900" grpId="0" animBg="1"/>
      <p:bldP spid="36901" grpId="0" animBg="1"/>
      <p:bldP spid="369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60350"/>
            <a:ext cx="8382000" cy="9413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2500" b="1" i="1" cap="none" dirty="0" smtClean="0">
                <a:solidFill>
                  <a:srgbClr val="990000"/>
                </a:solidFill>
              </a:rPr>
              <a:t>ПСИХОЛОГО-ПЕДАГОГИЧЕСКАЯ ХАРАКТЕРИСТИКА </a:t>
            </a:r>
            <a:r>
              <a:rPr lang="ru-RU" altLang="ru-RU" sz="2500" b="1" i="1" cap="none" dirty="0" smtClean="0">
                <a:solidFill>
                  <a:srgbClr val="990000"/>
                </a:solidFill>
              </a:rPr>
              <a:t/>
            </a:r>
            <a:br>
              <a:rPr lang="ru-RU" altLang="ru-RU" sz="2500" b="1" i="1" cap="none" dirty="0" smtClean="0">
                <a:solidFill>
                  <a:srgbClr val="990000"/>
                </a:solidFill>
              </a:rPr>
            </a:br>
            <a:r>
              <a:rPr lang="ru-RU" altLang="ru-RU" sz="2500" b="1" i="1" cap="none" dirty="0" smtClean="0">
                <a:solidFill>
                  <a:srgbClr val="990000"/>
                </a:solidFill>
              </a:rPr>
              <a:t>ДЕТЕЙ </a:t>
            </a:r>
            <a:r>
              <a:rPr lang="ru-RU" altLang="ru-RU" sz="2500" b="1" i="1" cap="none" dirty="0" smtClean="0">
                <a:solidFill>
                  <a:srgbClr val="990000"/>
                </a:solidFill>
              </a:rPr>
              <a:t>С </a:t>
            </a:r>
            <a:r>
              <a:rPr lang="ru-RU" altLang="ru-RU" sz="2500" b="1" i="1" cap="none" dirty="0" smtClean="0">
                <a:solidFill>
                  <a:srgbClr val="990000"/>
                </a:solidFill>
              </a:rPr>
              <a:t>ЗПР</a:t>
            </a:r>
            <a:endParaRPr lang="ru-RU" altLang="ru-RU" sz="2500" b="1" i="1" cap="none" dirty="0" smtClean="0">
              <a:solidFill>
                <a:srgbClr val="99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940425" y="1268413"/>
            <a:ext cx="863600" cy="785812"/>
            <a:chOff x="1488" y="1968"/>
            <a:chExt cx="432" cy="43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14693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4694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672" name="Text Box 8"/>
            <p:cNvSpPr txBox="1">
              <a:spLocks noChangeArrowheads="1"/>
            </p:cNvSpPr>
            <p:nvPr/>
          </p:nvSpPr>
          <p:spPr bwMode="gray">
            <a:xfrm>
              <a:off x="1667" y="2016"/>
              <a:ext cx="94" cy="2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227763" y="2133600"/>
            <a:ext cx="936625" cy="863600"/>
            <a:chOff x="3938" y="1968"/>
            <a:chExt cx="430" cy="437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14698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4699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679" name="Text Box 15"/>
            <p:cNvSpPr txBox="1">
              <a:spLocks noChangeArrowheads="1"/>
            </p:cNvSpPr>
            <p:nvPr/>
          </p:nvSpPr>
          <p:spPr bwMode="gray">
            <a:xfrm>
              <a:off x="4106" y="2028"/>
              <a:ext cx="8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6659563" y="2997200"/>
            <a:ext cx="936625" cy="868363"/>
            <a:chOff x="3552" y="3339"/>
            <a:chExt cx="412" cy="392"/>
          </a:xfrm>
        </p:grpSpPr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14703" name="Oval 2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25193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4704" name="Freeform 2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686" name="Text Box 22"/>
            <p:cNvSpPr txBox="1">
              <a:spLocks noChangeArrowheads="1"/>
            </p:cNvSpPr>
            <p:nvPr/>
          </p:nvSpPr>
          <p:spPr bwMode="gray">
            <a:xfrm>
              <a:off x="3738" y="3360"/>
              <a:ext cx="81" cy="2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7092950" y="3860800"/>
            <a:ext cx="936625" cy="936625"/>
            <a:chOff x="2016" y="1920"/>
            <a:chExt cx="1680" cy="1680"/>
          </a:xfrm>
        </p:grpSpPr>
        <p:sp>
          <p:nvSpPr>
            <p:cNvPr id="114707" name="Oval 2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0C323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altLang="ru-RU">
                <a:latin typeface="Arial" charset="0"/>
              </a:endParaRPr>
            </a:p>
          </p:txBody>
        </p:sp>
        <p:sp>
          <p:nvSpPr>
            <p:cNvPr id="114708" name="Freeform 2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034 w 1321"/>
                <a:gd name="T1" fmla="*/ 100 h 712"/>
                <a:gd name="T2" fmla="*/ 1047 w 1321"/>
                <a:gd name="T3" fmla="*/ 110 h 712"/>
                <a:gd name="T4" fmla="*/ 1050 w 1321"/>
                <a:gd name="T5" fmla="*/ 119 h 712"/>
                <a:gd name="T6" fmla="*/ 1045 w 1321"/>
                <a:gd name="T7" fmla="*/ 128 h 712"/>
                <a:gd name="T8" fmla="*/ 1032 w 1321"/>
                <a:gd name="T9" fmla="*/ 135 h 712"/>
                <a:gd name="T10" fmla="*/ 1011 w 1321"/>
                <a:gd name="T11" fmla="*/ 144 h 712"/>
                <a:gd name="T12" fmla="*/ 985 w 1321"/>
                <a:gd name="T13" fmla="*/ 150 h 712"/>
                <a:gd name="T14" fmla="*/ 951 w 1321"/>
                <a:gd name="T15" fmla="*/ 156 h 712"/>
                <a:gd name="T16" fmla="*/ 912 w 1321"/>
                <a:gd name="T17" fmla="*/ 162 h 712"/>
                <a:gd name="T18" fmla="*/ 868 w 1321"/>
                <a:gd name="T19" fmla="*/ 166 h 712"/>
                <a:gd name="T20" fmla="*/ 820 w 1321"/>
                <a:gd name="T21" fmla="*/ 170 h 712"/>
                <a:gd name="T22" fmla="*/ 769 w 1321"/>
                <a:gd name="T23" fmla="*/ 171 h 712"/>
                <a:gd name="T24" fmla="*/ 712 w 1321"/>
                <a:gd name="T25" fmla="*/ 175 h 712"/>
                <a:gd name="T26" fmla="*/ 655 w 1321"/>
                <a:gd name="T27" fmla="*/ 176 h 712"/>
                <a:gd name="T28" fmla="*/ 633 w 1321"/>
                <a:gd name="T29" fmla="*/ 177 h 712"/>
                <a:gd name="T30" fmla="*/ 379 w 1321"/>
                <a:gd name="T31" fmla="*/ 177 h 712"/>
                <a:gd name="T32" fmla="*/ 375 w 1321"/>
                <a:gd name="T33" fmla="*/ 177 h 712"/>
                <a:gd name="T34" fmla="*/ 325 w 1321"/>
                <a:gd name="T35" fmla="*/ 176 h 712"/>
                <a:gd name="T36" fmla="*/ 277 w 1321"/>
                <a:gd name="T37" fmla="*/ 175 h 712"/>
                <a:gd name="T38" fmla="*/ 231 w 1321"/>
                <a:gd name="T39" fmla="*/ 173 h 712"/>
                <a:gd name="T40" fmla="*/ 187 w 1321"/>
                <a:gd name="T41" fmla="*/ 170 h 712"/>
                <a:gd name="T42" fmla="*/ 149 w 1321"/>
                <a:gd name="T43" fmla="*/ 168 h 712"/>
                <a:gd name="T44" fmla="*/ 114 w 1321"/>
                <a:gd name="T45" fmla="*/ 164 h 712"/>
                <a:gd name="T46" fmla="*/ 78 w 1321"/>
                <a:gd name="T47" fmla="*/ 161 h 712"/>
                <a:gd name="T48" fmla="*/ 55 w 1321"/>
                <a:gd name="T49" fmla="*/ 157 h 712"/>
                <a:gd name="T50" fmla="*/ 27 w 1321"/>
                <a:gd name="T51" fmla="*/ 151 h 712"/>
                <a:gd name="T52" fmla="*/ 18 w 1321"/>
                <a:gd name="T53" fmla="*/ 145 h 712"/>
                <a:gd name="T54" fmla="*/ 6 w 1321"/>
                <a:gd name="T55" fmla="*/ 138 h 712"/>
                <a:gd name="T56" fmla="*/ 0 w 1321"/>
                <a:gd name="T57" fmla="*/ 130 h 712"/>
                <a:gd name="T58" fmla="*/ 0 w 1321"/>
                <a:gd name="T59" fmla="*/ 129 h 712"/>
                <a:gd name="T60" fmla="*/ 4 w 1321"/>
                <a:gd name="T61" fmla="*/ 119 h 712"/>
                <a:gd name="T62" fmla="*/ 16 w 1321"/>
                <a:gd name="T63" fmla="*/ 111 h 712"/>
                <a:gd name="T64" fmla="*/ 39 w 1321"/>
                <a:gd name="T65" fmla="*/ 92 h 712"/>
                <a:gd name="T66" fmla="*/ 74 w 1321"/>
                <a:gd name="T67" fmla="*/ 74 h 712"/>
                <a:gd name="T68" fmla="*/ 118 w 1321"/>
                <a:gd name="T69" fmla="*/ 59 h 712"/>
                <a:gd name="T70" fmla="*/ 163 w 1321"/>
                <a:gd name="T71" fmla="*/ 43 h 712"/>
                <a:gd name="T72" fmla="*/ 215 w 1321"/>
                <a:gd name="T73" fmla="*/ 30 h 712"/>
                <a:gd name="T74" fmla="*/ 272 w 1321"/>
                <a:gd name="T75" fmla="*/ 20 h 712"/>
                <a:gd name="T76" fmla="*/ 330 w 1321"/>
                <a:gd name="T77" fmla="*/ 11 h 712"/>
                <a:gd name="T78" fmla="*/ 395 w 1321"/>
                <a:gd name="T79" fmla="*/ 5 h 712"/>
                <a:gd name="T80" fmla="*/ 462 w 1321"/>
                <a:gd name="T81" fmla="*/ 4 h 712"/>
                <a:gd name="T82" fmla="*/ 531 w 1321"/>
                <a:gd name="T83" fmla="*/ 0 h 712"/>
                <a:gd name="T84" fmla="*/ 531 w 1321"/>
                <a:gd name="T85" fmla="*/ 0 h 712"/>
                <a:gd name="T86" fmla="*/ 603 w 1321"/>
                <a:gd name="T87" fmla="*/ 4 h 712"/>
                <a:gd name="T88" fmla="*/ 674 w 1321"/>
                <a:gd name="T89" fmla="*/ 5 h 712"/>
                <a:gd name="T90" fmla="*/ 741 w 1321"/>
                <a:gd name="T91" fmla="*/ 12 h 712"/>
                <a:gd name="T92" fmla="*/ 804 w 1321"/>
                <a:gd name="T93" fmla="*/ 22 h 712"/>
                <a:gd name="T94" fmla="*/ 860 w 1321"/>
                <a:gd name="T95" fmla="*/ 34 h 712"/>
                <a:gd name="T96" fmla="*/ 913 w 1321"/>
                <a:gd name="T97" fmla="*/ 48 h 712"/>
                <a:gd name="T98" fmla="*/ 960 w 1321"/>
                <a:gd name="T99" fmla="*/ 63 h 712"/>
                <a:gd name="T100" fmla="*/ 1001 w 1321"/>
                <a:gd name="T101" fmla="*/ 81 h 712"/>
                <a:gd name="T102" fmla="*/ 1034 w 1321"/>
                <a:gd name="T103" fmla="*/ 100 h 712"/>
                <a:gd name="T104" fmla="*/ 1034 w 1321"/>
                <a:gd name="T105" fmla="*/ 10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33CCCC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7596188" y="4724400"/>
            <a:ext cx="936625" cy="908050"/>
            <a:chOff x="3938" y="1968"/>
            <a:chExt cx="430" cy="437"/>
          </a:xfrm>
        </p:grpSpPr>
        <p:grpSp>
          <p:nvGrpSpPr>
            <p:cNvPr id="10" name="Group 39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14711" name="Oval 4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4712" name="Freeform 4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706" name="Text Box 42"/>
            <p:cNvSpPr txBox="1">
              <a:spLocks noChangeArrowheads="1"/>
            </p:cNvSpPr>
            <p:nvPr/>
          </p:nvSpPr>
          <p:spPr bwMode="gray">
            <a:xfrm>
              <a:off x="4113" y="2028"/>
              <a:ext cx="73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8027988" y="5589588"/>
            <a:ext cx="935037" cy="857250"/>
            <a:chOff x="1488" y="1968"/>
            <a:chExt cx="432" cy="432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14716" name="Oval 3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altLang="ru-RU">
                  <a:latin typeface="Arial" charset="0"/>
                </a:endParaRPr>
              </a:p>
            </p:txBody>
          </p:sp>
          <p:sp>
            <p:nvSpPr>
              <p:cNvPr id="114717" name="Freeform 35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34 w 1321"/>
                  <a:gd name="T1" fmla="*/ 100 h 712"/>
                  <a:gd name="T2" fmla="*/ 1047 w 1321"/>
                  <a:gd name="T3" fmla="*/ 110 h 712"/>
                  <a:gd name="T4" fmla="*/ 1050 w 1321"/>
                  <a:gd name="T5" fmla="*/ 119 h 712"/>
                  <a:gd name="T6" fmla="*/ 1045 w 1321"/>
                  <a:gd name="T7" fmla="*/ 128 h 712"/>
                  <a:gd name="T8" fmla="*/ 1032 w 1321"/>
                  <a:gd name="T9" fmla="*/ 135 h 712"/>
                  <a:gd name="T10" fmla="*/ 1011 w 1321"/>
                  <a:gd name="T11" fmla="*/ 144 h 712"/>
                  <a:gd name="T12" fmla="*/ 985 w 1321"/>
                  <a:gd name="T13" fmla="*/ 150 h 712"/>
                  <a:gd name="T14" fmla="*/ 951 w 1321"/>
                  <a:gd name="T15" fmla="*/ 156 h 712"/>
                  <a:gd name="T16" fmla="*/ 912 w 1321"/>
                  <a:gd name="T17" fmla="*/ 162 h 712"/>
                  <a:gd name="T18" fmla="*/ 868 w 1321"/>
                  <a:gd name="T19" fmla="*/ 166 h 712"/>
                  <a:gd name="T20" fmla="*/ 820 w 1321"/>
                  <a:gd name="T21" fmla="*/ 170 h 712"/>
                  <a:gd name="T22" fmla="*/ 769 w 1321"/>
                  <a:gd name="T23" fmla="*/ 171 h 712"/>
                  <a:gd name="T24" fmla="*/ 712 w 1321"/>
                  <a:gd name="T25" fmla="*/ 175 h 712"/>
                  <a:gd name="T26" fmla="*/ 655 w 1321"/>
                  <a:gd name="T27" fmla="*/ 176 h 712"/>
                  <a:gd name="T28" fmla="*/ 633 w 1321"/>
                  <a:gd name="T29" fmla="*/ 177 h 712"/>
                  <a:gd name="T30" fmla="*/ 379 w 1321"/>
                  <a:gd name="T31" fmla="*/ 177 h 712"/>
                  <a:gd name="T32" fmla="*/ 375 w 1321"/>
                  <a:gd name="T33" fmla="*/ 177 h 712"/>
                  <a:gd name="T34" fmla="*/ 325 w 1321"/>
                  <a:gd name="T35" fmla="*/ 176 h 712"/>
                  <a:gd name="T36" fmla="*/ 277 w 1321"/>
                  <a:gd name="T37" fmla="*/ 175 h 712"/>
                  <a:gd name="T38" fmla="*/ 231 w 1321"/>
                  <a:gd name="T39" fmla="*/ 173 h 712"/>
                  <a:gd name="T40" fmla="*/ 187 w 1321"/>
                  <a:gd name="T41" fmla="*/ 170 h 712"/>
                  <a:gd name="T42" fmla="*/ 149 w 1321"/>
                  <a:gd name="T43" fmla="*/ 168 h 712"/>
                  <a:gd name="T44" fmla="*/ 114 w 1321"/>
                  <a:gd name="T45" fmla="*/ 164 h 712"/>
                  <a:gd name="T46" fmla="*/ 78 w 1321"/>
                  <a:gd name="T47" fmla="*/ 161 h 712"/>
                  <a:gd name="T48" fmla="*/ 55 w 1321"/>
                  <a:gd name="T49" fmla="*/ 157 h 712"/>
                  <a:gd name="T50" fmla="*/ 27 w 1321"/>
                  <a:gd name="T51" fmla="*/ 151 h 712"/>
                  <a:gd name="T52" fmla="*/ 18 w 1321"/>
                  <a:gd name="T53" fmla="*/ 145 h 712"/>
                  <a:gd name="T54" fmla="*/ 6 w 1321"/>
                  <a:gd name="T55" fmla="*/ 138 h 712"/>
                  <a:gd name="T56" fmla="*/ 0 w 1321"/>
                  <a:gd name="T57" fmla="*/ 130 h 712"/>
                  <a:gd name="T58" fmla="*/ 0 w 1321"/>
                  <a:gd name="T59" fmla="*/ 129 h 712"/>
                  <a:gd name="T60" fmla="*/ 4 w 1321"/>
                  <a:gd name="T61" fmla="*/ 119 h 712"/>
                  <a:gd name="T62" fmla="*/ 16 w 1321"/>
                  <a:gd name="T63" fmla="*/ 111 h 712"/>
                  <a:gd name="T64" fmla="*/ 39 w 1321"/>
                  <a:gd name="T65" fmla="*/ 92 h 712"/>
                  <a:gd name="T66" fmla="*/ 74 w 1321"/>
                  <a:gd name="T67" fmla="*/ 74 h 712"/>
                  <a:gd name="T68" fmla="*/ 118 w 1321"/>
                  <a:gd name="T69" fmla="*/ 59 h 712"/>
                  <a:gd name="T70" fmla="*/ 163 w 1321"/>
                  <a:gd name="T71" fmla="*/ 43 h 712"/>
                  <a:gd name="T72" fmla="*/ 215 w 1321"/>
                  <a:gd name="T73" fmla="*/ 30 h 712"/>
                  <a:gd name="T74" fmla="*/ 272 w 1321"/>
                  <a:gd name="T75" fmla="*/ 20 h 712"/>
                  <a:gd name="T76" fmla="*/ 330 w 1321"/>
                  <a:gd name="T77" fmla="*/ 11 h 712"/>
                  <a:gd name="T78" fmla="*/ 395 w 1321"/>
                  <a:gd name="T79" fmla="*/ 5 h 712"/>
                  <a:gd name="T80" fmla="*/ 462 w 1321"/>
                  <a:gd name="T81" fmla="*/ 4 h 712"/>
                  <a:gd name="T82" fmla="*/ 531 w 1321"/>
                  <a:gd name="T83" fmla="*/ 0 h 712"/>
                  <a:gd name="T84" fmla="*/ 531 w 1321"/>
                  <a:gd name="T85" fmla="*/ 0 h 712"/>
                  <a:gd name="T86" fmla="*/ 603 w 1321"/>
                  <a:gd name="T87" fmla="*/ 4 h 712"/>
                  <a:gd name="T88" fmla="*/ 674 w 1321"/>
                  <a:gd name="T89" fmla="*/ 5 h 712"/>
                  <a:gd name="T90" fmla="*/ 741 w 1321"/>
                  <a:gd name="T91" fmla="*/ 12 h 712"/>
                  <a:gd name="T92" fmla="*/ 804 w 1321"/>
                  <a:gd name="T93" fmla="*/ 22 h 712"/>
                  <a:gd name="T94" fmla="*/ 860 w 1321"/>
                  <a:gd name="T95" fmla="*/ 34 h 712"/>
                  <a:gd name="T96" fmla="*/ 913 w 1321"/>
                  <a:gd name="T97" fmla="*/ 48 h 712"/>
                  <a:gd name="T98" fmla="*/ 960 w 1321"/>
                  <a:gd name="T99" fmla="*/ 63 h 712"/>
                  <a:gd name="T100" fmla="*/ 1001 w 1321"/>
                  <a:gd name="T101" fmla="*/ 81 h 712"/>
                  <a:gd name="T102" fmla="*/ 1034 w 1321"/>
                  <a:gd name="T103" fmla="*/ 100 h 712"/>
                  <a:gd name="T104" fmla="*/ 1034 w 1321"/>
                  <a:gd name="T105" fmla="*/ 10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700" name="Text Box 36"/>
            <p:cNvSpPr txBox="1">
              <a:spLocks noChangeArrowheads="1"/>
            </p:cNvSpPr>
            <p:nvPr/>
          </p:nvSpPr>
          <p:spPr bwMode="gray">
            <a:xfrm>
              <a:off x="1671" y="2016"/>
              <a:ext cx="84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323850" y="1341438"/>
            <a:ext cx="5689600" cy="8651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Сужение вербальной памяти</a:t>
            </a:r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468313" y="2276475"/>
            <a:ext cx="5759450" cy="647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b="1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Недостаточность словесного мышления</a:t>
            </a:r>
            <a:endParaRPr lang="en-US" altLang="ru-RU" b="1">
              <a:solidFill>
                <a:srgbClr val="000066"/>
              </a:solidFill>
              <a:latin typeface="Arial" charset="0"/>
            </a:endParaRPr>
          </a:p>
          <a:p>
            <a:pPr algn="ctr"/>
            <a:endParaRPr lang="ru-RU" altLang="ru-RU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900113" y="2997200"/>
            <a:ext cx="5688012" cy="7207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Нарушение процесса сохранения заданных 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вербальных отношений 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1258888" y="3933825"/>
            <a:ext cx="5834062" cy="7191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Быстрое угасание возникших следов</a:t>
            </a:r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1547813" y="4797425"/>
            <a:ext cx="6048375" cy="647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b="1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Специфичность речемыслительной деятельности</a:t>
            </a:r>
          </a:p>
          <a:p>
            <a:pPr algn="ctr"/>
            <a:endParaRPr lang="en-US" altLang="ru-RU" b="1">
              <a:solidFill>
                <a:srgbClr val="000066"/>
              </a:solidFill>
              <a:latin typeface="Arial" charset="0"/>
            </a:endParaRPr>
          </a:p>
          <a:p>
            <a:pPr algn="ctr"/>
            <a:endParaRPr lang="ru-RU" altLang="ru-RU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ru-RU" altLang="ru-RU">
              <a:latin typeface="Arial" charset="0"/>
            </a:endParaRPr>
          </a:p>
        </p:txBody>
      </p:sp>
      <p:sp>
        <p:nvSpPr>
          <p:cNvPr id="36902" name="Rectangle 38"/>
          <p:cNvSpPr>
            <a:spLocks noChangeArrowheads="1"/>
          </p:cNvSpPr>
          <p:nvPr/>
        </p:nvSpPr>
        <p:spPr bwMode="auto">
          <a:xfrm>
            <a:off x="2051050" y="5589588"/>
            <a:ext cx="6119813" cy="7921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Безынициативность, подчинение: необходимость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latin typeface="Arial" charset="0"/>
              </a:rPr>
              <a:t> внешне заданных целей и задач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97" grpId="0" animBg="1"/>
      <p:bldP spid="36898" grpId="0" animBg="1"/>
      <p:bldP spid="36899" grpId="0" animBg="1"/>
      <p:bldP spid="36900" grpId="0" animBg="1"/>
      <p:bldP spid="36901" grpId="0" animBg="1"/>
      <p:bldP spid="369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Прямоугольник 2"/>
          <p:cNvSpPr>
            <a:spLocks noChangeArrowheads="1"/>
          </p:cNvSpPr>
          <p:nvPr/>
        </p:nvSpPr>
        <p:spPr bwMode="auto">
          <a:xfrm>
            <a:off x="457200" y="381000"/>
            <a:ext cx="8351837" cy="571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</a:pPr>
            <a:r>
              <a:rPr lang="ru-RU" altLang="ru-RU" sz="3200" b="1" dirty="0">
                <a:solidFill>
                  <a:schemeClr val="accent1"/>
                </a:solidFill>
                <a:cs typeface="Times New Roman" pitchFamily="18" charset="0"/>
              </a:rPr>
              <a:t>Особые образовательные потребности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</a:pPr>
            <a:r>
              <a:rPr lang="ru-RU" altLang="ru-RU" sz="2800" i="1" u="sng" dirty="0">
                <a:solidFill>
                  <a:srgbClr val="003366"/>
                </a:solidFill>
                <a:cs typeface="Times New Roman" pitchFamily="18" charset="0"/>
              </a:rPr>
              <a:t>Дети нуждаются в том, чтобы</a:t>
            </a:r>
            <a:r>
              <a:rPr lang="ru-RU" altLang="ru-RU" sz="2800" i="1" dirty="0">
                <a:solidFill>
                  <a:srgbClr val="003366"/>
                </a:solidFill>
                <a:cs typeface="Times New Roman" pitchFamily="18" charset="0"/>
              </a:rPr>
              <a:t>: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altLang="ru-RU" sz="2400" dirty="0">
                <a:solidFill>
                  <a:srgbClr val="003366"/>
                </a:solidFill>
                <a:cs typeface="Times New Roman" pitchFamily="18" charset="0"/>
              </a:rPr>
              <a:t>в содержание общеобразовательных предметов были внесены  корректировки: введение пропедевтических курсов, </a:t>
            </a:r>
            <a:r>
              <a:rPr lang="ru-RU" altLang="ru-RU" sz="2400" dirty="0" err="1">
                <a:solidFill>
                  <a:srgbClr val="003366"/>
                </a:solidFill>
                <a:cs typeface="Times New Roman" pitchFamily="18" charset="0"/>
              </a:rPr>
              <a:t>адаптирование</a:t>
            </a:r>
            <a:r>
              <a:rPr lang="ru-RU" altLang="ru-RU" sz="2400" dirty="0">
                <a:solidFill>
                  <a:srgbClr val="003366"/>
                </a:solidFill>
                <a:cs typeface="Times New Roman" pitchFamily="18" charset="0"/>
              </a:rPr>
              <a:t> и более мелкое дозирование учебного материала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altLang="ru-RU" sz="2400" dirty="0">
                <a:solidFill>
                  <a:srgbClr val="003366"/>
                </a:solidFill>
                <a:cs typeface="Times New Roman" pitchFamily="18" charset="0"/>
              </a:rPr>
              <a:t>были изменены  способы и условия подачи учебного материала, а также время, отводимое на его закрепление и усвоение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altLang="ru-RU" sz="2400" dirty="0">
                <a:solidFill>
                  <a:srgbClr val="003366"/>
                </a:solidFill>
                <a:cs typeface="Times New Roman" pitchFamily="18" charset="0"/>
              </a:rPr>
              <a:t>формы и способы контроля  (предъявление контрольных  заданий, условия и темп их выполнения) соответствовали индивидуальным возможностям ученика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altLang="ru-RU" sz="2400" dirty="0">
                <a:solidFill>
                  <a:srgbClr val="003366"/>
                </a:solidFill>
                <a:cs typeface="Times New Roman" pitchFamily="18" charset="0"/>
              </a:rPr>
              <a:t>были предусмотрены  коррекционные занятия, направленные на коррекцию вторичных нарушений и отклонений в развитии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altLang="ru-RU" sz="2400" dirty="0">
                <a:solidFill>
                  <a:srgbClr val="003366"/>
                </a:solidFill>
                <a:cs typeface="Times New Roman" pitchFamily="18" charset="0"/>
              </a:rPr>
              <a:t>их окружала спокойная и доброжелательная атмосфера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 txBox="1">
            <a:spLocks noChangeArrowheads="1"/>
          </p:cNvSpPr>
          <p:nvPr/>
        </p:nvSpPr>
        <p:spPr bwMode="auto">
          <a:xfrm>
            <a:off x="722313" y="457201"/>
            <a:ext cx="7924800" cy="62865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/>
        </p:spPr>
        <p:txBody>
          <a:bodyPr anchor="b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200" i="1" kern="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Объекты модификации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085850"/>
            <a:ext cx="8532812" cy="442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Учебные программы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endParaRPr lang="ru-RU" kern="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Учебники и рабочие тетради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endParaRPr lang="ru-RU" kern="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Способы работы учащихся с особыми образовательными потребностями в классе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endParaRPr lang="ru-RU" kern="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Способы предъявления и выполнения  заданий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endParaRPr lang="ru-RU" kern="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Способы выполнения письменных заданий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endParaRPr lang="ru-RU" kern="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Способы контроля и оценки знаний, компетенций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Grp="1" noChangeArrowheads="1"/>
          </p:cNvSpPr>
          <p:nvPr/>
        </p:nvSpPr>
        <p:spPr bwMode="auto">
          <a:xfrm>
            <a:off x="152400" y="331788"/>
            <a:ext cx="8534400" cy="658812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/>
        </p:spPr>
        <p:txBody>
          <a:bodyPr anchor="b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200" i="1" kern="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Модификация программ учебных предметов</a:t>
            </a: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306388" y="1066800"/>
            <a:ext cx="8532812" cy="3998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eaLnBrk="1" hangingPunct="1">
              <a:lnSpc>
                <a:spcPct val="80000"/>
              </a:lnSpc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ru-RU" sz="2400" i="1" kern="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При составлении адаптированной образовательной программы  по общеобразовательным предметам для детей с особыми образовательными потребностями необходимо предусмотреть: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sz="2400" kern="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частичное выполнение общей учебной программы в соответствии с возможностями учащегося, снизить объем и глубину изучаемого </a:t>
            </a:r>
            <a:r>
              <a:rPr lang="ru-RU" sz="2400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материала;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sz="2400" kern="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пересмотреть </a:t>
            </a:r>
            <a:r>
              <a:rPr lang="ru-RU" sz="2400" kern="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учебные достижения по каждому предмету (кроме тех, которые не вызывают затруднений у ученика),  требования к достижениям должны быть четко сформулированы;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sz="2400" kern="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снизить требования к усвоению второстепенного материала, оставив неизменными требования к основному материалу учебного курса;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sz="2400" kern="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определить время, необходимое для изучения каждой темы;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r>
              <a:rPr lang="ru-RU" sz="2400" kern="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предусмотреть, в случае необходимости, пропедевтические периоды</a:t>
            </a:r>
            <a:r>
              <a:rPr lang="ru-RU" sz="1800" kern="0" dirty="0">
                <a:solidFill>
                  <a:srgbClr val="003366"/>
                </a:solidFill>
                <a:latin typeface="Arial"/>
                <a:cs typeface="Arial"/>
              </a:rPr>
              <a:t>. </a:t>
            </a:r>
          </a:p>
          <a:p>
            <a:pPr eaLnBrk="1" hangingPunct="1">
              <a:lnSpc>
                <a:spcPct val="80000"/>
              </a:lnSpc>
              <a:buClr>
                <a:srgbClr val="003366"/>
              </a:buClr>
              <a:defRPr/>
            </a:pPr>
            <a:endParaRPr lang="ru-RU" sz="1800" kern="0" dirty="0">
              <a:solidFill>
                <a:srgbClr val="003366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</TotalTime>
  <Words>897</Words>
  <PresentationFormat>Экран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Нейропсихологические основы нарушений обучения и поведения</vt:lpstr>
      <vt:lpstr>Слайд 2</vt:lpstr>
      <vt:lpstr>Слайд 3</vt:lpstr>
      <vt:lpstr>Познавательные и личностные особенности  обучающихся с ОВЗ</vt:lpstr>
      <vt:lpstr>ПСИХОЛОГО-ПЕДАГОГИЧЕСКАЯ ХАРАКТЕРИСТИКА  ДЕТЕЙ С ЗПР</vt:lpstr>
      <vt:lpstr>ПСИХОЛОГО-ПЕДАГОГИЧЕСКАЯ ХАРАКТЕРИСТИКА  ДЕТЕЙ С ЗПР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Нейропсихологические основы нарушений обучения и поведения</dc:title>
  <dc:creator>FirstUser</dc:creator>
  <cp:lastModifiedBy>FirstUser</cp:lastModifiedBy>
  <cp:revision>8</cp:revision>
  <dcterms:created xsi:type="dcterms:W3CDTF">2017-01-30T03:43:38Z</dcterms:created>
  <dcterms:modified xsi:type="dcterms:W3CDTF">2017-01-30T04:06:44Z</dcterms:modified>
</cp:coreProperties>
</file>