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  <p:sldId id="259" r:id="rId6"/>
    <p:sldId id="262" r:id="rId7"/>
    <p:sldId id="264" r:id="rId8"/>
    <p:sldId id="266" r:id="rId9"/>
    <p:sldId id="268" r:id="rId10"/>
    <p:sldId id="263" r:id="rId11"/>
    <p:sldId id="270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F7B8"/>
    <a:srgbClr val="000000"/>
    <a:srgbClr val="78709C"/>
    <a:srgbClr val="7F52BA"/>
    <a:srgbClr val="2BC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0E3E2-BB7D-44C8-B2AB-4F928E6934A3}" type="datetimeFigureOut">
              <a:rPr lang="ru-RU" smtClean="0"/>
              <a:pPr/>
              <a:t>12.02.2025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88ADC-30AA-435E-9E45-B55E1E376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ПРОЕКТИРОВАНИЕ В ДОПОЛНИТЕЛЬНОМ ОБРАЗОВАНИИ КАК СРЕДСТВО РАЗВИТИЯ </a:t>
            </a:r>
            <a:r>
              <a:rPr lang="ru-RU" sz="3200" b="1" dirty="0" smtClean="0">
                <a:solidFill>
                  <a:schemeClr val="bg1"/>
                </a:solidFill>
              </a:rPr>
              <a:t>КРЕАТИВНОГО МЫШЛЕНИЯ УЧАЩИХСЯ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4006" y="5198090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Лицей г</a:t>
            </a:r>
            <a:r>
              <a:rPr lang="ru-RU" dirty="0" smtClean="0"/>
              <a:t>. Нижний Тагил</a:t>
            </a:r>
          </a:p>
          <a:p>
            <a:r>
              <a:rPr lang="ru-RU" dirty="0" smtClean="0"/>
              <a:t>Бессонова </a:t>
            </a:r>
            <a:r>
              <a:rPr lang="ru-RU" dirty="0" smtClean="0"/>
              <a:t>Светлана Павловна, педагог ДО</a:t>
            </a:r>
          </a:p>
          <a:p>
            <a:r>
              <a:rPr lang="ru-RU" dirty="0" smtClean="0"/>
              <a:t>Ведман Ольга Григорьевна, педагог ДО</a:t>
            </a:r>
            <a:endParaRPr lang="ru-RU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16"/>
    </mc:Choice>
    <mc:Fallback xmlns="">
      <p:transition spd="slow" advTm="32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Алгоритм выбора темы проекта (категория 3)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67544" y="1556792"/>
            <a:ext cx="3456384" cy="12241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Предлагаются имеющиеся проблемы в дополнительном образовании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979712" y="1052736"/>
            <a:ext cx="360040" cy="54636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3356992"/>
            <a:ext cx="3384376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Интерактивное сопровождение выставок учащихся</a:t>
            </a:r>
          </a:p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Создание сайта для блока дополнительного образования</a:t>
            </a:r>
          </a:p>
          <a:p>
            <a:pPr marL="342900" indent="-161925">
              <a:buFont typeface="+mj-lt"/>
              <a:buAutoNum type="arabicPeriod"/>
            </a:pPr>
            <a:r>
              <a:rPr lang="ru-RU" sz="1600" dirty="0" err="1" smtClean="0"/>
              <a:t>Мультимедийное</a:t>
            </a:r>
            <a:r>
              <a:rPr lang="ru-RU" sz="1600" dirty="0" smtClean="0"/>
              <a:t> сопровождение деятельности учащихся в дополнительном образовании</a:t>
            </a:r>
          </a:p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Современный дизайн выставки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6804248" y="1052736"/>
            <a:ext cx="360040" cy="54636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4644008" y="1628800"/>
            <a:ext cx="3960440" cy="11521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Предлагаются имеющиеся проблемы для основного образования (совместная деятельность с учителями предметниками)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3356992"/>
            <a:ext cx="396044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Создание учебно-наглядного пособия</a:t>
            </a:r>
          </a:p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Современный дизайн кабинета</a:t>
            </a:r>
          </a:p>
          <a:p>
            <a:pPr marL="342900" indent="-161925">
              <a:buFont typeface="+mj-lt"/>
              <a:buAutoNum type="arabicPeriod"/>
            </a:pPr>
            <a:r>
              <a:rPr lang="ru-RU" sz="1600" dirty="0" smtClean="0"/>
              <a:t>Организация зон отдыха для учащихся</a:t>
            </a:r>
          </a:p>
          <a:p>
            <a:pPr marL="342900" indent="-161925">
              <a:buFont typeface="+mj-lt"/>
              <a:buAutoNum type="arabicPeriod"/>
            </a:pPr>
            <a:endParaRPr lang="ru-RU" sz="1600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2051720" y="2780928"/>
            <a:ext cx="360040" cy="5040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516216" y="2780928"/>
            <a:ext cx="360040" cy="5040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6093296"/>
            <a:ext cx="8208912" cy="5760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Применение продукта в деятельности лицея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6516216" y="4437112"/>
            <a:ext cx="360040" cy="1512168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2051720" y="5661248"/>
            <a:ext cx="360040" cy="5040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475656" y="6237312"/>
            <a:ext cx="360040" cy="36004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74"/>
    </mc:Choice>
    <mc:Fallback xmlns="">
      <p:transition spd="slow" advTm="358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67544" y="188640"/>
            <a:ext cx="8229600" cy="5760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могу сделать я?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Подумать, что из существующих проблем интересно мне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Оценить, а смогу ли я осуществить то, что  задумано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Предполагаю , как мой продукт может решить проблему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тему проекта и определяю цель своей деятельности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284984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задачи и составляю план работы над проектом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48264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8376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1907704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372200" y="2492896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139952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AutoShape 2" descr="https://yandex-images.clstorage.net/5YGE12v15/4b81cc9Hq-d/LnTc-BEz3W9dz3j9P4ptHQqeBSxupQ9Bq_brml0bQTaxu8nGgrSKhqM5UpuR3PHcScwE_Kz-BiiAiyiIu405jTglT-jB9cr7jIkrbj5ILBrYWVcsf2Ibw24wPdiIThstrfMXX0gswZtp5gGOVwwh0hNcQTIzIxE62ts_hOyJKhYnehE13iDb5xSfenFwTq5Z2F8FJD8nEwlrbT8J1p4YbGEynBBHqcmaYOlNQgHO6VbSxkL5duefexVV9sllxyFd6nTUeV0qGyLQmPA4OQAuXpHbzqK77poGYig8BtFSkOvgdxucTy5CEilsTQdIg6LRHMmPsHhq17qY1XmN5Y6mWSK00bVYql7tX5G3_PROLNrVUIyreWsaQG6s9woVEpHsJzvXmsAhxt4mI8vHjk1sGFqNgPS07xJzENx-SGUFrJ7ueJB1EWHWr1eZ-_h6SKoXX1VPpL8mXE7oIvNCkZtd6ez2FNAG5YuYaihHi4fMadZVj04-d-FVdZ6QOY3jjOcRJHLWcFhilOza13DwvguoV1jVxy34K9vNYiX1ilGelKBgPl9QSeKNViWoSwTATCIQXM2E-fDplTeS1bCAr8PhVaw7HHRXLJ6v1BS7NDUKIhiVFc3qN6ISRuTgsk5amF3rbfubFQEkwZBur8rCQIwhU9kJwrDw6ZJy1x_9QucFrpUqOJ5_VaQTLd0ZNba0i6BfGFSH6bHuGE9o7T_MVdGULCD925uDYkNUou_NDYEBoFfdRw__-G6TtB5cfEBvRScV5L0Rtd7ll2_UX3v8cEZt21peByEwr5XA6iAzBZKW1yluOlUayGNDVKrsxUQAA2hcX8fHfLAvEPYWWrbLYgntXWI0ljUeLZcr3Zjz9DmCqBPRlE2pN6xTBWjvtwdfkRloJPsUUoaiCdkqJg8HyYtsGNZOSbA8ahi7mBixD6PL5BMsP104GOGcol1cP7MyCyyVmVRGqjhnGA5j63SKF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https://yandex-images.clstorage.net/5YGE12v15/4b81cc9Hq-d/LnTc-BEz3W9dz3j9P4ptHQqeBSxupQ9Bq_b-j5ybwSMx7opFFfXehuI5h48F3OUdCozQKTu-Bz4VHujfeIzu2O5lT-jBdIh6jAmqrj5ILBrYWVcsf2Ibw24wPgyYDBd1Me-QH0uoA11oYQ2HzsMi3Y8IwfO1OlawnZf_DSBI7VVsdZlyHKuTpxLce3QxiOiXFVhGa7wl2c6oofXFXZZVpG8_k16HaYgSZ-QFhsfMbhHZygl3dKBVe9hTcUzvxiQY5TuSOdGlVuuR1rux9Y9i3lwWxmz1oRJILGh8ylTTVqto8xvZBiwPnm9jjg6OSW5UkIdC8LqvmDLW3jmNYkarXGVyFT0ZZVMnlFb-fnqGJRqRWMTosSpQQe7t_IxYV52nrLMa3sFgw5jgbArCgQbolFZJjDn865d2Glv8ROpPrJnl-R_61akS592ddjxyjmkeH15CJTsvk04ooLqC3tmZ7yg61tsKrQDSJqhHhM0NZNhfyIn38-lZvNlVu0JkA-tcY3BUdR-jVOKUnjR__8DiFtsdQGU8rxvHb609AVTenyfoPx-ShmVLUmmvQUqCjWhXGEjCMfqrk3teXXsAaEZiUS8_UjGX6p7mm9A-PPEDKdJQHMoq8W8RAKAk9IrSG9jj4znW2YugjxchaQ2MyYrpkZiIwXJ_b9UyXl18RS2ML5Nn-R3xEekc7ZlYs774DqdQ0Z1IbXwuWwMmaP6DXhZVYexwHx7Gps-Zoy-PSAXK7l5ZBUB2eyEYfVbafYPkz66R77mUcd9skycSGTf88UjpGhVQhek-JNvLpylzDNzbWagrN1wbiGFBGOguj0gNyeYX2AeIffmh0P4em_7B7MlkGuL1XjlZ5RSn0tE3uPiPYRJclEAhte6RQ6AqtcleFN2q5jCSWsKgAFCm78XFjQMsVBGPjDlwKF4ykt72jGKLY94jN1d3F-7fqtQdPDF4S61VVx3Ep_0umkCv4f7CV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444208" y="2204864"/>
            <a:ext cx="0" cy="36004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059832" y="3429000"/>
            <a:ext cx="5760640" cy="10081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Создание сайта для выставки декоративно-прикладного и технического творчества учащихся лицея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7488324" y="3032956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Админ\Downloads\флаг коллекц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653136"/>
            <a:ext cx="4149365" cy="2013134"/>
          </a:xfrm>
          <a:prstGeom prst="rect">
            <a:avLst/>
          </a:prstGeom>
          <a:noFill/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97"/>
    </mc:Choice>
    <mc:Fallback xmlns="">
      <p:transition spd="slow" advTm="20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158" t="2718" r="3158" b="1772"/>
          <a:stretch/>
        </p:blipFill>
        <p:spPr>
          <a:xfrm>
            <a:off x="1115616" y="116632"/>
            <a:ext cx="6696744" cy="6552728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2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98"/>
    </mc:Choice>
    <mc:Fallback xmlns="">
      <p:transition spd="slow" advTm="16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КОНКУРСНЫЕ НАПРАВЛЕНИЯ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212976"/>
            <a:ext cx="201622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ВсОШ</a:t>
            </a:r>
            <a:r>
              <a:rPr lang="ru-RU" b="1" dirty="0" smtClean="0">
                <a:solidFill>
                  <a:schemeClr val="bg1"/>
                </a:solidFill>
              </a:rPr>
              <a:t> технология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2880320" cy="10801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Всероссийский конкурс творческих открытий и инициатив«Леонардо»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3140968"/>
            <a:ext cx="3096344" cy="5760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Областной конкурс проектов по ДПИ «</a:t>
            </a:r>
            <a:r>
              <a:rPr lang="ru-RU" b="1" dirty="0" err="1" smtClean="0">
                <a:solidFill>
                  <a:schemeClr val="bg1"/>
                </a:solidFill>
              </a:rPr>
              <a:t>АртМастер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3140968"/>
            <a:ext cx="2448272" cy="5760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Научно-практическая конференция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268" name="Picture 4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1944216" cy="1968419"/>
          </a:xfrm>
          <a:prstGeom prst="rect">
            <a:avLst/>
          </a:prstGeom>
          <a:noFill/>
        </p:spPr>
      </p:pic>
      <p:pic>
        <p:nvPicPr>
          <p:cNvPr id="11270" name="Picture 6" descr="https://yastatic.net/naydex/yandex-search/oOc9JS451/844f6c8xd2fW/xiEm5q0_Gxrbv5aI7BsW0CIL_MV1JlT4jYKoLPSq7vxaSN2gWufeBe2miM6oseICJ8rHbRqWJeA1qL6LkMIGo_L14tKM-r5O6msSSJyLVyST33zBBON0SfwyqNhkD0sJKktOZ8il6MculE-pf2AnYteq06ye4iYm8"/>
          <p:cNvPicPr>
            <a:picLocks noChangeAspect="1" noChangeArrowheads="1"/>
          </p:cNvPicPr>
          <p:nvPr/>
        </p:nvPicPr>
        <p:blipFill>
          <a:blip r:embed="rId5" cstate="print"/>
          <a:srcRect l="12500" r="12500"/>
          <a:stretch>
            <a:fillRect/>
          </a:stretch>
        </p:blipFill>
        <p:spPr bwMode="auto">
          <a:xfrm>
            <a:off x="3491880" y="1124744"/>
            <a:ext cx="1458162" cy="1944217"/>
          </a:xfrm>
          <a:prstGeom prst="rect">
            <a:avLst/>
          </a:prstGeom>
          <a:noFill/>
        </p:spPr>
      </p:pic>
      <p:pic>
        <p:nvPicPr>
          <p:cNvPr id="11275" name="Picture 11" descr="C:\Users\Админ\Desktop\logo_f03e509fdefc0169987a61d386ac75a7_1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1124744"/>
            <a:ext cx="2517288" cy="2097740"/>
          </a:xfrm>
          <a:prstGeom prst="rect">
            <a:avLst/>
          </a:prstGeom>
          <a:noFill/>
        </p:spPr>
      </p:pic>
      <p:sp>
        <p:nvSpPr>
          <p:cNvPr id="11279" name="AutoShape 15" descr="Фестиваль Леонардо «Радость творчеств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0" name="Picture 16" descr="C:\Users\Админ\Desktop\festleo-logo.png"/>
          <p:cNvPicPr>
            <a:picLocks noChangeAspect="1" noChangeArrowheads="1"/>
          </p:cNvPicPr>
          <p:nvPr/>
        </p:nvPicPr>
        <p:blipFill>
          <a:blip r:embed="rId7" cstate="print"/>
          <a:srcRect t="29454" b="33728"/>
          <a:stretch>
            <a:fillRect/>
          </a:stretch>
        </p:blipFill>
        <p:spPr bwMode="auto">
          <a:xfrm>
            <a:off x="1331640" y="4365104"/>
            <a:ext cx="2738120" cy="10081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004048" y="5517232"/>
            <a:ext cx="3600400" cy="10801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Открытый межмуниципальный фестиваль исследовательских и социальных проектов  «Уральские самоцветы»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282" name="Picture 18" descr="Уральские самоцветы - мастерская изделий из натурального камня, дерева,  бронзы и латуни"/>
          <p:cNvPicPr>
            <a:picLocks noChangeAspect="1" noChangeArrowheads="1"/>
          </p:cNvPicPr>
          <p:nvPr/>
        </p:nvPicPr>
        <p:blipFill>
          <a:blip r:embed="rId8" cstate="print"/>
          <a:srcRect b="31961"/>
          <a:stretch>
            <a:fillRect/>
          </a:stretch>
        </p:blipFill>
        <p:spPr bwMode="auto">
          <a:xfrm>
            <a:off x="5796136" y="3933056"/>
            <a:ext cx="2232248" cy="1518800"/>
          </a:xfrm>
          <a:prstGeom prst="rect">
            <a:avLst/>
          </a:prstGeom>
          <a:noFill/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978"/>
    </mc:Choice>
    <mc:Fallback xmlns="">
      <p:transition spd="slow" advTm="47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67544" y="188640"/>
            <a:ext cx="8229600" cy="6340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Категории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учащихся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8760"/>
            <a:ext cx="2016224" cy="1944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Люблю заниматься рукоделием.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Хочу сделать творческий проект</a:t>
            </a:r>
          </a:p>
          <a:p>
            <a:pPr algn="ctr"/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1268760"/>
            <a:ext cx="2016224" cy="1944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Хочу 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с</a:t>
            </a:r>
            <a:r>
              <a:rPr lang="ru-RU" b="1" dirty="0" smtClean="0">
                <a:solidFill>
                  <a:srgbClr val="000000"/>
                </a:solidFill>
              </a:rPr>
              <a:t>делать определенный продукт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</a:rPr>
              <a:t>(сшить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м</a:t>
            </a:r>
            <a:r>
              <a:rPr lang="ru-RU" b="1" dirty="0" smtClean="0">
                <a:solidFill>
                  <a:srgbClr val="000000"/>
                </a:solidFill>
              </a:rPr>
              <a:t>ягкую игрушку)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1268760"/>
            <a:ext cx="2016224" cy="1944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Не могу определиться с темой проекта</a:t>
            </a:r>
          </a:p>
        </p:txBody>
      </p:sp>
      <p:pic>
        <p:nvPicPr>
          <p:cNvPr id="1030" name="Picture 6" descr="https://avatars.mds.yandex.net/i?id=5ef7377e83d1e74c87f28e328e2a5f9fff6d11e2-11370034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1" y="3429000"/>
            <a:ext cx="2016223" cy="216024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</p:pic>
      <p:pic>
        <p:nvPicPr>
          <p:cNvPr id="1032" name="Picture 8" descr="https://avatars.mds.yandex.net/i?id=9a45d214502c7207ed8080bab0b0b5da9e11c1de-1070247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429000"/>
            <a:ext cx="2016224" cy="216024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</p:pic>
      <p:pic>
        <p:nvPicPr>
          <p:cNvPr id="1034" name="Picture 10" descr="https://sun9-68.userapi.com/impg/hdOIBP4VJ-oxqA6YWOZaU4h1Yr-dxkwAfSHJjw/sAj9MsJ-0dM.jpg?size=1138x1080&amp;quality=95&amp;sign=7dec2224abff095cbe7cc6a39dcc553a&amp;c_uniq_tag=77M4t-Fa-FQ6PjVZWIlNExUBaA5xu3mTMqz8gXLKKJk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429000"/>
            <a:ext cx="2048628" cy="208823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</p:pic>
      <p:cxnSp>
        <p:nvCxnSpPr>
          <p:cNvPr id="13" name="Прямая со стрелкой 12"/>
          <p:cNvCxnSpPr/>
          <p:nvPr/>
        </p:nvCxnSpPr>
        <p:spPr>
          <a:xfrm>
            <a:off x="1763688" y="764704"/>
            <a:ext cx="0" cy="504056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764704"/>
            <a:ext cx="0" cy="504056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452320" y="764704"/>
            <a:ext cx="0" cy="504056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87"/>
    </mc:Choice>
    <mc:Fallback xmlns="">
      <p:transition spd="slow" advTm="39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Алгоритм выбора темы проекта (категория 1)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980728"/>
            <a:ext cx="23762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ТВОРЧЕСТВО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980728"/>
            <a:ext cx="23762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ИНТЕРЕСЫ</a:t>
            </a:r>
            <a:endParaRPr lang="ru-RU" sz="1600" b="1" dirty="0"/>
          </a:p>
        </p:txBody>
      </p:sp>
      <p:sp>
        <p:nvSpPr>
          <p:cNvPr id="7" name="Овал 6"/>
          <p:cNvSpPr/>
          <p:nvPr/>
        </p:nvSpPr>
        <p:spPr>
          <a:xfrm>
            <a:off x="395536" y="1052736"/>
            <a:ext cx="360040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20072" y="1052736"/>
            <a:ext cx="360040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340768"/>
            <a:ext cx="237626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Мягкая игрушка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err="1" smtClean="0">
                <a:solidFill>
                  <a:schemeClr val="tx1"/>
                </a:solidFill>
              </a:rPr>
              <a:t>Бумагопластика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err="1" smtClean="0">
                <a:solidFill>
                  <a:schemeClr val="tx1"/>
                </a:solidFill>
              </a:rPr>
              <a:t>Ковроткачесво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Работа с тканью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1340768"/>
            <a:ext cx="2376264" cy="9136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600" dirty="0" err="1" smtClean="0">
                <a:solidFill>
                  <a:schemeClr val="tx1"/>
                </a:solidFill>
              </a:rPr>
              <a:t>Волонтерство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Современные танцы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2481654"/>
            <a:ext cx="3682752" cy="371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НАПРАВЛЕНИЯ РАБОТЫ ВОЛОНТЕРОВ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3528" y="5517232"/>
            <a:ext cx="2520280" cy="11521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rgbClr val="C00000"/>
                </a:solidFill>
              </a:rPr>
              <a:t>СОЦИАЛЬНОЕ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Помощь пожилым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Поддержка детей с ОВЗ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Работа с бездомными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Поиск пропавших людей</a:t>
            </a:r>
          </a:p>
          <a:p>
            <a:pPr algn="ctr"/>
            <a:endParaRPr lang="ru-RU" sz="1400" b="1" u="sng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131840" y="3068960"/>
            <a:ext cx="2592288" cy="11521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rgbClr val="C00000"/>
                </a:solidFill>
              </a:rPr>
              <a:t>МЕДИЦИНСКОЕ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Уход за пациентами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Помощь </a:t>
            </a:r>
            <a:r>
              <a:rPr lang="ru-RU" sz="1200" dirty="0" err="1" smtClean="0">
                <a:solidFill>
                  <a:srgbClr val="000000"/>
                </a:solidFill>
              </a:rPr>
              <a:t>медперсаналу</a:t>
            </a:r>
            <a:endParaRPr lang="ru-RU" sz="1200" dirty="0">
              <a:solidFill>
                <a:srgbClr val="000000"/>
              </a:solidFill>
            </a:endParaRP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Просвещение населения при реализации программ профилактики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12160" y="4725144"/>
            <a:ext cx="2808312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rgbClr val="C00000"/>
                </a:solidFill>
              </a:rPr>
              <a:t>ЭКОЛОГИЧЕСКОЕ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Работа с окружающей средой (озеленение, уборка территории)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Сохранение биологического разнообразия (работа в заповедниках, мониторинг исчезающих видов)</a:t>
            </a:r>
            <a:endParaRPr lang="ru-RU" sz="1400" b="1" u="sng" dirty="0" smtClean="0"/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Образовательная деятельность (мастер-классы, лекции, создание учебных материалов)</a:t>
            </a:r>
            <a:endParaRPr lang="ru-RU" sz="1100" dirty="0" smtClean="0">
              <a:solidFill>
                <a:srgbClr val="00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131840" y="4365104"/>
            <a:ext cx="2520280" cy="23042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rgbClr val="C00000"/>
                </a:solidFill>
              </a:rPr>
              <a:t>КУЛЬТУРНОЕ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Помощь на культурных мероприятиях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Поддержка культурных институтов (работа в музеях, библиотеках, галереях..)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Распространение культурного наследия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Проведение образовательных мероприятий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Продвижение творчества</a:t>
            </a:r>
          </a:p>
          <a:p>
            <a:pPr marL="90488" indent="-90488" algn="ctr"/>
            <a:endParaRPr lang="ru-RU" sz="1400" b="1" u="sng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012160" y="3068960"/>
            <a:ext cx="2808312" cy="11521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rgbClr val="C00000"/>
                </a:solidFill>
              </a:rPr>
              <a:t>СПОРТИВНОЕ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Логистика и обслуживание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Поддержка участников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Безопасность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00"/>
                </a:solidFill>
              </a:rPr>
              <a:t>Создание позитивной атмосферы</a:t>
            </a:r>
          </a:p>
          <a:p>
            <a:pPr algn="ctr"/>
            <a:endParaRPr lang="ru-RU" sz="1400" b="1" u="sng" dirty="0"/>
          </a:p>
        </p:txBody>
      </p:sp>
      <p:cxnSp>
        <p:nvCxnSpPr>
          <p:cNvPr id="57" name="Прямая со стрелкой 56"/>
          <p:cNvCxnSpPr/>
          <p:nvPr/>
        </p:nvCxnSpPr>
        <p:spPr>
          <a:xfrm flipH="1">
            <a:off x="5220072" y="2852936"/>
            <a:ext cx="144016" cy="216024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2843808" y="5085184"/>
            <a:ext cx="288032" cy="43204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5220072" y="4149080"/>
            <a:ext cx="0" cy="36004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53" idx="2"/>
          </p:cNvCxnSpPr>
          <p:nvPr/>
        </p:nvCxnSpPr>
        <p:spPr>
          <a:xfrm>
            <a:off x="7416316" y="4221088"/>
            <a:ext cx="0" cy="504056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6948264" y="2852936"/>
            <a:ext cx="288032" cy="216024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51520" y="2492896"/>
            <a:ext cx="374441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КАКИЕ ПРОБЛЕМЫ МОЖНО РЕШИТЬ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1520" y="3140968"/>
            <a:ext cx="2520280" cy="2160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Визуализация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Отсутствие дизайна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Отсутствие фирменного стиля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Отсутствие костюмов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Сохранение национального наследия</a:t>
            </a:r>
          </a:p>
          <a:p>
            <a:pPr marL="90488" indent="-90488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Решение экологических проблем</a:t>
            </a:r>
          </a:p>
          <a:p>
            <a:pPr>
              <a:buFont typeface="Arial" pitchFamily="34" charset="0"/>
              <a:buChar char="•"/>
            </a:pPr>
            <a:endParaRPr lang="ru-RU" sz="1400" b="1" u="sng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6444208" y="2276872"/>
            <a:ext cx="0" cy="204782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979712" y="2276872"/>
            <a:ext cx="0" cy="216024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475656" y="2852936"/>
            <a:ext cx="0" cy="25202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20"/>
    </mc:Choice>
    <mc:Fallback xmlns="">
      <p:transition spd="slow" advTm="50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67544" y="188640"/>
            <a:ext cx="8229600" cy="5760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могу сделать я?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Выбираю направление, которое интересно лично мне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Анализирую, какие проблемы существуют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Подумать, что из существующих проблем интересно мне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Предлагаю доступные мне варианты решения проблемы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284984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Узнать кому актуально моё предложение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3284984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Определяю продукт проектной деятельности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3284984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тему проекта и определяю цель своей деятельности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64288" y="3284984"/>
            <a:ext cx="1584176" cy="15121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задачи и составляю план работы над проектом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48264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8376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716016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1907704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372200" y="2492896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139952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139952" y="4437112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907704" y="4365104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6372200" y="4437112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AutoShape 2" descr="https://yandex-images.clstorage.net/5YGE12v15/4b81cc9Hq-d/LnTc-BEz3W9dz3j9P4ptHQqeBSxupQ9Bq_brml0bQTaxu8nGgrSKhqM5UpuR3PHcScwE_Kz-BiiAiyiIu405jTglT-jB9cr7jIkrbj5ILBrYWVcsf2Ibw24wPdiIThstrfMXX0gswZtp5gGOVwwh0hNcQTIzIxE62ts_hOyJKhYnehE13iDb5xSfenFwTq5Z2F8FJD8nEwlrbT8J1p4YbGEynBBHqcmaYOlNQgHO6VbSxkL5duefexVV9sllxyFd6nTUeV0qGyLQmPA4OQAuXpHbzqK77poGYig8BtFSkOvgdxucTy5CEilsTQdIg6LRHMmPsHhq17qY1XmN5Y6mWSK00bVYql7tX5G3_PROLNrVUIyreWsaQG6s9woVEpHsJzvXmsAhxt4mI8vHjk1sGFqNgPS07xJzENx-SGUFrJ7ueJB1EWHWr1eZ-_h6SKoXX1VPpL8mXE7oIvNCkZtd6ez2FNAG5YuYaihHi4fMadZVj04-d-FVdZ6QOY3jjOcRJHLWcFhilOza13DwvguoV1jVxy34K9vNYiX1ilGelKBgPl9QSeKNViWoSwTATCIQXM2E-fDplTeS1bCAr8PhVaw7HHRXLJ6v1BS7NDUKIhiVFc3qN6ISRuTgsk5amF3rbfubFQEkwZBur8rCQIwhU9kJwrDw6ZJy1x_9QucFrpUqOJ5_VaQTLd0ZNba0i6BfGFSH6bHuGE9o7T_MVdGULCD925uDYkNUou_NDYEBoFfdRw__-G6TtB5cfEBvRScV5L0Rtd7ll2_UX3v8cEZt21peByEwr5XA6iAzBZKW1yluOlUayGNDVKrsxUQAA2hcX8fHfLAvEPYWWrbLYgntXWI0ljUeLZcr3Zjz9DmCqBPRlE2pN6xTBWjvtwdfkRloJPsUUoaiCdkqJg8HyYtsGNZOSbA8ahi7mBixD6PL5BMsP104GOGcol1cP7MyCyyVmVRGqjhnGA5j63SKF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https://yandex-images.clstorage.net/5YGE12v15/4b81cc9Hq-d/LnTc-BEz3W9dz3j9P4ptHQqeBSxupQ9Bq_b-j5ybwSMx7opFFfXehuI5h48F3OUdCozQKTu-Bz4VHujfeIzu2O5lT-jBdIh6jAmqrj5ILBrYWVcsf2Ibw24wPgyYDBd1Me-QH0uoA11oYQ2HzsMi3Y8IwfO1OlawnZf_DSBI7VVsdZlyHKuTpxLce3QxiOiXFVhGa7wl2c6oofXFXZZVpG8_k16HaYgSZ-QFhsfMbhHZygl3dKBVe9hTcUzvxiQY5TuSOdGlVuuR1rux9Y9i3lwWxmz1oRJILGh8ylTTVqto8xvZBiwPnm9jjg6OSW5UkIdC8LqvmDLW3jmNYkarXGVyFT0ZZVMnlFb-fnqGJRqRWMTosSpQQe7t_IxYV52nrLMa3sFgw5jgbArCgQbolFZJjDn865d2Glv8ROpPrJnl-R_61akS592ddjxyjmkeH15CJTsvk04ooLqC3tmZ7yg61tsKrQDSJqhHhM0NZNhfyIn38-lZvNlVu0JkA-tcY3BUdR-jVOKUnjR__8DiFtsdQGU8rxvHb609AVTenyfoPx-ShmVLUmmvQUqCjWhXGEjCMfqrk3teXXsAaEZiUS8_UjGX6p7mm9A-PPEDKdJQHMoq8W8RAKAk9IrSG9jj4znW2YugjxchaQ2MyYrpkZiIwXJ_b9UyXl18RS2ML5Nn-R3xEekc7ZlYs774DqdQ0Z1IbXwuWwMmaP6DXhZVYexwHx7Gps-Zoy-PSAXK7l5ZBUB2eyEYfVbafYPkz66R77mUcd9skycSGTf88UjpGhVQhek-JNvLpylzDNzbWagrN1wbiGFBGOguj0gNyeYX2AeIffmh0P4em_7B7MlkGuL1XjlZ5RSn0tE3uPiPYRJclEAhte6RQ6AqtcleFN2q5jCSWsKgAFCm78XFjQMsVBGPjDlwKF4ykt72jGKLY94jN1d3F-7fqtQdPDF4S61VVx3Ep_0umkCv4f7CV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5292080" y="5085184"/>
            <a:ext cx="648072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131840" y="5589240"/>
            <a:ext cx="5760640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Апсайклинг</a:t>
            </a:r>
            <a:r>
              <a:rPr lang="ru-RU" b="1" dirty="0" smtClean="0">
                <a:solidFill>
                  <a:schemeClr val="tx1"/>
                </a:solidFill>
              </a:rPr>
              <a:t> как метод вторичного использования текстиля при изготовлении игрушки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s://teddy-love.com/wp-content/uploads/5555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229200"/>
            <a:ext cx="2725143" cy="1296144"/>
          </a:xfrm>
          <a:prstGeom prst="rect">
            <a:avLst/>
          </a:prstGeom>
          <a:noFill/>
        </p:spPr>
      </p:pic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86"/>
    </mc:Choice>
    <mc:Fallback xmlns="">
      <p:transition spd="slow" advTm="94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96944" cy="70609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Алгоритм выбора темы проекта (категория 2)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395536" y="1484784"/>
            <a:ext cx="8496944" cy="7060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Какой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может быть тема проекта, если речь идет о мягкой игрушке (медведь)?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420888"/>
            <a:ext cx="8496944" cy="42484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Медведь как логотип. Разработка собственного логотипа с медведем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Как медведь стал символом России?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Медведь как источник вдохновения для проектирования коллекции игрушек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Медведь в мифах и символах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Разработка технологии изготовления игрушки «Медведь» из современных материалов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Образ медведя в народном фольклоре и сказках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Мягкая игрушка «Медведь» как коммерческий продукт для продажи. Рынок игрушек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Исследование значения слова «медведь» в народном творчестве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Плюшевый мишка –любимая игрушка или «пылесборник»?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Анализ наполнителя/материалов для изготовления мягкой игрушки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Разработка коллекции декоративных подушек-игрушек «Медведь»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Образ медведя в сознании современного школьника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 Роль мягкой игрушки «медведь» в развитии детей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63"/>
    </mc:Choice>
    <mc:Fallback xmlns="">
      <p:transition spd="slow" advTm="39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2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Формируем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банк идей. Объединяем темы по направлениям (медведь)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12776"/>
            <a:ext cx="1584176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Игрушка «Медведь» как бизнес идея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(продажа, производство)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412776"/>
            <a:ext cx="1584176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Медведь в литературе, МХК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(символ, мифы, сказки, фольклор,  религия)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1412776"/>
            <a:ext cx="1584176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Медведь как источник вдохновения для создания чего-то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(декор для интерьера, одежды, аксессуаров)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1412776"/>
            <a:ext cx="1584176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Игрушка «Медведь» с точки зрения психологии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 (развитие детей, эмоциональное восприятие)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1412776"/>
            <a:ext cx="1584176" cy="18722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Игрушка «Медведь» с точки зрения экологии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(используемые материалы)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1115616" y="105273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771800" y="105273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27984" y="105273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228184" y="105273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956376" y="105273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3"/>
          <p:cNvSpPr txBox="1">
            <a:spLocks/>
          </p:cNvSpPr>
          <p:nvPr/>
        </p:nvSpPr>
        <p:spPr>
          <a:xfrm>
            <a:off x="395536" y="4653136"/>
            <a:ext cx="849694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Один источник вдохновения – несколько типов проектов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5517232"/>
            <a:ext cx="1944216" cy="360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</a:rPr>
              <a:t>Информационный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5517232"/>
            <a:ext cx="2160240" cy="360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</a:rPr>
              <a:t>Исследовательский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72200" y="5445224"/>
            <a:ext cx="2016224" cy="4320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</a:rPr>
              <a:t>Практико-ориентированный</a:t>
            </a:r>
            <a:endParaRPr lang="ru-RU" sz="1400" b="1" dirty="0">
              <a:solidFill>
                <a:srgbClr val="00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1691680" y="5157192"/>
            <a:ext cx="576064" cy="288032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067944" y="5157192"/>
            <a:ext cx="0" cy="288032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660232" y="5157192"/>
            <a:ext cx="648072" cy="216024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https://static.life.ru/posts/2016/10/923272/7743bc924a86a2421069b6c68537ab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1537092" cy="1152128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5124" name="Picture 4" descr="https://image1.slideserve.com/1950271/slide3-l.jpg"/>
          <p:cNvPicPr>
            <a:picLocks noChangeAspect="1" noChangeArrowheads="1"/>
          </p:cNvPicPr>
          <p:nvPr/>
        </p:nvPicPr>
        <p:blipFill>
          <a:blip r:embed="rId5" cstate="print"/>
          <a:srcRect l="28076" t="25695" r="29043" b="32616"/>
          <a:stretch>
            <a:fillRect/>
          </a:stretch>
        </p:blipFill>
        <p:spPr bwMode="auto">
          <a:xfrm>
            <a:off x="2123728" y="3356992"/>
            <a:ext cx="1584176" cy="115212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</p:pic>
      <p:pic>
        <p:nvPicPr>
          <p:cNvPr id="5127" name="Picture 7" descr="C:\Users\Админ\Desktop\1002550453-photo-u1.jpg"/>
          <p:cNvPicPr>
            <a:picLocks noChangeAspect="1" noChangeArrowheads="1"/>
          </p:cNvPicPr>
          <p:nvPr/>
        </p:nvPicPr>
        <p:blipFill>
          <a:blip r:embed="rId6" cstate="print"/>
          <a:srcRect t="8232"/>
          <a:stretch>
            <a:fillRect/>
          </a:stretch>
        </p:blipFill>
        <p:spPr bwMode="auto">
          <a:xfrm>
            <a:off x="7308304" y="3356992"/>
            <a:ext cx="1584176" cy="1152128"/>
          </a:xfrm>
          <a:prstGeom prst="rect">
            <a:avLst/>
          </a:prstGeom>
          <a:noFill/>
          <a:ln w="19050">
            <a:solidFill>
              <a:schemeClr val="accent4">
                <a:lumMod val="50000"/>
              </a:schemeClr>
            </a:solidFill>
          </a:ln>
        </p:spPr>
      </p:pic>
      <p:sp>
        <p:nvSpPr>
          <p:cNvPr id="5129" name="AutoShape 9" descr="https://images.bonanzastatic.com/afu/images/0234/8836/6_Bear_Sitte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1" name="AutoShape 11" descr="Ремень декоративные аксессуары модная детская игрушка Носки с рисунком медведя из мультика Home Decor Шторы клипы магнитная занаве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3" name="AutoShape 13" descr="https://sc01.alicdn.com/kf/Hc6f7ff4639894893bae3cec52ab0c44dR/200316421/Hc6f7ff4639894893bae3cec52ab0c44d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Рисунок 34"/>
          <p:cNvPicPr/>
          <p:nvPr/>
        </p:nvPicPr>
        <p:blipFill>
          <a:blip r:embed="rId7" cstate="print"/>
          <a:srcRect l="25174" t="21812" r="49973" b="33049"/>
          <a:stretch>
            <a:fillRect/>
          </a:stretch>
        </p:blipFill>
        <p:spPr bwMode="auto">
          <a:xfrm>
            <a:off x="3851920" y="3356992"/>
            <a:ext cx="1584175" cy="115212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135" name="Picture 15" descr="https://avatars.mds.yandex.net/i?id=c51d8e0dcffb6d0ed3eefb6954c8614f3bce6a22-12991230-images-thumbs&amp;n=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3356992"/>
            <a:ext cx="1584176" cy="115212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37" name="TextBox 36"/>
          <p:cNvSpPr txBox="1"/>
          <p:nvPr/>
        </p:nvSpPr>
        <p:spPr>
          <a:xfrm>
            <a:off x="251520" y="602128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Образ медведя в русской литературе и искусстве</a:t>
            </a:r>
            <a:endParaRPr lang="ru-RU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339752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19050" algn="ctr"/>
            <a:r>
              <a:rPr lang="ru-RU" sz="1400" dirty="0" smtClean="0">
                <a:solidFill>
                  <a:srgbClr val="000000"/>
                </a:solidFill>
              </a:rPr>
              <a:t>Исследование значения слова «медведь» в народном творчестве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52120" y="60212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0000"/>
                </a:solidFill>
              </a:rPr>
              <a:t>Разработка логотипа «Медведь» для туристического отряда 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79"/>
    </mc:Choice>
    <mc:Fallback xmlns="">
      <p:transition spd="slow" advTm="35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xfrm>
            <a:off x="251520" y="404664"/>
            <a:ext cx="8640960" cy="7780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noProof="0" dirty="0" smtClean="0">
                <a:solidFill>
                  <a:schemeClr val="bg1"/>
                </a:solidFill>
              </a:rPr>
              <a:t>3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Выявление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социально-значимой потребности/проблемы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28800"/>
            <a:ext cx="2088232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Экологические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2060848"/>
            <a:ext cx="2088232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Материальные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628800"/>
            <a:ext cx="2088232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Социальные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2060848"/>
            <a:ext cx="2088232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Интеллектуальные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331640" y="1268760"/>
            <a:ext cx="288032" cy="47435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347864" y="1268760"/>
            <a:ext cx="288032" cy="86409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596336" y="1268760"/>
            <a:ext cx="288032" cy="86409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508104" y="1268760"/>
            <a:ext cx="262880" cy="47435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1520" y="2276872"/>
            <a:ext cx="2088232" cy="1169551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Использование вторичного сырья или чего-то, решающего экологические проблемы </a:t>
            </a:r>
            <a:endParaRPr lang="ru-RU" sz="1400" dirty="0"/>
          </a:p>
        </p:txBody>
      </p:sp>
      <p:sp>
        <p:nvSpPr>
          <p:cNvPr id="3074" name="AutoShape 2" descr="https://ugraoopt.admhmao.ru/upload/medialibrary/b73/b73eb9017efe75eafc183c5c7cecd1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Админ\Desktop\b73eb9017efe75eafc183c5c7cecd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4"/>
            <a:ext cx="870484" cy="1160645"/>
          </a:xfrm>
          <a:prstGeom prst="rect">
            <a:avLst/>
          </a:prstGeom>
          <a:noFill/>
        </p:spPr>
      </p:pic>
      <p:pic>
        <p:nvPicPr>
          <p:cNvPr id="3077" name="Picture 5" descr="https://s10.stc.all.kpcdn.net/share/i/12/5651516/inx960x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517" y="4797152"/>
            <a:ext cx="1620179" cy="1080120"/>
          </a:xfrm>
          <a:prstGeom prst="rect">
            <a:avLst/>
          </a:prstGeom>
          <a:noFill/>
        </p:spPr>
      </p:pic>
      <p:sp>
        <p:nvSpPr>
          <p:cNvPr id="3079" name="AutoShape 7" descr="https://r4.mt.ru/r3/photoF475/20664997717-0/pn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r3.mt.ru/r3/photoBD64/20403157264-0/jp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5" name="Picture 13" descr="https://avatars.dzeninfra.ru/get-zen_doc/5130440/pub_6356fde9d9d46b5af5bdb8e2_6356fe47d22b476e8211c7eb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645024"/>
            <a:ext cx="738322" cy="115212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411760" y="2708920"/>
            <a:ext cx="2088232" cy="1169551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Изготовление приспособлений, учебно-наглядных пособий, упаковок и т.п.</a:t>
            </a:r>
          </a:p>
          <a:p>
            <a:endParaRPr lang="ru-RU" sz="1400" dirty="0"/>
          </a:p>
        </p:txBody>
      </p:sp>
      <p:pic>
        <p:nvPicPr>
          <p:cNvPr id="3087" name="Picture 15" descr="https://avatars.mds.yandex.net/i?id=633edd7593a0822f60ed8c76d4e08f3d83b7d59a-10114558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077072"/>
            <a:ext cx="1224136" cy="1224136"/>
          </a:xfrm>
          <a:prstGeom prst="rect">
            <a:avLst/>
          </a:prstGeom>
          <a:noFill/>
        </p:spPr>
      </p:pic>
      <p:pic>
        <p:nvPicPr>
          <p:cNvPr id="3089" name="Picture 17" descr="https://www.babybestbuy.in.th/shop/images/super/lihit-lab-punilabo-stand-pen-case-A7712-bear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5373216"/>
            <a:ext cx="936104" cy="93610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6732240" y="2708920"/>
            <a:ext cx="2088232" cy="2031325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Разработка модернизированных, оригинальных технологий обработки  и изготовления, создание новых материалов, разработка дизайнерских форм и т.п.</a:t>
            </a:r>
            <a:endParaRPr lang="ru-RU" sz="1400" dirty="0"/>
          </a:p>
        </p:txBody>
      </p:sp>
      <p:pic>
        <p:nvPicPr>
          <p:cNvPr id="3091" name="Picture 19" descr="https://avatars.mds.yandex.net/i?id=82623801b5695c0d1a54d8c193fbb641577b3531-11395806-images-thumbs&amp;n=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4941168"/>
            <a:ext cx="1080120" cy="1080120"/>
          </a:xfrm>
          <a:prstGeom prst="rect">
            <a:avLst/>
          </a:prstGeom>
          <a:noFill/>
        </p:spPr>
      </p:pic>
      <p:pic>
        <p:nvPicPr>
          <p:cNvPr id="28" name="Рисунок 27" descr="https://sun9-58.userapi.com/impf/c831309/v831309921/d0378/6Oz_bNIEyG0.jpg?size=807x605&amp;quality=96&amp;sign=6e07a21cb0f855dec3e7f424627efa86&amp;c_uniq_tag=Pyg-_V4BDDBLEulK53LYasxP0d-CN5JK9uKigtBGkis&amp;type=album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4328" y="4941168"/>
            <a:ext cx="12961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4572000" y="2276872"/>
            <a:ext cx="2088232" cy="954107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Решение социальных проблем людей с ОВЗ и др..</a:t>
            </a:r>
          </a:p>
          <a:p>
            <a:endParaRPr lang="ru-RU" sz="1400" dirty="0"/>
          </a:p>
        </p:txBody>
      </p:sp>
      <p:pic>
        <p:nvPicPr>
          <p:cNvPr id="3095" name="Picture 23" descr="https://sun9-5.userapi.com/impg/mOcoEHvgbxaLmR_QfqEC7omcm9JF9ud30AGIWQ/MSx9L4M_D9w.jpg?size=1200x799&amp;quality=95&amp;sign=b0efd721c6ca20585045eb82bae335f7&amp;c_uniq_tag=-yyapuhdJWzUOfTl-Mey5u1LiH5CntbOBrqaKWC__18&amp;type=albu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3429000"/>
            <a:ext cx="2054796" cy="1368152"/>
          </a:xfrm>
          <a:prstGeom prst="rect">
            <a:avLst/>
          </a:prstGeom>
          <a:noFill/>
        </p:spPr>
      </p:pic>
      <p:pic>
        <p:nvPicPr>
          <p:cNvPr id="26" name="Рисунок 25" descr="https://img.labirint.ru/rcimg/0d41193000c464270ad84ebbfe5c8771/1920x1080/comments_pic/1449/6_c8cbda87b88cdd81e808a69601cfc52b_1417538892.jpg?1417540490"/>
          <p:cNvPicPr/>
          <p:nvPr/>
        </p:nvPicPr>
        <p:blipFill>
          <a:blip r:embed="rId12" cstate="print"/>
          <a:srcRect t="1446" r="49653" b="4096"/>
          <a:stretch>
            <a:fillRect/>
          </a:stretch>
        </p:blipFill>
        <p:spPr bwMode="auto">
          <a:xfrm>
            <a:off x="2411760" y="4077072"/>
            <a:ext cx="1008112" cy="1199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98"/>
    </mc:Choice>
    <mc:Fallback xmlns="">
      <p:transition spd="slow" advTm="15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67544" y="188640"/>
            <a:ext cx="8229600" cy="5760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могу сделать я?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Собираю возможные варианты тем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Объединяю темы по направлениям, выбираю интересное для меня направление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268760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Анализирую, какие проблемы существуют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1268760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Подумать, что из существующих проблем интересно мне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284984"/>
            <a:ext cx="1512168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Предполагаю , как мой продукт может решить проблему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3284984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Узнать кому актуально моё предложение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3284984"/>
            <a:ext cx="1584176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тему проекта и определяю цель своей деятельности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64288" y="3284984"/>
            <a:ext cx="1584176" cy="15121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Формулирую задачи и составляю план работы над проектом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48264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83768" y="1124744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716016" y="3140968"/>
            <a:ext cx="360040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1907704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372200" y="2492896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139952" y="2420888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139952" y="4437112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907704" y="4365104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6372200" y="4437112"/>
            <a:ext cx="576064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AutoShape 2" descr="https://yandex-images.clstorage.net/5YGE12v15/4b81cc9Hq-d/LnTc-BEz3W9dz3j9P4ptHQqeBSxupQ9Bq_brml0bQTaxu8nGgrSKhqM5UpuR3PHcScwE_Kz-BiiAiyiIu405jTglT-jB9cr7jIkrbj5ILBrYWVcsf2Ibw24wPdiIThstrfMXX0gswZtp5gGOVwwh0hNcQTIzIxE62ts_hOyJKhYnehE13iDb5xSfenFwTq5Z2F8FJD8nEwlrbT8J1p4YbGEynBBHqcmaYOlNQgHO6VbSxkL5duefexVV9sllxyFd6nTUeV0qGyLQmPA4OQAuXpHbzqK77poGYig8BtFSkOvgdxucTy5CEilsTQdIg6LRHMmPsHhq17qY1XmN5Y6mWSK00bVYql7tX5G3_PROLNrVUIyreWsaQG6s9woVEpHsJzvXmsAhxt4mI8vHjk1sGFqNgPS07xJzENx-SGUFrJ7ueJB1EWHWr1eZ-_h6SKoXX1VPpL8mXE7oIvNCkZtd6ez2FNAG5YuYaihHi4fMadZVj04-d-FVdZ6QOY3jjOcRJHLWcFhilOza13DwvguoV1jVxy34K9vNYiX1ilGelKBgPl9QSeKNViWoSwTATCIQXM2E-fDplTeS1bCAr8PhVaw7HHRXLJ6v1BS7NDUKIhiVFc3qN6ISRuTgsk5amF3rbfubFQEkwZBur8rCQIwhU9kJwrDw6ZJy1x_9QucFrpUqOJ5_VaQTLd0ZNba0i6BfGFSH6bHuGE9o7T_MVdGULCD925uDYkNUou_NDYEBoFfdRw__-G6TtB5cfEBvRScV5L0Rtd7ll2_UX3v8cEZt21peByEwr5XA6iAzBZKW1yluOlUayGNDVKrsxUQAA2hcX8fHfLAvEPYWWrbLYgntXWI0ljUeLZcr3Zjz9DmCqBPRlE2pN6xTBWjvtwdfkRloJPsUUoaiCdkqJg8HyYtsGNZOSbA8ahi7mBixD6PL5BMsP104GOGcol1cP7MyCyyVmVRGqjhnGA5j63SKF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https://yandex-images.clstorage.net/5YGE12v15/4b81cc9Hq-d/LnTc-BEz3W9dz3j9P4ptHQqeBSxupQ9Bq_b-j5ybwSMx7opFFfXehuI5h48F3OUdCozQKTu-Bz4VHujfeIzu2O5lT-jBdIh6jAmqrj5ILBrYWVcsf2Ibw24wPgyYDBd1Me-QH0uoA11oYQ2HzsMi3Y8IwfO1OlawnZf_DSBI7VVsdZlyHKuTpxLce3QxiOiXFVhGa7wl2c6oofXFXZZVpG8_k16HaYgSZ-QFhsfMbhHZygl3dKBVe9hTcUzvxiQY5TuSOdGlVuuR1rux9Y9i3lwWxmz1oRJILGh8ylTTVqto8xvZBiwPnm9jjg6OSW5UkIdC8LqvmDLW3jmNYkarXGVyFT0ZZVMnlFb-fnqGJRqRWMTosSpQQe7t_IxYV52nrLMa3sFgw5jgbArCgQbolFZJjDn865d2Glv8ROpPrJnl-R_61akS592ddjxyjmkeH15CJTsvk04ooLqC3tmZ7yg61tsKrQDSJqhHhM0NZNhfyIn38-lZvNlVu0JkA-tcY3BUdR-jVOKUnjR__8DiFtsdQGU8rxvHb609AVTenyfoPx-ShmVLUmmvQUqCjWhXGEjCMfqrk3teXXsAaEZiUS8_UjGX6p7mm9A-PPEDKdJQHMoq8W8RAKAk9IrSG9jj4znW2YugjxchaQ2MyYrpkZiIwXJ_b9UyXl18RS2ML5Nn-R3xEekc7ZlYs774DqdQ0Z1IbXwuWwMmaP6DXhZVYexwHx7Gps-Zoy-PSAXK7l5ZBUB2eyEYfVbafYPkz66R77mUcd9skycSGTf88UjpGhVQhek-JNvLpylzDNzbWagrN1wbiGFBGOguj0gNyeYX2AeIffmh0P4em_7B7MlkGuL1XjlZ5RSn0tE3uPiPYRJclEAhte6RQ6AqtcleFN2q5jCSWsKgAFCm78XFjQMsVBGPjDlwKF4ykt72jGKLY94jN1d3F-7fqtQdPDF4S61VVx3Ep_0umkCv4f7CV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444208" y="2204864"/>
            <a:ext cx="0" cy="36004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131840" y="5589240"/>
            <a:ext cx="5760640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Апсайклинг</a:t>
            </a:r>
            <a:r>
              <a:rPr lang="ru-RU" b="1" dirty="0" smtClean="0">
                <a:solidFill>
                  <a:schemeClr val="tx1"/>
                </a:solidFill>
              </a:rPr>
              <a:t> как метод вторичного использования текстиля при изготовлении игрушки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5328084" y="5049180"/>
            <a:ext cx="720080" cy="216024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2" descr="https://teddy-love.com/wp-content/uploads/5555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229200"/>
            <a:ext cx="2725143" cy="1296144"/>
          </a:xfrm>
          <a:prstGeom prst="rect">
            <a:avLst/>
          </a:prstGeom>
          <a:noFill/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979"/>
    </mc:Choice>
    <mc:Fallback xmlns="">
      <p:transition spd="slow" advTm="42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806</Words>
  <Application>Microsoft Office PowerPoint</Application>
  <PresentationFormat>Экран (4:3)</PresentationFormat>
  <Paragraphs>163</Paragraphs>
  <Slides>12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ПРОЕКТИРОВАНИЕ В ДОПОЛНИТЕЛЬНОМ ОБРАЗОВАНИИ КАК СРЕДСТВО РАЗВИТИЯ КРЕАТИВНОГО МЫШЛЕНИЯ УЧАЩИХСЯ </vt:lpstr>
      <vt:lpstr>КОНКУРСНЫЕ НАПРАВЛЕНИЯ</vt:lpstr>
      <vt:lpstr>Презентация PowerPoint</vt:lpstr>
      <vt:lpstr>Алгоритм выбора темы проекта (категория 1)</vt:lpstr>
      <vt:lpstr>Презентация PowerPoint</vt:lpstr>
      <vt:lpstr>Алгоритм выбора темы проекта (категория 2)</vt:lpstr>
      <vt:lpstr>2. Формируем банк идей. Объединяем темы по направлениям (медведь)</vt:lpstr>
      <vt:lpstr>3. Выявление социально-значимой потребности/проблемы</vt:lpstr>
      <vt:lpstr>Презентация PowerPoint</vt:lpstr>
      <vt:lpstr>Алгоритм выбора темы проекта (категория 3)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Home</cp:lastModifiedBy>
  <cp:revision>123</cp:revision>
  <dcterms:created xsi:type="dcterms:W3CDTF">2024-04-18T17:07:28Z</dcterms:created>
  <dcterms:modified xsi:type="dcterms:W3CDTF">2025-02-12T12:46:24Z</dcterms:modified>
</cp:coreProperties>
</file>