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1000" r:id="rId2"/>
    <p:sldId id="988" r:id="rId3"/>
    <p:sldId id="791" r:id="rId4"/>
    <p:sldId id="997" r:id="rId5"/>
    <p:sldId id="990" r:id="rId6"/>
    <p:sldId id="807" r:id="rId7"/>
    <p:sldId id="948" r:id="rId8"/>
    <p:sldId id="994" r:id="rId9"/>
    <p:sldId id="968" r:id="rId10"/>
    <p:sldId id="998" r:id="rId11"/>
    <p:sldId id="991" r:id="rId12"/>
    <p:sldId id="961" r:id="rId13"/>
    <p:sldId id="984" r:id="rId14"/>
    <p:sldId id="949" r:id="rId15"/>
    <p:sldId id="951" r:id="rId16"/>
    <p:sldId id="999" r:id="rId17"/>
    <p:sldId id="992" r:id="rId18"/>
    <p:sldId id="995" r:id="rId19"/>
    <p:sldId id="996" r:id="rId20"/>
  </p:sldIdLst>
  <p:sldSz cx="11880850" cy="7164388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7">
          <p15:clr>
            <a:srgbClr val="A4A3A4"/>
          </p15:clr>
        </p15:guide>
        <p15:guide id="2" pos="374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" initials="E" lastIdx="4" clrIdx="0"/>
  <p:cmAuthor id="1" name="Asu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CC"/>
    <a:srgbClr val="FF99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5" autoAdjust="0"/>
    <p:restoredTop sz="94058" autoAdjust="0"/>
  </p:normalViewPr>
  <p:slideViewPr>
    <p:cSldViewPr>
      <p:cViewPr>
        <p:scale>
          <a:sx n="89" d="100"/>
          <a:sy n="89" d="100"/>
        </p:scale>
        <p:origin x="-90" y="-300"/>
      </p:cViewPr>
      <p:guideLst>
        <p:guide orient="horz" pos="2257"/>
        <p:guide pos="37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90" d="100"/>
          <a:sy n="90" d="100"/>
        </p:scale>
        <p:origin x="-1784" y="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546F4-3602-4837-BFFD-3E3B4BA3A09D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744538"/>
            <a:ext cx="61722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r>
              <a:rPr lang="ru-RU" dirty="0" err="1"/>
              <a:t>Енка</a:t>
            </a:r>
            <a:r>
              <a:rPr lang="ru-RU" dirty="0"/>
              <a:t> </a:t>
            </a:r>
            <a:r>
              <a:rPr lang="ru-RU" dirty="0" err="1"/>
              <a:t>стра</a:t>
            </a:r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0C06-5FE1-4F23-A7EB-1A222EB9CE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27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7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4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2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Какие бы новые веяния, рожденные требованиями времени, ни проникали в школу, как бы ни менялись программы и учебники, одной из приоритетных развивающих, общеобразовательных и воспитательных задач всегда было и остается развитие креативного мышления учащихся  Творческий человек может успешно адаптироваться в социуме, противостоять негативным обстоятельствам, находить позитивные выходы из сложных ситуаций, он способен к самореализации своих возможностей .     </a:t>
            </a:r>
          </a:p>
          <a:p>
            <a:endParaRPr lang="ru-RU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Цель практикума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обмен опытом по практическому применению примеров развития креативного мышления на основе системно-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деятельностного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подхода в обучении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Задачи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– продемонстрировать приемы для развития креативного мышления учащихся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прокомментировать эффективность применения демонстрируемых приемов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отработать приемы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деятельностно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-имитационном режиме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слайде обозначен один их приёмов открытия</a:t>
            </a:r>
            <a:r>
              <a:rPr lang="ru-RU" baseline="0" dirty="0" smtClean="0"/>
              <a:t> нового знания, обобщения изученного( схема, кластер, иллюстрация). Но необходимо методически верно подбирать задания. На слайде с вопросами задание из открытого банка заданий по развитию функциональной грамотности. ( Нарисовать душу)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6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Творческими могут быть и задания на пополнение словарного запаса и расширение кругозора школьников (Создать растительную , морскую  или какую-то другую азбуку( Один из приёмов показан на слайде)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Увлечение Интернетом может быть направлено в творческое русло. На слайде работа с </a:t>
            </a:r>
            <a:r>
              <a:rPr lang="ru-RU" dirty="0" err="1" smtClean="0"/>
              <a:t>мемами</a:t>
            </a:r>
            <a:r>
              <a:rPr lang="ru-RU" dirty="0" smtClean="0"/>
              <a:t> на уроках истории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Большой простор для творчества даёт метод проектов ( Педагоги называют примеры творческого проектирования , социально-значимого проектирования , например «Книги доброго сердца»- </a:t>
            </a:r>
            <a:r>
              <a:rPr lang="ru-RU" dirty="0" err="1" smtClean="0"/>
              <a:t>буккроссинг</a:t>
            </a:r>
            <a:r>
              <a:rPr lang="ru-RU" dirty="0" smtClean="0"/>
              <a:t> в школьной библиотеке : от разработки места до воплощения идеи привлечения читателей. ( Один из приёмов творческого проектирования  на уроке истории показан на слайде)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1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Интересен и приём  вхождения в тему (или обобщения материала) КРОССЕНС. С условиями и правилами составления </a:t>
            </a:r>
            <a:r>
              <a:rPr lang="ru-RU" dirty="0" err="1" smtClean="0"/>
              <a:t>кроссенса</a:t>
            </a:r>
            <a:r>
              <a:rPr lang="ru-RU" dirty="0" smtClean="0"/>
              <a:t> вы уже знакомы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показывает , на каких этапах урока уместен этот творческий приём. ( Педагоги приходят к выводу, что формирование функциональной грамотности как обязательного условия реализации обновлённых Стандартов возможно на любом предмете школьного курса , а  задания могут быть  включены в урок, исходя из его содержания и образовательных задач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406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</a:t>
            </a:r>
            <a:r>
              <a:rPr lang="ru-RU" baseline="0" dirty="0" smtClean="0"/>
              <a:t> этапе методической практики педагоги делятся своими находками. На </a:t>
            </a:r>
            <a:r>
              <a:rPr lang="ru-RU" baseline="0" dirty="0" err="1" smtClean="0"/>
              <a:t>вебинар</a:t>
            </a:r>
            <a:r>
              <a:rPr lang="ru-RU" baseline="0" dirty="0" smtClean="0"/>
              <a:t> в нашей школе были приглашены молодые педагоги и их наставники.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39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Подведение итогов возможно в различных творческих</a:t>
            </a:r>
            <a:r>
              <a:rPr lang="ru-RU" baseline="0" dirty="0" smtClean="0"/>
              <a:t> вариантах. </a:t>
            </a:r>
            <a:r>
              <a:rPr lang="ru-RU" baseline="0" dirty="0" err="1" smtClean="0"/>
              <a:t>Формативное</a:t>
            </a:r>
            <a:r>
              <a:rPr lang="ru-RU" baseline="0" dirty="0" smtClean="0"/>
              <a:t> оценивание – в таком формате ( не путать с формирующим) как оценить результаты с помощью пословиц представлено на слайде. Возможно и школьникам на каждую букву слова ИТОГ придумать слово для ответа на вопрос, как работал на уроке (ИНТНРЕСНО,ТВОРЧЕСКИ, ОРГАНИЗОВАННО, ГРАМОТНО)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83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 Кто-то из мудрых сказал: «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Человек, который почувствовал ветер перемен,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должен строить не щит от ветра, а ветряную мельницу.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Значит, учитель должен мотивировать СЕБЯ. А каким должен быть творческий учитель показал проект телеканала Россия «Классная тема».</a:t>
            </a:r>
            <a:endParaRPr lang="ru-RU" dirty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606BA-0030-4ECF-A0B2-1D221DE62FE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53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Наша школа оказалась в числе  школ с низкими образовательными результатами, поэтому  мы решили всем коллективом пройти диагностическое онлайн-тестирование</a:t>
            </a:r>
            <a:r>
              <a:rPr lang="ru-RU" baseline="0" dirty="0" smtClean="0"/>
              <a:t> на платформе «</a:t>
            </a:r>
            <a:r>
              <a:rPr lang="ru-RU" baseline="0" dirty="0" err="1" smtClean="0"/>
              <a:t>Яучитель</a:t>
            </a:r>
            <a:r>
              <a:rPr lang="ru-RU" baseline="0" dirty="0" smtClean="0"/>
              <a:t>». Результаты обсудили на методическом совете по профилям компетенций (не называя фамилий педагогов). Спланировали проведение мастер-классов и методических практик. В такой методической практике вы и будете участвовать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232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Сформулируем её тему приёмом</a:t>
            </a:r>
            <a:r>
              <a:rPr lang="ru-RU" baseline="0" dirty="0" smtClean="0"/>
              <a:t>  разгадывания картинно-буквенного ребуса («Эффективные приёмы развития креативного мышления»)</a:t>
            </a:r>
          </a:p>
          <a:p>
            <a:r>
              <a:rPr lang="ru-RU" baseline="0" dirty="0" smtClean="0"/>
              <a:t> Цель работы определяет  приём «Буквенная лента»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700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 На  этапе мотивации возможно использовать риторический приём</a:t>
            </a:r>
            <a:r>
              <a:rPr lang="ru-RU" sz="1400" baseline="0" dirty="0" smtClean="0"/>
              <a:t> «зацепляющего крючка».  У творческого учителя на уроке не бывает скучно.</a:t>
            </a:r>
          </a:p>
          <a:p>
            <a:r>
              <a:rPr lang="ru-RU" sz="1400" baseline="0" dirty="0" smtClean="0"/>
              <a:t>Необходимо постоянно  искать приёмы творческого подхода к раскрытию темы урока и его содержания.( Это может быть интересный факт, событие, открытие и другое). Видеть необычное в обычных предметах, вещах, в мире природы-  неотъемлемая черта творчества.</a:t>
            </a:r>
          </a:p>
          <a:p>
            <a:r>
              <a:rPr lang="ru-RU" sz="1400" baseline="0" dirty="0" smtClean="0"/>
              <a:t>Попробуем создать шедевр с детьми по примеру Леонардо да Винчи( Рисование абстрактных картинок «Путешествие цветной капли».)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Друдл</a:t>
            </a:r>
            <a:r>
              <a:rPr lang="ru-RU" dirty="0" smtClean="0"/>
              <a:t>-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слово 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друдл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составили из двух английских слов: «рисунок» и «загадка». Это загадка-головоломка, рисунок, про который невозможно точно сказать, что это такое. Этот рисунок не закончен, его нужно дополнить и завершить. Поэтому «отгаданное» изображение зависит только от вашего воображения.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619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dirty="0"/>
              <a:t> </a:t>
            </a:r>
            <a:r>
              <a:rPr lang="ru-RU" i="1" dirty="0"/>
              <a:t> Чем отличается новая система заданий от традиционно используемых в отечественной школе?</a:t>
            </a:r>
            <a:endParaRPr lang="ru-RU" dirty="0"/>
          </a:p>
          <a:p>
            <a:r>
              <a:rPr lang="ru-RU" dirty="0"/>
              <a:t>По каждому направлению функциональной грамотности разрабатываемые задания объединены в тематические блоки, составляющие основу инструментария (также как и в исследовании </a:t>
            </a:r>
            <a:r>
              <a:rPr lang="en-US" dirty="0"/>
              <a:t>PISA</a:t>
            </a:r>
            <a:r>
              <a:rPr lang="ru-RU" dirty="0"/>
              <a:t>). Блок заданий включает в себя описание реальной ситуации, представленное, как правило, в проблемном ключе, и ряд вопросов-заданий, относящихся к этой ситуации. Учащиеся должны выполнить задания, используя знания из различных предметных областей. Их последовательное выполнение способствует тому, что двигаясь от вопроса к вопросу, ученики погружаются в описанную историю (ситуацию) и приобретают как новые знания, так и функциональные навыки.</a:t>
            </a:r>
          </a:p>
          <a:p>
            <a:r>
              <a:rPr lang="ru-RU" dirty="0"/>
              <a:t>Предложенные ситуации связаны с разнообразными аспектами окружающей жизни, наиболее близкими к личному миру учащихся и вызывающими у них интерес. Предложенные ситуации также связаны с профессиональной деятельностью, повседневной жизнью местного общества, проблемами окружающей среды. Могут быть предложены и ситуации, связанные с наукой.</a:t>
            </a:r>
          </a:p>
          <a:p>
            <a:endParaRPr lang="ru-RU" dirty="0"/>
          </a:p>
          <a:p>
            <a:r>
              <a:rPr lang="ru-RU" dirty="0"/>
              <a:t>Наличие контекста задания является важным условием задания на формирование и оценку функциональной грамотности. Ведь функциональная грамотность и предполагает способность применить знания в реальной ситуации, а не в привычной учебной. Именно наличие контекста, в который помещена проблемная ситуация, дает ответ на вопрос, </a:t>
            </a:r>
            <a:r>
              <a:rPr lang="ru-RU" i="1" dirty="0"/>
              <a:t>зачем</a:t>
            </a:r>
            <a:r>
              <a:rPr lang="ru-RU" dirty="0"/>
              <a:t> может понадобиться то или иное знание. Задания (задачи) вне контекста очень часто не мотивируют учащихся прикладывать усилия для их выполнения.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Приём образного рисования может помочь в поиске смыслов в  поэтическом тексте не только на уроках литературы, но и методическим приёмом выхода на тему урока на других предметах. Попробуйте </a:t>
            </a:r>
            <a:r>
              <a:rPr lang="ru-RU" b="1" dirty="0" smtClean="0"/>
              <a:t>создать картинки-образы,  </a:t>
            </a:r>
            <a:r>
              <a:rPr lang="ru-RU" dirty="0" smtClean="0"/>
              <a:t>поэтапно читая четверостишья. ( Что у вас получилось? ОБЖ- «один дома», география- животный и растительный мир саванны, ОРКСЭ- миф о сотворении мира, литература- мир фантазии и образного творчества)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1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3134" y="2626943"/>
            <a:ext cx="8687871" cy="2363873"/>
          </a:xfrm>
        </p:spPr>
        <p:txBody>
          <a:bodyPr anchor="b">
            <a:normAutofit/>
          </a:bodyPr>
          <a:lstStyle>
            <a:lvl1pPr>
              <a:defRPr sz="526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3134" y="4990814"/>
            <a:ext cx="8687871" cy="117660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45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6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2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7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3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4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516981"/>
            <a:ext cx="1700127" cy="813373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240" y="4731902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27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133" y="636834"/>
            <a:ext cx="8687871" cy="3256297"/>
          </a:xfrm>
        </p:spPr>
        <p:txBody>
          <a:bodyPr anchor="ctr">
            <a:normAutofit/>
          </a:bodyPr>
          <a:lstStyle>
            <a:lvl1pPr algn="l">
              <a:defRPr sz="4678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3133" y="4548567"/>
            <a:ext cx="8687871" cy="1625374"/>
          </a:xfrm>
        </p:spPr>
        <p:txBody>
          <a:bodyPr anchor="ctr">
            <a:normAutofit/>
          </a:bodyPr>
          <a:lstStyle>
            <a:lvl1pPr marL="0" indent="0" algn="l">
              <a:buNone/>
              <a:defRPr sz="175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081" y="3320164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240" y="3389075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79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7216" y="636834"/>
            <a:ext cx="8179706" cy="3024964"/>
          </a:xfrm>
        </p:spPr>
        <p:txBody>
          <a:bodyPr anchor="ctr">
            <a:normAutofit/>
          </a:bodyPr>
          <a:lstStyle>
            <a:lvl1pPr algn="l">
              <a:defRPr sz="4678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91431" y="3661798"/>
            <a:ext cx="7344215" cy="398022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55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5541" indent="0">
              <a:buFontTx/>
              <a:buNone/>
              <a:defRPr/>
            </a:lvl2pPr>
            <a:lvl3pPr marL="891083" indent="0">
              <a:buFontTx/>
              <a:buNone/>
              <a:defRPr/>
            </a:lvl3pPr>
            <a:lvl4pPr marL="1336624" indent="0">
              <a:buFontTx/>
              <a:buNone/>
              <a:defRPr/>
            </a:lvl4pPr>
            <a:lvl5pPr marL="1782166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3133" y="4548567"/>
            <a:ext cx="8687871" cy="1625374"/>
          </a:xfrm>
        </p:spPr>
        <p:txBody>
          <a:bodyPr anchor="ctr">
            <a:normAutofit/>
          </a:bodyPr>
          <a:lstStyle>
            <a:lvl1pPr marL="0" indent="0" algn="l">
              <a:buNone/>
              <a:defRPr sz="175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081" y="3320164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240" y="3389075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04675" y="676955"/>
            <a:ext cx="594043" cy="610901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/>
            <a:r>
              <a:rPr lang="en-US" sz="7796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31191" y="3035104"/>
            <a:ext cx="594043" cy="610901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/>
            <a:r>
              <a:rPr lang="en-US" sz="7796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9385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134" y="2547339"/>
            <a:ext cx="8687872" cy="2846580"/>
          </a:xfrm>
        </p:spPr>
        <p:txBody>
          <a:bodyPr anchor="b">
            <a:normAutofit/>
          </a:bodyPr>
          <a:lstStyle>
            <a:lvl1pPr algn="l">
              <a:defRPr sz="4678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23134" y="5413093"/>
            <a:ext cx="8687872" cy="76221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081" y="5131162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8240" y="5205712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210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777216" y="636834"/>
            <a:ext cx="8179706" cy="3024964"/>
          </a:xfrm>
        </p:spPr>
        <p:txBody>
          <a:bodyPr anchor="ctr">
            <a:normAutofit/>
          </a:bodyPr>
          <a:lstStyle>
            <a:lvl1pPr algn="l">
              <a:defRPr sz="4678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23133" y="4537446"/>
            <a:ext cx="8687872" cy="87564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39">
                <a:solidFill>
                  <a:schemeClr val="accent1"/>
                </a:solidFill>
              </a:defRPr>
            </a:lvl1pPr>
            <a:lvl2pPr marL="445541" indent="0">
              <a:buFontTx/>
              <a:buNone/>
              <a:defRPr/>
            </a:lvl2pPr>
            <a:lvl3pPr marL="891083" indent="0">
              <a:buFontTx/>
              <a:buNone/>
              <a:defRPr/>
            </a:lvl3pPr>
            <a:lvl4pPr marL="1336624" indent="0">
              <a:buFontTx/>
              <a:buNone/>
              <a:defRPr/>
            </a:lvl4pPr>
            <a:lvl5pPr marL="1782166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23134" y="5413093"/>
            <a:ext cx="8687872" cy="76221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081" y="5131162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8240" y="5205712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04675" y="676955"/>
            <a:ext cx="594043" cy="610901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/>
            <a:r>
              <a:rPr lang="en-US" sz="7796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831191" y="3035104"/>
            <a:ext cx="594043" cy="610901"/>
          </a:xfrm>
          <a:prstGeom prst="rect">
            <a:avLst/>
          </a:prstGeom>
        </p:spPr>
        <p:txBody>
          <a:bodyPr vert="horz" lIns="89106" tIns="44553" rIns="89106" bIns="44553" rtlCol="0" anchor="ctr">
            <a:noAutofit/>
          </a:bodyPr>
          <a:lstStyle/>
          <a:p>
            <a:pPr lvl="0"/>
            <a:r>
              <a:rPr lang="en-US" sz="7796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7422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133" y="655437"/>
            <a:ext cx="8687871" cy="3008688"/>
          </a:xfrm>
        </p:spPr>
        <p:txBody>
          <a:bodyPr anchor="ctr">
            <a:normAutofit/>
          </a:bodyPr>
          <a:lstStyle>
            <a:lvl1pPr algn="l">
              <a:defRPr sz="4678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23133" y="4537446"/>
            <a:ext cx="8687872" cy="87564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39">
                <a:solidFill>
                  <a:schemeClr val="accent1"/>
                </a:solidFill>
              </a:defRPr>
            </a:lvl1pPr>
            <a:lvl2pPr marL="445541" indent="0">
              <a:buFontTx/>
              <a:buNone/>
              <a:defRPr/>
            </a:lvl2pPr>
            <a:lvl3pPr marL="891083" indent="0">
              <a:buFontTx/>
              <a:buNone/>
              <a:defRPr/>
            </a:lvl3pPr>
            <a:lvl4pPr marL="1336624" indent="0">
              <a:buFontTx/>
              <a:buNone/>
              <a:defRPr/>
            </a:lvl4pPr>
            <a:lvl5pPr marL="1782166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23134" y="5413093"/>
            <a:ext cx="8687872" cy="76221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081" y="5131162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8240" y="5205712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9115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308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7601" y="655435"/>
            <a:ext cx="2151261" cy="551987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23133" y="655435"/>
            <a:ext cx="6311702" cy="551987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667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225605"/>
            <a:ext cx="10098723" cy="15357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4059820"/>
            <a:ext cx="8316595" cy="18308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752" y="651993"/>
            <a:ext cx="8684253" cy="133811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3133" y="2228921"/>
            <a:ext cx="8687872" cy="394639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244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133" y="2150727"/>
            <a:ext cx="8687871" cy="1534420"/>
          </a:xfrm>
        </p:spPr>
        <p:txBody>
          <a:bodyPr anchor="b"/>
          <a:lstStyle>
            <a:lvl1pPr algn="l">
              <a:defRPr sz="3898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3133" y="3687841"/>
            <a:ext cx="8687871" cy="898839"/>
          </a:xfrm>
        </p:spPr>
        <p:txBody>
          <a:bodyPr anchor="t"/>
          <a:lstStyle>
            <a:lvl1pPr marL="0" indent="0" algn="l">
              <a:buNone/>
              <a:defRPr sz="194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45541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108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624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2166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707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3248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79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4331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081" y="3320164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240" y="3389075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670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3133" y="2228921"/>
            <a:ext cx="4203771" cy="394639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7233" y="2221213"/>
            <a:ext cx="4203771" cy="394639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240" y="822978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550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4358" y="2060836"/>
            <a:ext cx="3890834" cy="602007"/>
          </a:xfrm>
        </p:spPr>
        <p:txBody>
          <a:bodyPr anchor="b">
            <a:noAutofit/>
          </a:bodyPr>
          <a:lstStyle>
            <a:lvl1pPr marL="0" indent="0">
              <a:buNone/>
              <a:defRPr sz="2339" b="0"/>
            </a:lvl1pPr>
            <a:lvl2pPr marL="445541" indent="0">
              <a:buNone/>
              <a:defRPr sz="1949" b="1"/>
            </a:lvl2pPr>
            <a:lvl3pPr marL="891083" indent="0">
              <a:buNone/>
              <a:defRPr sz="1754" b="1"/>
            </a:lvl3pPr>
            <a:lvl4pPr marL="1336624" indent="0">
              <a:buNone/>
              <a:defRPr sz="1559" b="1"/>
            </a:lvl4pPr>
            <a:lvl5pPr marL="1782166" indent="0">
              <a:buNone/>
              <a:defRPr sz="1559" b="1"/>
            </a:lvl5pPr>
            <a:lvl6pPr marL="2227707" indent="0">
              <a:buNone/>
              <a:defRPr sz="1559" b="1"/>
            </a:lvl6pPr>
            <a:lvl7pPr marL="2673248" indent="0">
              <a:buNone/>
              <a:defRPr sz="1559" b="1"/>
            </a:lvl7pPr>
            <a:lvl8pPr marL="3118790" indent="0">
              <a:buNone/>
              <a:defRPr sz="1559" b="1"/>
            </a:lvl8pPr>
            <a:lvl9pPr marL="3564331" indent="0">
              <a:buNone/>
              <a:defRPr sz="155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23134" y="2662844"/>
            <a:ext cx="4232059" cy="350390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15054" y="2057463"/>
            <a:ext cx="3896943" cy="602007"/>
          </a:xfrm>
        </p:spPr>
        <p:txBody>
          <a:bodyPr anchor="b">
            <a:noAutofit/>
          </a:bodyPr>
          <a:lstStyle>
            <a:lvl1pPr marL="0" indent="0">
              <a:buNone/>
              <a:defRPr sz="2339" b="0"/>
            </a:lvl1pPr>
            <a:lvl2pPr marL="445541" indent="0">
              <a:buNone/>
              <a:defRPr sz="1949" b="1"/>
            </a:lvl2pPr>
            <a:lvl3pPr marL="891083" indent="0">
              <a:buNone/>
              <a:defRPr sz="1754" b="1"/>
            </a:lvl3pPr>
            <a:lvl4pPr marL="1336624" indent="0">
              <a:buNone/>
              <a:defRPr sz="1559" b="1"/>
            </a:lvl4pPr>
            <a:lvl5pPr marL="1782166" indent="0">
              <a:buNone/>
              <a:defRPr sz="1559" b="1"/>
            </a:lvl5pPr>
            <a:lvl6pPr marL="2227707" indent="0">
              <a:buNone/>
              <a:defRPr sz="1559" b="1"/>
            </a:lvl6pPr>
            <a:lvl7pPr marL="2673248" indent="0">
              <a:buNone/>
              <a:defRPr sz="1559" b="1"/>
            </a:lvl7pPr>
            <a:lvl8pPr marL="3118790" indent="0">
              <a:buNone/>
              <a:defRPr sz="1559" b="1"/>
            </a:lvl8pPr>
            <a:lvl9pPr marL="3564331" indent="0">
              <a:buNone/>
              <a:defRPr sz="155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84050" y="2659471"/>
            <a:ext cx="4227947" cy="350390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240" y="822978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418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83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589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134" y="466017"/>
            <a:ext cx="3415743" cy="1019930"/>
          </a:xfrm>
        </p:spPr>
        <p:txBody>
          <a:bodyPr anchor="b"/>
          <a:lstStyle>
            <a:lvl1pPr algn="l">
              <a:defRPr sz="194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1644" y="466018"/>
            <a:ext cx="5049361" cy="5656882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23134" y="1670032"/>
            <a:ext cx="3415743" cy="4452865"/>
          </a:xfrm>
        </p:spPr>
        <p:txBody>
          <a:bodyPr/>
          <a:lstStyle>
            <a:lvl1pPr marL="0" indent="0">
              <a:buNone/>
              <a:defRPr sz="1364"/>
            </a:lvl1pPr>
            <a:lvl2pPr marL="445541" indent="0">
              <a:buNone/>
              <a:defRPr sz="1169"/>
            </a:lvl2pPr>
            <a:lvl3pPr marL="891083" indent="0">
              <a:buNone/>
              <a:defRPr sz="974"/>
            </a:lvl3pPr>
            <a:lvl4pPr marL="1336624" indent="0">
              <a:buNone/>
              <a:defRPr sz="877"/>
            </a:lvl4pPr>
            <a:lvl5pPr marL="1782166" indent="0">
              <a:buNone/>
              <a:defRPr sz="877"/>
            </a:lvl5pPr>
            <a:lvl6pPr marL="2227707" indent="0">
              <a:buNone/>
              <a:defRPr sz="877"/>
            </a:lvl6pPr>
            <a:lvl7pPr marL="2673248" indent="0">
              <a:buNone/>
              <a:defRPr sz="877"/>
            </a:lvl7pPr>
            <a:lvl8pPr marL="3118790" indent="0">
              <a:buNone/>
              <a:defRPr sz="877"/>
            </a:lvl8pPr>
            <a:lvl9pPr marL="3564331" indent="0">
              <a:buNone/>
              <a:defRPr sz="87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081" y="746291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503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134" y="5015071"/>
            <a:ext cx="8687872" cy="592058"/>
          </a:xfrm>
        </p:spPr>
        <p:txBody>
          <a:bodyPr anchor="b">
            <a:normAutofit/>
          </a:bodyPr>
          <a:lstStyle>
            <a:lvl1pPr algn="l">
              <a:defRPr sz="2339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23133" y="663333"/>
            <a:ext cx="8687872" cy="4027195"/>
          </a:xfrm>
        </p:spPr>
        <p:txBody>
          <a:bodyPr anchor="t">
            <a:normAutofit/>
          </a:bodyPr>
          <a:lstStyle>
            <a:lvl1pPr marL="0" indent="0" algn="ctr">
              <a:buNone/>
              <a:defRPr sz="1559"/>
            </a:lvl1pPr>
            <a:lvl2pPr marL="445541" indent="0">
              <a:buNone/>
              <a:defRPr sz="1559"/>
            </a:lvl2pPr>
            <a:lvl3pPr marL="891083" indent="0">
              <a:buNone/>
              <a:defRPr sz="1559"/>
            </a:lvl3pPr>
            <a:lvl4pPr marL="1336624" indent="0">
              <a:buNone/>
              <a:defRPr sz="1559"/>
            </a:lvl4pPr>
            <a:lvl5pPr marL="1782166" indent="0">
              <a:buNone/>
              <a:defRPr sz="1559"/>
            </a:lvl5pPr>
            <a:lvl6pPr marL="2227707" indent="0">
              <a:buNone/>
              <a:defRPr sz="1559"/>
            </a:lvl6pPr>
            <a:lvl7pPr marL="2673248" indent="0">
              <a:buNone/>
              <a:defRPr sz="1559"/>
            </a:lvl7pPr>
            <a:lvl8pPr marL="3118790" indent="0">
              <a:buNone/>
              <a:defRPr sz="1559"/>
            </a:lvl8pPr>
            <a:lvl9pPr marL="3564331" indent="0">
              <a:buNone/>
              <a:defRPr sz="1559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23134" y="5607129"/>
            <a:ext cx="8687872" cy="515769"/>
          </a:xfrm>
        </p:spPr>
        <p:txBody>
          <a:bodyPr>
            <a:normAutofit/>
          </a:bodyPr>
          <a:lstStyle>
            <a:lvl1pPr marL="0" indent="0">
              <a:buNone/>
              <a:defRPr sz="1169"/>
            </a:lvl1pPr>
            <a:lvl2pPr marL="445541" indent="0">
              <a:buNone/>
              <a:defRPr sz="1169"/>
            </a:lvl2pPr>
            <a:lvl3pPr marL="891083" indent="0">
              <a:buNone/>
              <a:defRPr sz="974"/>
            </a:lvl3pPr>
            <a:lvl4pPr marL="1336624" indent="0">
              <a:buNone/>
              <a:defRPr sz="877"/>
            </a:lvl4pPr>
            <a:lvl5pPr marL="1782166" indent="0">
              <a:buNone/>
              <a:defRPr sz="877"/>
            </a:lvl5pPr>
            <a:lvl6pPr marL="2227707" indent="0">
              <a:buNone/>
              <a:defRPr sz="877"/>
            </a:lvl6pPr>
            <a:lvl7pPr marL="2673248" indent="0">
              <a:buNone/>
              <a:defRPr sz="877"/>
            </a:lvl7pPr>
            <a:lvl8pPr marL="3118790" indent="0">
              <a:buNone/>
              <a:defRPr sz="877"/>
            </a:lvl8pPr>
            <a:lvl9pPr marL="3564331" indent="0">
              <a:buNone/>
              <a:defRPr sz="87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081" y="5131162"/>
            <a:ext cx="1547986" cy="529961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8240" y="5205712"/>
            <a:ext cx="759867" cy="381437"/>
          </a:xfrm>
        </p:spPr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61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38813"/>
            <a:ext cx="2778743" cy="6935215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6526" y="-821"/>
            <a:ext cx="2296530" cy="7160250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78213" cy="71643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6751" y="651993"/>
            <a:ext cx="8684253" cy="13381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3133" y="2228921"/>
            <a:ext cx="8687872" cy="4059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97175" y="6404320"/>
            <a:ext cx="1117029" cy="386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E020-E3D2-4B40-A05B-7CD782450F67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3134" y="6409932"/>
            <a:ext cx="7425530" cy="3814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8240" y="822978"/>
            <a:ext cx="759867" cy="3814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49">
                <a:solidFill>
                  <a:srgbClr val="FEFFFF"/>
                </a:solidFill>
              </a:defRPr>
            </a:lvl1pPr>
          </a:lstStyle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61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49" r:id="rId17"/>
  </p:sldLayoutIdLst>
  <p:txStyles>
    <p:titleStyle>
      <a:lvl1pPr algn="l" defTabSz="445541" rtl="0" eaLnBrk="1" latinLnBrk="0" hangingPunct="1">
        <a:spcBef>
          <a:spcPct val="0"/>
        </a:spcBef>
        <a:buNone/>
        <a:defRPr sz="3508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34156" indent="-334156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754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24005" indent="-278463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55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13854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364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59395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16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04936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16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450478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16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896019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16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341561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16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787102" indent="-222771" algn="l" defTabSz="445541" rtl="0" eaLnBrk="1" latinLnBrk="0" hangingPunct="1">
        <a:spcBef>
          <a:spcPts val="974"/>
        </a:spcBef>
        <a:spcAft>
          <a:spcPts val="0"/>
        </a:spcAft>
        <a:buClr>
          <a:schemeClr val="accent1"/>
        </a:buClr>
        <a:buFont typeface="Wingdings 3" charset="2"/>
        <a:buChar char=""/>
        <a:defRPr sz="116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1pPr>
      <a:lvl2pPr marL="445541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2pPr>
      <a:lvl3pPr marL="891083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336624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4pPr>
      <a:lvl5pPr marL="1782166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5pPr>
      <a:lvl6pPr marL="2227707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6pPr>
      <a:lvl7pPr marL="2673248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7pPr>
      <a:lvl8pPr marL="3118790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8pPr>
      <a:lvl9pPr marL="3564331" algn="l" defTabSz="445541" rtl="0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yandex.ru/lab/classes/314578/library/mathematics/theme/35775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8057" y="1650664"/>
            <a:ext cx="6149977" cy="55069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Подготовка к практикуму в онлайн-режиме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3133" y="2228921"/>
            <a:ext cx="8817892" cy="3946391"/>
          </a:xfrm>
        </p:spPr>
        <p:txBody>
          <a:bodyPr/>
          <a:lstStyle/>
          <a:p>
            <a:r>
              <a:rPr lang="ru-RU" dirty="0" smtClean="0"/>
              <a:t>Педагоги для участия в профессиональном общении по заявленной проблеме приносят листы с технологической картой урока в соответствии с требованиями обновлённых ФГОС, чтобы ответить на  проблемный вопрос : </a:t>
            </a:r>
            <a:r>
              <a:rPr lang="ru-RU" b="1" dirty="0" smtClean="0"/>
              <a:t>на каких этапах урока уместно работать с заданиями по развитию критического мышления </a:t>
            </a:r>
          </a:p>
          <a:p>
            <a:r>
              <a:rPr lang="ru-RU" dirty="0" smtClean="0"/>
              <a:t>Мы без труда назовём предметы ,которые уже своим содержанием </a:t>
            </a:r>
            <a:r>
              <a:rPr lang="ru-RU" dirty="0" smtClean="0"/>
              <a:t>нацелены на </a:t>
            </a:r>
            <a:r>
              <a:rPr lang="ru-RU" dirty="0" smtClean="0"/>
              <a:t>развитие креативности: музыка, изобразительное искусство, технология , литература , родной язык. </a:t>
            </a:r>
            <a:r>
              <a:rPr lang="ru-RU" b="1" dirty="0" smtClean="0"/>
              <a:t>Как работать над формированием креативных качеств школьников на других предметах школьного курса?</a:t>
            </a:r>
          </a:p>
          <a:p>
            <a:r>
              <a:rPr lang="ru-RU" b="1" dirty="0" smtClean="0"/>
              <a:t>Для выполнения творческих заданий, </a:t>
            </a:r>
            <a:r>
              <a:rPr lang="ru-RU" dirty="0" smtClean="0"/>
              <a:t>например , игра «Ассоциации» необходимы краски, глянцевая бумага, цветные </a:t>
            </a:r>
            <a:r>
              <a:rPr lang="ru-RU" dirty="0" smtClean="0"/>
              <a:t>ручки; игра «</a:t>
            </a:r>
            <a:r>
              <a:rPr lang="ru-RU" dirty="0" err="1" smtClean="0"/>
              <a:t>Друдл</a:t>
            </a:r>
            <a:r>
              <a:rPr lang="ru-RU" dirty="0" smtClean="0"/>
              <a:t>» заготовки листов с картинками-загадками</a:t>
            </a:r>
            <a:endParaRPr lang="ru-RU" dirty="0" smtClean="0"/>
          </a:p>
          <a:p>
            <a:endParaRPr lang="ru-RU" b="1" dirty="0"/>
          </a:p>
        </p:txBody>
      </p:sp>
      <p:pic>
        <p:nvPicPr>
          <p:cNvPr id="1026" name="Picture 2" descr="C:\Users\PC\AppData\Local\Temp\Rar$DIa0.281\Ведущая вебинара Атаманова Г.Г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65" y="479360"/>
            <a:ext cx="1224136" cy="144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8056" y="764242"/>
            <a:ext cx="836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Эффективные приёмы развития креативного мышления школьников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801" y="1959545"/>
            <a:ext cx="23042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/>
              <a:t>АтамановаГ.Г</a:t>
            </a:r>
            <a:r>
              <a:rPr lang="ru-RU" sz="1400" b="1" dirty="0" smtClean="0"/>
              <a:t>.,</a:t>
            </a:r>
          </a:p>
          <a:p>
            <a:r>
              <a:rPr lang="ru-RU" sz="1400" b="1" dirty="0" smtClean="0"/>
              <a:t>ведущая семинара</a:t>
            </a:r>
          </a:p>
          <a:p>
            <a:r>
              <a:rPr lang="ru-RU" sz="1400" b="1" dirty="0" smtClean="0"/>
              <a:t> педагог- библиотекарь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МАОУ Зайковская СОШ№2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883544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Актуализация знаний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(умение преобразовывать информацию из одной формы в другую</a:t>
            </a:r>
            <a:r>
              <a:rPr lang="ru-RU" dirty="0" smtClean="0"/>
              <a:t>)Поиск  смыслов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56049" y="2214042"/>
            <a:ext cx="3684022" cy="529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Из хулиганских побуждений</a:t>
            </a:r>
            <a:br>
              <a:rPr lang="ru-RU" sz="1600" dirty="0" smtClean="0"/>
            </a:br>
            <a:r>
              <a:rPr lang="ru-RU" sz="1600" dirty="0" smtClean="0"/>
              <a:t>он спички вытащил сперва</a:t>
            </a:r>
            <a:br>
              <a:rPr lang="ru-RU" sz="1600" dirty="0" smtClean="0"/>
            </a:br>
            <a:r>
              <a:rPr lang="ru-RU" sz="1600" dirty="0" smtClean="0"/>
              <a:t>и чиркать стал, гоняя тени,</a:t>
            </a:r>
            <a:br>
              <a:rPr lang="ru-RU" sz="1600" dirty="0" smtClean="0"/>
            </a:br>
            <a:r>
              <a:rPr lang="ru-RU" sz="1600" dirty="0" smtClean="0"/>
              <a:t>забив на мамины слова. </a:t>
            </a: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Потом водой наполнил ванну</a:t>
            </a:r>
            <a:br>
              <a:rPr lang="ru-RU" sz="1600" dirty="0" smtClean="0"/>
            </a:br>
            <a:r>
              <a:rPr lang="ru-RU" sz="1600" dirty="0" smtClean="0"/>
              <a:t>и разной рыбой населил,</a:t>
            </a:r>
            <a:br>
              <a:rPr lang="ru-RU" sz="1600" dirty="0" smtClean="0"/>
            </a:br>
            <a:r>
              <a:rPr lang="ru-RU" sz="1600" dirty="0" smtClean="0"/>
              <a:t>потом нарисовал саванну</a:t>
            </a:r>
            <a:br>
              <a:rPr lang="ru-RU" sz="1600" dirty="0" smtClean="0"/>
            </a:br>
            <a:r>
              <a:rPr lang="ru-RU" sz="1600" dirty="0" smtClean="0"/>
              <a:t>и меж зверями разделил.</a:t>
            </a: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Из мякиша двух человечков</a:t>
            </a:r>
            <a:br>
              <a:rPr lang="ru-RU" sz="1600" dirty="0" smtClean="0"/>
            </a:br>
            <a:r>
              <a:rPr lang="ru-RU" sz="1600" dirty="0" smtClean="0"/>
              <a:t>слепил и яблоко скатал,</a:t>
            </a:r>
            <a:br>
              <a:rPr lang="ru-RU" sz="1600" dirty="0" smtClean="0"/>
            </a:br>
            <a:r>
              <a:rPr lang="ru-RU" sz="1600" dirty="0" smtClean="0"/>
              <a:t>змею-колбаску свил в колечко —</a:t>
            </a:r>
            <a:br>
              <a:rPr lang="ru-RU" sz="1600" dirty="0" smtClean="0"/>
            </a:br>
            <a:r>
              <a:rPr lang="ru-RU" sz="1600" dirty="0" smtClean="0"/>
              <a:t>и всех по стенке распластал.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Нарочно не надел пижаму,</a:t>
            </a:r>
            <a:br>
              <a:rPr lang="ru-RU" sz="1600" dirty="0" smtClean="0"/>
            </a:br>
            <a:r>
              <a:rPr lang="ru-RU" sz="1600" dirty="0" smtClean="0"/>
              <a:t>вооружился, как бандит,</a:t>
            </a:r>
            <a:br>
              <a:rPr lang="ru-RU" sz="1600" dirty="0" smtClean="0"/>
            </a:br>
            <a:r>
              <a:rPr lang="ru-RU" sz="1600" dirty="0" smtClean="0"/>
              <a:t>и в кресле, поджидая маму,</a:t>
            </a:r>
            <a:br>
              <a:rPr lang="ru-RU" sz="1600" dirty="0" smtClean="0"/>
            </a:br>
            <a:r>
              <a:rPr lang="ru-RU" sz="1600" dirty="0" smtClean="0"/>
              <a:t>уснул, испуган и сердит.</a:t>
            </a:r>
          </a:p>
          <a:p>
            <a:r>
              <a:rPr lang="ru-RU" sz="1600" dirty="0" smtClean="0"/>
              <a:t> Марина </a:t>
            </a:r>
            <a:r>
              <a:rPr lang="ru-RU" sz="1600" dirty="0" err="1" smtClean="0"/>
              <a:t>Бородицкая</a:t>
            </a:r>
            <a:endParaRPr lang="ru-RU" sz="1600" dirty="0" smtClean="0"/>
          </a:p>
          <a:p>
            <a:endParaRPr lang="ru-RU" dirty="0"/>
          </a:p>
        </p:txBody>
      </p:sp>
      <p:pic>
        <p:nvPicPr>
          <p:cNvPr id="3074" name="Picture 2" descr="https://www.gifki.org/data/media/1936/raskraska-vanna-animatsionnaya-kartinka-00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09" y="2237197"/>
            <a:ext cx="3035777" cy="21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azukraski.com/images2/fire/razukraski-com-fire(1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9" y="1562007"/>
            <a:ext cx="1584176" cy="224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llforchildren.ru/games/img/3-19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134" y="4590306"/>
            <a:ext cx="183832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802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865" y="1565970"/>
            <a:ext cx="10225136" cy="1631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Иллюстрировать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 подразумевает переход от слов к образам, а затем к действиям, и наоборот.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визуализировать понятие, полезно прибегнуть к иллюстрациям.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предмет ОРКСЭ. Задание нарисовать «душу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».????????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идеи: проиллюстрировать пословицу, загадать пословицу с помощью рисунка. 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24001" y="341834"/>
            <a:ext cx="6697116" cy="841375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развития креативного мышления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16" y="3197186"/>
            <a:ext cx="5472608" cy="3886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92553" y="3942234"/>
            <a:ext cx="396044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ИНФОГРАФИКА</a:t>
            </a:r>
            <a:endParaRPr lang="ru-RU" sz="1600" b="1" dirty="0"/>
          </a:p>
          <a:p>
            <a:r>
              <a:rPr lang="ru-RU" sz="1600" b="1" dirty="0"/>
              <a:t>- ЭТО ГРАФИЧЕСКИЙ</a:t>
            </a:r>
          </a:p>
          <a:p>
            <a:r>
              <a:rPr lang="ru-RU" sz="1600" b="1" dirty="0"/>
              <a:t>СПОСОБ</a:t>
            </a:r>
          </a:p>
          <a:p>
            <a:r>
              <a:rPr lang="ru-RU" sz="1600" b="1" dirty="0"/>
              <a:t>ПОДАЧИ ИНФОРМАЦИИ</a:t>
            </a:r>
          </a:p>
          <a:p>
            <a:r>
              <a:rPr lang="ru-RU" sz="1600" b="1" dirty="0"/>
              <a:t>ЦЕЛЬ: </a:t>
            </a:r>
            <a:r>
              <a:rPr lang="ru-RU" b="1" dirty="0"/>
              <a:t>быстро и чётко</a:t>
            </a:r>
          </a:p>
          <a:p>
            <a:r>
              <a:rPr lang="ru-RU" b="1" dirty="0" smtClean="0"/>
              <a:t>Преподносить сложную</a:t>
            </a:r>
            <a:endParaRPr lang="ru-RU" b="1" dirty="0"/>
          </a:p>
          <a:p>
            <a:r>
              <a:rPr lang="ru-RU" b="1" dirty="0" smtClean="0"/>
              <a:t>информацию. Большой </a:t>
            </a:r>
            <a:r>
              <a:rPr lang="ru-RU" b="1" dirty="0"/>
              <a:t>объем</a:t>
            </a:r>
          </a:p>
          <a:p>
            <a:r>
              <a:rPr lang="ru-RU" b="1" dirty="0" smtClean="0"/>
              <a:t>Данных превращается </a:t>
            </a:r>
            <a:r>
              <a:rPr lang="ru-RU" b="1" dirty="0"/>
              <a:t>в</a:t>
            </a:r>
          </a:p>
          <a:p>
            <a:r>
              <a:rPr lang="ru-RU" b="1" dirty="0"/>
              <a:t>понятные </a:t>
            </a:r>
            <a:r>
              <a:rPr lang="ru-RU" b="1" dirty="0" smtClean="0"/>
              <a:t>схемы, графики </a:t>
            </a:r>
            <a:r>
              <a:rPr lang="ru-RU" b="1" dirty="0"/>
              <a:t>и</a:t>
            </a:r>
          </a:p>
          <a:p>
            <a:r>
              <a:rPr lang="ru-RU" b="1" dirty="0"/>
              <a:t>иллюстрации.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622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969" y="528141"/>
            <a:ext cx="9409844" cy="1037830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заданий на разных этапах урока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833" y="1709986"/>
            <a:ext cx="3300334" cy="3677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441" y="4086250"/>
            <a:ext cx="2341438" cy="283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929" y="1457742"/>
            <a:ext cx="743470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Как использовать алфавит на</a:t>
            </a:r>
          </a:p>
          <a:p>
            <a:r>
              <a:rPr lang="ru-RU" b="1" dirty="0"/>
              <a:t>уроках истории для развития</a:t>
            </a:r>
          </a:p>
          <a:p>
            <a:r>
              <a:rPr lang="ru-RU" b="1" dirty="0"/>
              <a:t>креативного мышления</a:t>
            </a:r>
          </a:p>
          <a:p>
            <a:r>
              <a:rPr lang="ru-RU" b="1" dirty="0"/>
              <a:t>школьников?</a:t>
            </a:r>
          </a:p>
          <a:p>
            <a:r>
              <a:rPr lang="ru-RU" b="1" dirty="0"/>
              <a:t>1. </a:t>
            </a:r>
            <a:r>
              <a:rPr lang="ru-RU" b="1" dirty="0" smtClean="0"/>
              <a:t>Класс делится на группы.</a:t>
            </a:r>
            <a:endParaRPr lang="ru-RU" b="1" dirty="0"/>
          </a:p>
          <a:p>
            <a:r>
              <a:rPr lang="ru-RU" b="1" dirty="0"/>
              <a:t>2. Каждой группе раздаём</a:t>
            </a:r>
          </a:p>
          <a:p>
            <a:r>
              <a:rPr lang="ru-RU" b="1" dirty="0"/>
              <a:t>листы с алфавитом.</a:t>
            </a:r>
          </a:p>
          <a:p>
            <a:r>
              <a:rPr lang="ru-RU" b="1" dirty="0"/>
              <a:t>3. Задача группы: написать на</a:t>
            </a:r>
          </a:p>
          <a:p>
            <a:r>
              <a:rPr lang="ru-RU" b="1" dirty="0"/>
              <a:t>каждую </a:t>
            </a:r>
            <a:r>
              <a:rPr lang="ru-RU" b="1" dirty="0" smtClean="0"/>
              <a:t>(если возможно) </a:t>
            </a:r>
            <a:r>
              <a:rPr lang="ru-RU" b="1" dirty="0"/>
              <a:t>букву алфавита</a:t>
            </a:r>
          </a:p>
          <a:p>
            <a:r>
              <a:rPr lang="ru-RU" b="1" dirty="0"/>
              <a:t>слово по теме урока.</a:t>
            </a:r>
          </a:p>
          <a:p>
            <a:r>
              <a:rPr lang="ru-RU" b="1" dirty="0"/>
              <a:t>Приём можно использовать в</a:t>
            </a:r>
          </a:p>
          <a:p>
            <a:r>
              <a:rPr lang="ru-RU" b="1" dirty="0"/>
              <a:t>начале урока для мотивации к</a:t>
            </a:r>
          </a:p>
          <a:p>
            <a:r>
              <a:rPr lang="ru-RU" b="1" dirty="0"/>
              <a:t>учебной деятельности, а также</a:t>
            </a:r>
          </a:p>
          <a:p>
            <a:r>
              <a:rPr lang="ru-RU" b="1" dirty="0"/>
              <a:t>на этапе обобщения изученного</a:t>
            </a:r>
          </a:p>
          <a:p>
            <a:r>
              <a:rPr lang="ru-RU" b="1" dirty="0"/>
              <a:t>материала.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Заголовок 1"/>
          <p:cNvSpPr txBox="1">
            <a:spLocks noGrp="1"/>
          </p:cNvSpPr>
          <p:nvPr>
            <p:ph type="title"/>
          </p:nvPr>
        </p:nvSpPr>
        <p:spPr>
          <a:xfrm>
            <a:off x="1763961" y="289886"/>
            <a:ext cx="9502260" cy="11288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>
            <a:lvl1pPr defTabSz="923340">
              <a:defRPr sz="3124"/>
            </a:lvl1pPr>
          </a:lstStyle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Креативные задания, основанные на интересах школьников</a:t>
            </a:r>
            <a:endParaRPr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3086017" y="2474720"/>
            <a:ext cx="142191" cy="2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0376" tIns="35188" rIns="70376" bIns="35188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ru-RU" sz="1385">
              <a:solidFill>
                <a:prstClr val="black"/>
              </a:solidFill>
            </a:endParaRPr>
          </a:p>
        </p:txBody>
      </p:sp>
      <p:sp>
        <p:nvSpPr>
          <p:cNvPr id="38" name="Rectangle 70"/>
          <p:cNvSpPr>
            <a:spLocks noChangeArrowheads="1"/>
          </p:cNvSpPr>
          <p:nvPr/>
        </p:nvSpPr>
        <p:spPr bwMode="auto">
          <a:xfrm>
            <a:off x="3086017" y="2842322"/>
            <a:ext cx="142191" cy="2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0376" tIns="35188" rIns="70376" bIns="35188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ru-RU" sz="1385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59953" y="2033093"/>
            <a:ext cx="142191" cy="2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0376" tIns="35188" rIns="70376" bIns="35188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ru-RU" sz="1385">
              <a:solidFill>
                <a:prstClr val="black"/>
              </a:solidFill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3359953" y="2216889"/>
            <a:ext cx="142191" cy="2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0376" tIns="35188" rIns="70376" bIns="35188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ru-RU" sz="1385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9" y="1709986"/>
            <a:ext cx="4596571" cy="458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436369" y="1457742"/>
            <a:ext cx="6120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РАБОТА С МЕМАМИ</a:t>
            </a:r>
          </a:p>
          <a:p>
            <a:r>
              <a:rPr lang="ru-RU" b="1" dirty="0"/>
              <a:t>МЕМ в социальных сетях – это, несущая</a:t>
            </a:r>
          </a:p>
          <a:p>
            <a:r>
              <a:rPr lang="ru-RU" b="1" dirty="0"/>
              <a:t>иронию или сарказм информация,</a:t>
            </a:r>
          </a:p>
          <a:p>
            <a:r>
              <a:rPr lang="ru-RU" b="1" dirty="0"/>
              <a:t>которая сопровождается картинкой.</a:t>
            </a:r>
          </a:p>
          <a:p>
            <a:r>
              <a:rPr lang="ru-RU" b="1" dirty="0"/>
              <a:t>Как использовать </a:t>
            </a:r>
            <a:r>
              <a:rPr lang="ru-RU" b="1" dirty="0" err="1"/>
              <a:t>мемы</a:t>
            </a:r>
            <a:r>
              <a:rPr lang="ru-RU" b="1" dirty="0"/>
              <a:t> на уроках</a:t>
            </a:r>
          </a:p>
          <a:p>
            <a:r>
              <a:rPr lang="ru-RU" b="1" dirty="0"/>
              <a:t>истории?</a:t>
            </a:r>
          </a:p>
          <a:p>
            <a:r>
              <a:rPr lang="ru-RU" b="1" dirty="0"/>
              <a:t>1. Учитель демонстрирует изображение</a:t>
            </a:r>
          </a:p>
          <a:p>
            <a:r>
              <a:rPr lang="ru-RU" b="1" dirty="0"/>
              <a:t>классу.</a:t>
            </a:r>
          </a:p>
          <a:p>
            <a:r>
              <a:rPr lang="ru-RU" b="1" dirty="0"/>
              <a:t>2. Задача учащихся: объяснить смысл</a:t>
            </a:r>
          </a:p>
          <a:p>
            <a:r>
              <a:rPr lang="ru-RU" b="1" dirty="0" err="1"/>
              <a:t>мема</a:t>
            </a:r>
            <a:r>
              <a:rPr lang="ru-RU" b="1" dirty="0"/>
              <a:t>.</a:t>
            </a:r>
          </a:p>
          <a:p>
            <a:r>
              <a:rPr lang="ru-RU" b="1" dirty="0"/>
              <a:t>Приём можно использовать </a:t>
            </a:r>
            <a:r>
              <a:rPr lang="ru-RU" b="1" dirty="0" smtClean="0"/>
              <a:t>этапе </a:t>
            </a:r>
            <a:r>
              <a:rPr lang="ru-RU" b="1" dirty="0"/>
              <a:t>обобщения изученного</a:t>
            </a:r>
          </a:p>
          <a:p>
            <a:r>
              <a:rPr lang="ru-RU" b="1" dirty="0"/>
              <a:t>материала</a:t>
            </a:r>
            <a:r>
              <a:rPr lang="ru-RU" b="1" dirty="0" smtClean="0"/>
              <a:t>.</a:t>
            </a:r>
          </a:p>
          <a:p>
            <a:r>
              <a:rPr lang="ru-RU" b="1" dirty="0"/>
              <a:t> </a:t>
            </a:r>
            <a:r>
              <a:rPr lang="ru-RU" b="1" dirty="0" smtClean="0"/>
              <a:t>( Такие задания могут выполнят дома: сообщение- рассказ о реформах Петра Великого)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92565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2777131" y="3373462"/>
            <a:ext cx="146469" cy="33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3754" tIns="41877" rIns="83754" bIns="4187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865880" y="1864941"/>
            <a:ext cx="150218" cy="33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3754" tIns="41877" rIns="83754" bIns="4187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/>
          </a:p>
        </p:txBody>
      </p:sp>
      <p:sp>
        <p:nvSpPr>
          <p:cNvPr id="12" name="Rectangle 54"/>
          <p:cNvSpPr>
            <a:spLocks noChangeArrowheads="1"/>
          </p:cNvSpPr>
          <p:nvPr/>
        </p:nvSpPr>
        <p:spPr bwMode="auto">
          <a:xfrm>
            <a:off x="13129744" y="3559092"/>
            <a:ext cx="169208" cy="33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3754" tIns="41877" rIns="83754" bIns="4187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/>
          </a:p>
        </p:txBody>
      </p:sp>
      <p:sp>
        <p:nvSpPr>
          <p:cNvPr id="13" name="Rectangle 70"/>
          <p:cNvSpPr>
            <a:spLocks noChangeArrowheads="1"/>
          </p:cNvSpPr>
          <p:nvPr/>
        </p:nvSpPr>
        <p:spPr bwMode="auto">
          <a:xfrm>
            <a:off x="13129744" y="3926693"/>
            <a:ext cx="169208" cy="33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3754" tIns="41877" rIns="83754" bIns="4187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3494993" y="3117461"/>
            <a:ext cx="169208" cy="33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3754" tIns="41877" rIns="83754" bIns="4187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13494993" y="3301261"/>
            <a:ext cx="169208" cy="33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3754" tIns="41877" rIns="83754" bIns="4187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763962" y="197818"/>
            <a:ext cx="8064896" cy="775005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проектирование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897" y="1488929"/>
            <a:ext cx="28003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4281" y="903744"/>
            <a:ext cx="65527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Примеры тематики работ по лепке из пластилина в курсе истории</a:t>
            </a:r>
          </a:p>
          <a:p>
            <a:r>
              <a:rPr lang="ru-RU" b="1" dirty="0"/>
              <a:t>Древнего мира (5 класс):</a:t>
            </a:r>
          </a:p>
          <a:p>
            <a:r>
              <a:rPr lang="ru-RU" b="1" dirty="0"/>
              <a:t>1.Орудия труда первобытных людей.</a:t>
            </a:r>
          </a:p>
          <a:p>
            <a:r>
              <a:rPr lang="ru-RU" b="1" dirty="0"/>
              <a:t>2.Письменность Древнего Египта – технология </a:t>
            </a:r>
            <a:r>
              <a:rPr lang="ru-RU" b="1" dirty="0" smtClean="0"/>
              <a:t>изготовления папируса</a:t>
            </a:r>
            <a:r>
              <a:rPr lang="ru-RU" b="1" dirty="0"/>
              <a:t>.</a:t>
            </a:r>
          </a:p>
          <a:p>
            <a:r>
              <a:rPr lang="ru-RU" b="1" dirty="0"/>
              <a:t>3.Глиняные таблички и клинопись </a:t>
            </a:r>
            <a:r>
              <a:rPr lang="ru-RU" b="1" dirty="0" err="1"/>
              <a:t>Двуречья</a:t>
            </a:r>
            <a:r>
              <a:rPr lang="ru-RU" b="1" dirty="0"/>
              <a:t>.</a:t>
            </a:r>
          </a:p>
          <a:p>
            <a:r>
              <a:rPr lang="ru-RU" b="1" dirty="0"/>
              <a:t>4.Великие изобретения в Древнем Китае (компас, шелк, бумага)</a:t>
            </a:r>
          </a:p>
          <a:p>
            <a:r>
              <a:rPr lang="ru-RU" b="1" dirty="0"/>
              <a:t>5.Виды гончарных изделий Древней Греции (пифосы, амфоры </a:t>
            </a:r>
            <a:r>
              <a:rPr lang="ru-RU" b="1" dirty="0" err="1" smtClean="0"/>
              <a:t>идр</a:t>
            </a:r>
            <a:r>
              <a:rPr lang="ru-RU" b="1" dirty="0"/>
              <a:t>.)</a:t>
            </a:r>
          </a:p>
          <a:p>
            <a:r>
              <a:rPr lang="ru-RU" b="1" dirty="0"/>
              <a:t>В курсе 6 класса тематика работ может быть </a:t>
            </a:r>
            <a:r>
              <a:rPr lang="ru-RU" b="1" dirty="0" smtClean="0"/>
              <a:t>такой:</a:t>
            </a:r>
            <a:endParaRPr lang="ru-RU" b="1" dirty="0"/>
          </a:p>
          <a:p>
            <a:r>
              <a:rPr lang="ru-RU" b="1" dirty="0"/>
              <a:t>1. Средневековый замок.</a:t>
            </a:r>
          </a:p>
          <a:p>
            <a:r>
              <a:rPr lang="ru-RU" b="1" dirty="0"/>
              <a:t>2. Средневековая деревня.</a:t>
            </a:r>
          </a:p>
          <a:p>
            <a:r>
              <a:rPr lang="ru-RU" b="1" dirty="0"/>
              <a:t>3. Быт Древней Руси.</a:t>
            </a:r>
          </a:p>
          <a:p>
            <a:r>
              <a:rPr lang="ru-RU" b="1" dirty="0"/>
              <a:t>4. Вооружение рыцаря.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447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412033" y="1493962"/>
            <a:ext cx="7056784" cy="47525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Кроссенс</a:t>
            </a:r>
            <a:r>
              <a:rPr lang="ru-RU" dirty="0" smtClean="0"/>
              <a:t> -пересечение смыслов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453695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63961" y="341834"/>
            <a:ext cx="856895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25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849" y="1349946"/>
            <a:ext cx="10513168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Читать, разговаривать и придумывать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Большой ресурс для развития креативного мышления  даёт реализация курсов внеурочной деятельности ,интегрированные занятия библиотеки и школьного музея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Созданы творческие проекты «Сочиняем сказки сами. Книга сказок», « Что означает сказочное слово?» и другие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 : игра «Какое горе у Федоры ?» по сказке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К.И.Чуковского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« Как хлеб родится»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сказке «Вершки и корешки»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56049" y="269826"/>
            <a:ext cx="6509469" cy="841499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 креативному мышлению?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817" y="4574118"/>
            <a:ext cx="6912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1400" b="0" i="1" dirty="0">
              <a:solidFill>
                <a:srgbClr val="2222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80585" y="4878338"/>
            <a:ext cx="36724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0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49" y="3733676"/>
            <a:ext cx="2376487" cy="3309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6" descr="C:\Users\PC\Desktop\Сказки, музей\фото Сказки в музее\20211209_1039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825" y="3733676"/>
            <a:ext cx="4625975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040904" y="4302274"/>
            <a:ext cx="2066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Занятия в музее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160204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56049" y="269826"/>
            <a:ext cx="8178864" cy="625945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оценивать выполнение творческих заданий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825" y="1080492"/>
            <a:ext cx="8280920" cy="32624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креативного мышления  использовать ТРИЗ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ТРИЗ расшифровывается как «теория решения изобретательских задач». Это комплекс приемов мышления, которые помогают человеку находить самое эффективное и нестандартное решение для проблемы, с которой он не имел дела раньше. 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да, а нет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Мифы о Ньютоне ( Приём для расширения кругозора)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вы представляете портрет имени существительного? ( Выдвижение идей , их доработка и представление результата)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можно предлагать решать глобальные задачи: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сократить количество пластика в океане или решить проблему космического мусора?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кастрюлю, из которой не сбегает молоко.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подсказала природа , и я изобрёл…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34686" y="4158258"/>
            <a:ext cx="3299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Формативное</a:t>
            </a:r>
            <a:r>
              <a:rPr lang="ru-RU" b="1" dirty="0" smtClean="0"/>
              <a:t> </a:t>
            </a:r>
            <a:r>
              <a:rPr lang="ru-RU" b="1" dirty="0"/>
              <a:t>оценивание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59905" y="4539305"/>
            <a:ext cx="9433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ФО с помощью </a:t>
            </a:r>
            <a:r>
              <a:rPr lang="ru-RU" b="1" dirty="0" smtClean="0"/>
              <a:t>фразеологизмов</a:t>
            </a:r>
          </a:p>
          <a:p>
            <a:pPr lvl="0"/>
            <a:r>
              <a:rPr lang="ru-RU" b="1" dirty="0" smtClean="0"/>
              <a:t> </a:t>
            </a:r>
            <a:r>
              <a:rPr lang="ru-RU" b="1" i="1" dirty="0"/>
              <a:t>«светлая голова»</a:t>
            </a:r>
            <a:r>
              <a:rPr lang="ru-RU" b="1" dirty="0"/>
              <a:t> </a:t>
            </a:r>
            <a:r>
              <a:rPr lang="ru-RU" dirty="0"/>
              <a:t>– мне все ясно, я удовлетворен своей работой, могу применять в работе;        </a:t>
            </a:r>
          </a:p>
          <a:p>
            <a:pPr lvl="0"/>
            <a:r>
              <a:rPr lang="ru-RU" b="1" i="1" dirty="0"/>
              <a:t>«каша в голове»</a:t>
            </a:r>
            <a:r>
              <a:rPr lang="ru-RU" b="1" dirty="0"/>
              <a:t> </a:t>
            </a:r>
            <a:r>
              <a:rPr lang="ru-RU" dirty="0"/>
              <a:t>– необходимо еще поработать над собой, чтобы до конца разобрать в материале, но сделаю это самостоятельно;           </a:t>
            </a:r>
          </a:p>
          <a:p>
            <a:r>
              <a:rPr lang="ru-RU" b="1" i="1" dirty="0"/>
              <a:t>«ни в зуб ногой»</a:t>
            </a:r>
            <a:r>
              <a:rPr lang="ru-RU" b="1" dirty="0"/>
              <a:t> </a:t>
            </a:r>
            <a:r>
              <a:rPr lang="ru-RU" dirty="0"/>
              <a:t>– мне многие моменты не ясны, необходима консультация</a:t>
            </a:r>
            <a:r>
              <a:rPr lang="ru-RU" b="1" dirty="0" smtClean="0"/>
              <a:t> </a:t>
            </a:r>
            <a:endParaRPr lang="ru-RU" dirty="0"/>
          </a:p>
          <a:p>
            <a:r>
              <a:rPr lang="ru-RU" i="1" dirty="0"/>
              <a:t>(оценка промежуточных результатов и </a:t>
            </a:r>
            <a:r>
              <a:rPr lang="ru-RU" i="1" dirty="0" err="1"/>
              <a:t>саморегуляция</a:t>
            </a:r>
            <a:r>
              <a:rPr lang="ru-RU" i="1" dirty="0"/>
              <a:t> для повышения мотивации учебной деятельности)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820745" y="2286050"/>
            <a:ext cx="306010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«Чемодан, мясорубка, корзина»</a:t>
            </a:r>
            <a:endParaRPr lang="ru-RU" dirty="0"/>
          </a:p>
          <a:p>
            <a:pPr lvl="0"/>
            <a:r>
              <a:rPr lang="ru-RU" b="1" i="1" dirty="0"/>
              <a:t>Чемодан</a:t>
            </a:r>
            <a:r>
              <a:rPr lang="ru-RU" b="1" dirty="0"/>
              <a:t> </a:t>
            </a:r>
            <a:r>
              <a:rPr lang="ru-RU" dirty="0"/>
              <a:t>– всё, что пригодится в дальнейшем</a:t>
            </a:r>
          </a:p>
          <a:p>
            <a:pPr lvl="0"/>
            <a:r>
              <a:rPr lang="ru-RU" b="1" i="1" dirty="0"/>
              <a:t>Мясорубка</a:t>
            </a:r>
            <a:r>
              <a:rPr lang="ru-RU" b="1" dirty="0"/>
              <a:t> </a:t>
            </a:r>
            <a:r>
              <a:rPr lang="ru-RU" dirty="0"/>
              <a:t>– информацию переработаю</a:t>
            </a:r>
          </a:p>
          <a:p>
            <a:r>
              <a:rPr lang="ru-RU" b="1" i="1" dirty="0"/>
              <a:t>Корзина</a:t>
            </a:r>
            <a:r>
              <a:rPr lang="ru-RU" b="1" dirty="0"/>
              <a:t> –</a:t>
            </a:r>
            <a:r>
              <a:rPr lang="ru-RU" dirty="0"/>
              <a:t> всё выброшу</a:t>
            </a:r>
          </a:p>
        </p:txBody>
      </p:sp>
    </p:spTree>
    <p:extLst>
      <p:ext uri="{BB962C8B-B14F-4D97-AF65-F5344CB8AC3E}">
        <p14:creationId xmlns:p14="http://schemas.microsoft.com/office/powerpoint/2010/main" val="697739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Znanio.ru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946" y="651993"/>
            <a:ext cx="9001000" cy="1338115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Предлагаем рассмотреть </a:t>
            </a:r>
            <a:r>
              <a:rPr lang="ru-RU" sz="2800" b="1" i="1" dirty="0" smtClean="0"/>
              <a:t>конкретные приёмы формирования креативного мышления на разных предметах ( ШМО, РМО в формате педагогических практик, мастер-классов),</a:t>
            </a:r>
            <a:br>
              <a:rPr lang="ru-RU" sz="2800" b="1" i="1" dirty="0" smtClean="0"/>
            </a:br>
            <a:r>
              <a:rPr lang="ru-RU" sz="2400" b="1" i="1" dirty="0" smtClean="0"/>
              <a:t> </a:t>
            </a:r>
            <a:r>
              <a:rPr lang="ru-RU" sz="2400" b="1" i="1" dirty="0"/>
              <a:t>- создать электронный сборник  авторских методических материалов, опубликовать на сайте УО</a:t>
            </a:r>
            <a:br>
              <a:rPr lang="ru-RU" sz="2400" b="1" i="1" dirty="0"/>
            </a:b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670297" y="3081375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Живите креативно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32313" y="3676994"/>
            <a:ext cx="650210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altLang="ru-RU" dirty="0"/>
              <a:t>Регулярно выполняйте </a:t>
            </a:r>
            <a:r>
              <a:rPr lang="ru-RU" altLang="ru-RU" i="1" dirty="0"/>
              <a:t>разминку для </a:t>
            </a:r>
            <a:r>
              <a:rPr lang="ru-RU" altLang="ru-RU" i="1" dirty="0" smtClean="0"/>
              <a:t>мозга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dirty="0"/>
              <a:t>Занимайтесь </a:t>
            </a:r>
            <a:r>
              <a:rPr lang="ru-RU" altLang="ru-RU" i="1" dirty="0" smtClean="0"/>
              <a:t>спортом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i="1" dirty="0" smtClean="0"/>
              <a:t>Мечтайте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i="1" dirty="0" smtClean="0"/>
              <a:t>Ищите вдохновение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i="1" dirty="0" smtClean="0"/>
              <a:t>Фантазируйте</a:t>
            </a:r>
            <a:r>
              <a:rPr lang="ru-RU" altLang="ru-RU" dirty="0" smtClean="0"/>
              <a:t> </a:t>
            </a:r>
            <a:r>
              <a:rPr lang="ru-RU" altLang="ru-RU" dirty="0"/>
              <a:t>над обычными </a:t>
            </a:r>
            <a:r>
              <a:rPr lang="ru-RU" altLang="ru-RU" dirty="0" smtClean="0"/>
              <a:t>вещами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i="1" dirty="0"/>
              <a:t>Творите</a:t>
            </a:r>
            <a:r>
              <a:rPr lang="ru-RU" altLang="ru-RU" dirty="0"/>
              <a:t>: рисуйте, лепите, сочиняйте истории и </a:t>
            </a:r>
            <a:r>
              <a:rPr lang="ru-RU" altLang="ru-RU" dirty="0" smtClean="0"/>
              <a:t>стихи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i="1" dirty="0"/>
              <a:t>Задавайте</a:t>
            </a:r>
            <a:r>
              <a:rPr lang="ru-RU" altLang="ru-RU" dirty="0"/>
              <a:t> больше </a:t>
            </a:r>
            <a:r>
              <a:rPr lang="ru-RU" altLang="ru-RU" dirty="0" smtClean="0"/>
              <a:t>вопросов</a:t>
            </a: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dirty="0" smtClean="0"/>
              <a:t>Попробуйте, и у вас обязательно получится</a:t>
            </a:r>
            <a:endParaRPr lang="ru-RU" altLang="ru-RU" dirty="0"/>
          </a:p>
          <a:p>
            <a:endParaRPr lang="ru-RU" dirty="0"/>
          </a:p>
        </p:txBody>
      </p:sp>
      <p:pic>
        <p:nvPicPr>
          <p:cNvPr id="3074" name="Picture 2" descr="https://papik.pro/uploads/posts/2022-01/1641737495_11-papik-pro-p-kartinki-den-tvorchestva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41" y="4379267"/>
            <a:ext cx="3703550" cy="208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730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907977" y="413842"/>
            <a:ext cx="8784976" cy="1152128"/>
          </a:xfrm>
          <a:solidFill>
            <a:schemeClr val="bg2">
              <a:lumMod val="90000"/>
            </a:schemeClr>
          </a:solidFill>
        </p:spPr>
        <p:txBody>
          <a:bodyPr>
            <a:normAutofit fontScale="92500"/>
          </a:bodyPr>
          <a:lstStyle/>
          <a:p>
            <a:endParaRPr lang="ru-RU" dirty="0"/>
          </a:p>
          <a:p>
            <a:pPr algn="ctr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«Цель творчества- самоотдача…»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Л.Пастернак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489" y="2652370"/>
            <a:ext cx="3960440" cy="26085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8697" y="6318498"/>
            <a:ext cx="288032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dzeninfra.ru/get-zen_doc/3690562/pub_60521ce355586b230ccd54d6_6063830d2b33936c162e2112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89" y="1689304"/>
            <a:ext cx="4464496" cy="357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889" y="5598418"/>
            <a:ext cx="10369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Американский психолог Элис Пол </a:t>
            </a:r>
            <a:r>
              <a:rPr lang="ru-RU" dirty="0" err="1" smtClean="0"/>
              <a:t>Торрес</a:t>
            </a:r>
            <a:r>
              <a:rPr lang="ru-RU" dirty="0" smtClean="0"/>
              <a:t> под креативностью понимает способность </a:t>
            </a:r>
          </a:p>
          <a:p>
            <a:r>
              <a:rPr lang="ru-RU" dirty="0"/>
              <a:t> </a:t>
            </a:r>
            <a:r>
              <a:rPr lang="ru-RU" dirty="0" smtClean="0"/>
              <a:t>       «…копать глубже , смотреть лучше , исправлять ошибки, нырять в глубину , беседовать с кошкой , проходить сквозь стену, зажигать солнце , строить замок на песке, </a:t>
            </a:r>
            <a:r>
              <a:rPr lang="ru-RU" b="1" dirty="0" smtClean="0"/>
              <a:t>приветствовать будущее».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251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10138" y="6640325"/>
            <a:ext cx="2228921" cy="381438"/>
          </a:xfrm>
          <a:prstGeom prst="rect">
            <a:avLst/>
          </a:prstGeom>
          <a:noFill/>
        </p:spPr>
        <p:txBody>
          <a:bodyPr vert="horz" lIns="80260" tIns="40130" rIns="80260" bIns="40130" rtlCol="0" anchor="ctr"/>
          <a:lstStyle/>
          <a:p>
            <a:fld id="{3794D34D-6F29-4C4A-96B0-9B0417D6C66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80585" y="2862114"/>
            <a:ext cx="402225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Победитель конкурса </a:t>
            </a:r>
          </a:p>
          <a:p>
            <a:r>
              <a:rPr lang="ru-RU" dirty="0" smtClean="0"/>
              <a:t>Аслан </a:t>
            </a:r>
            <a:r>
              <a:rPr lang="ru-RU" dirty="0" err="1" smtClean="0"/>
              <a:t>Кашежев</a:t>
            </a:r>
            <a:r>
              <a:rPr lang="ru-RU" dirty="0" smtClean="0"/>
              <a:t>, учитель физики</a:t>
            </a:r>
          </a:p>
          <a:p>
            <a:r>
              <a:rPr lang="ru-RU" dirty="0" smtClean="0"/>
              <a:t>из Нальчика ,</a:t>
            </a:r>
          </a:p>
          <a:p>
            <a:r>
              <a:rPr lang="ru-RU" dirty="0" smtClean="0"/>
              <a:t>который «спел» законы Ньютона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18378" y="413842"/>
            <a:ext cx="8684253" cy="133811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Каким должен быть современный учитель?</a:t>
            </a:r>
            <a:br>
              <a:rPr lang="ru-RU" sz="2800" b="1" dirty="0" smtClean="0"/>
            </a:br>
            <a:r>
              <a:rPr lang="ru-RU" sz="2800" b="1" dirty="0" smtClean="0"/>
              <a:t>Проект телеканала Россия «Классная тема»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60505" y="5454402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Творчество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это …протягивать </a:t>
            </a:r>
            <a:r>
              <a:rPr lang="ru-RU" dirty="0"/>
              <a:t>руки в завтрашний день, </a:t>
            </a:r>
            <a:r>
              <a:rPr lang="ru-RU" dirty="0" smtClean="0"/>
              <a:t>…., </a:t>
            </a:r>
            <a:r>
              <a:rPr lang="ru-RU" b="1" dirty="0"/>
              <a:t>петь в собственном ключе</a:t>
            </a:r>
            <a:r>
              <a:rPr lang="ru-RU" b="1" dirty="0" smtClean="0"/>
              <a:t>…” </a:t>
            </a:r>
            <a:r>
              <a:rPr lang="ru-RU" b="1" dirty="0" err="1" smtClean="0"/>
              <a:t>П.Торрес</a:t>
            </a:r>
            <a:endParaRPr lang="ru-RU" b="1" dirty="0"/>
          </a:p>
        </p:txBody>
      </p:sp>
      <p:pic>
        <p:nvPicPr>
          <p:cNvPr id="1026" name="Picture 2" descr="C:\Users\PC\Desktop\Креативное мышление\Классная тема_ в эфире телешоу выбрали лучшего учителя страны - Национальные проекты России_files\5rgn011k5fxz98aeoucqp0ufy6y37mv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49" y="2070026"/>
            <a:ext cx="5784879" cy="384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96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Начни с себя</a:t>
            </a:r>
            <a:endParaRPr lang="ru-RU" dirty="0"/>
          </a:p>
        </p:txBody>
      </p:sp>
      <p:pic>
        <p:nvPicPr>
          <p:cNvPr id="1026" name="Picture 2" descr="https://education.yandex.ru/uchitel/intensiv3/static/social-sha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270" y="1349947"/>
            <a:ext cx="553204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Личный профиль компетенц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821" y="269827"/>
            <a:ext cx="376393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76529" y="603046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Личный профиль компетенций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306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153" y="341834"/>
            <a:ext cx="5141866" cy="913977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темы</a:t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281" y="1493962"/>
            <a:ext cx="339874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/>
              <a:t>ЫЫЫ</a:t>
            </a:r>
            <a:r>
              <a:rPr lang="en-US" sz="2400" dirty="0" smtClean="0"/>
              <a:t>e</a:t>
            </a:r>
            <a:r>
              <a:rPr lang="ru-RU" sz="2400" dirty="0" smtClean="0"/>
              <a:t>Э</a:t>
            </a:r>
            <a:endParaRPr lang="ru-RU" sz="32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Рисунок 8" descr="https://coloringcool.com/images/page/baby-dentis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105" y="1478124"/>
            <a:ext cx="1924050" cy="19240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812633" y="1724794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creative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1873" y="1724794"/>
            <a:ext cx="1947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Эффективные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71873" y="3582194"/>
            <a:ext cx="10450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Развитие вербального мышления ( решение ребуса, загадки, перевод слова и другие)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19945" y="4446290"/>
            <a:ext cx="9865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Постановка цели</a:t>
            </a:r>
          </a:p>
          <a:p>
            <a:r>
              <a:rPr lang="ru-RU" b="1" i="1" dirty="0"/>
              <a:t>«Буквенные ленты» </a:t>
            </a:r>
            <a:r>
              <a:rPr lang="ru-RU" dirty="0"/>
              <a:t>(улучшение скорости мышления)</a:t>
            </a:r>
          </a:p>
          <a:p>
            <a:r>
              <a:rPr lang="ru-RU" i="1" dirty="0"/>
              <a:t>Задание</a:t>
            </a:r>
            <a:r>
              <a:rPr lang="ru-RU" dirty="0"/>
              <a:t>. Вычеркните </a:t>
            </a:r>
            <a:r>
              <a:rPr lang="ru-RU" u="sng" dirty="0"/>
              <a:t>семь</a:t>
            </a:r>
            <a:r>
              <a:rPr lang="ru-RU" dirty="0"/>
              <a:t> лишних слов, расставьте пробелы по смыслу  и определите цель </a:t>
            </a:r>
            <a:r>
              <a:rPr lang="ru-RU" dirty="0" err="1" smtClean="0"/>
              <a:t>вебинара</a:t>
            </a:r>
            <a:r>
              <a:rPr lang="ru-RU" dirty="0" smtClean="0"/>
              <a:t> :</a:t>
            </a:r>
            <a:endParaRPr lang="ru-RU" dirty="0"/>
          </a:p>
          <a:p>
            <a:r>
              <a:rPr lang="ru-RU" b="1" dirty="0"/>
              <a:t>ОБ</a:t>
            </a:r>
            <a:r>
              <a:rPr lang="ru-RU" dirty="0"/>
              <a:t>УРОК</a:t>
            </a:r>
            <a:r>
              <a:rPr lang="ru-RU" b="1" dirty="0"/>
              <a:t>МЕНОПЫТ</a:t>
            </a:r>
            <a:r>
              <a:rPr lang="ru-RU" dirty="0"/>
              <a:t>НОВОСТЬ</a:t>
            </a:r>
            <a:r>
              <a:rPr lang="ru-RU" b="1" dirty="0"/>
              <a:t>ОМПОВНЕ</a:t>
            </a:r>
            <a:r>
              <a:rPr lang="ru-RU" dirty="0"/>
              <a:t>ВЕСНА</a:t>
            </a:r>
            <a:r>
              <a:rPr lang="ru-RU" b="1" dirty="0"/>
              <a:t>ДРЕНИЮПРИЕ</a:t>
            </a:r>
            <a:r>
              <a:rPr lang="ru-RU" dirty="0"/>
              <a:t>СОЛНЦЕ</a:t>
            </a:r>
            <a:r>
              <a:rPr lang="ru-RU" b="1" dirty="0"/>
              <a:t>МОВРАЗВИТ</a:t>
            </a:r>
            <a:r>
              <a:rPr lang="ru-RU" dirty="0"/>
              <a:t>ОБНОВЛЕНИЕ</a:t>
            </a:r>
            <a:r>
              <a:rPr lang="ru-RU" b="1" dirty="0"/>
              <a:t>ИЯКРЕА</a:t>
            </a:r>
            <a:r>
              <a:rPr lang="ru-RU" dirty="0"/>
              <a:t>КЛАСС</a:t>
            </a:r>
            <a:r>
              <a:rPr lang="ru-RU" b="1" dirty="0"/>
              <a:t>ТИВНОГО</a:t>
            </a:r>
            <a:r>
              <a:rPr lang="ru-RU" dirty="0"/>
              <a:t> </a:t>
            </a:r>
            <a:r>
              <a:rPr lang="ru-RU" b="1" dirty="0" smtClean="0"/>
              <a:t>МЫШ</a:t>
            </a:r>
            <a:r>
              <a:rPr lang="ru-RU" dirty="0" smtClean="0"/>
              <a:t>УРА</a:t>
            </a:r>
            <a:r>
              <a:rPr lang="ru-RU" b="1" dirty="0" smtClean="0"/>
              <a:t>ЛЕНИЯ</a:t>
            </a:r>
            <a:endParaRPr lang="ru-RU" b="1" dirty="0"/>
          </a:p>
        </p:txBody>
      </p:sp>
      <p:pic>
        <p:nvPicPr>
          <p:cNvPr id="2050" name="Picture 2" descr="https://vashsport.com/wp-content/uploads/2021/08/%D0%9C%D0%BE%D0%B7%D0%B3-1-fb.ru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021" y="1493962"/>
            <a:ext cx="2446425" cy="190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kartinkin.net/uploads/posts/2022-12/1670335651_51-kartinkin-net-p-evolyutsiya-kartinki-vkontakte-5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328" y="1511037"/>
            <a:ext cx="2600309" cy="1924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814218" y="1511037"/>
            <a:ext cx="53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ы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5958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929" y="413842"/>
            <a:ext cx="9721080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Урок-творчество учителя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.pinimg.com/originals/64/e4/cc/64e4cc74b71c4350bb59b755b3e180d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457" y="1255827"/>
            <a:ext cx="5328592" cy="416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d652fe25737159448420086875fdce24d2d7c7b9-7663734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25" y="1205930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865" y="4590306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Этап мотивации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43881" y="5094362"/>
            <a:ext cx="914705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Нам вместе интересно!</a:t>
            </a:r>
          </a:p>
          <a:p>
            <a:r>
              <a:rPr lang="ru-RU" sz="1600" dirty="0" smtClean="0"/>
              <a:t>Знаменитый итальянский художник и ученый </a:t>
            </a:r>
          </a:p>
          <a:p>
            <a:r>
              <a:rPr lang="ru-RU" sz="1600" dirty="0" smtClean="0"/>
              <a:t>Леонардо да Винчи любил дождь. Дождь рисовал на стенах  сырые пятна,</a:t>
            </a:r>
          </a:p>
          <a:p>
            <a:r>
              <a:rPr lang="ru-RU" sz="1600" dirty="0" smtClean="0"/>
              <a:t> а художник улавливал сходство с человеческими лицами, необычными предметами.</a:t>
            </a:r>
          </a:p>
          <a:p>
            <a:r>
              <a:rPr lang="ru-RU" sz="1600" dirty="0" smtClean="0"/>
              <a:t>Позже появлялись его удивительные полотна. </a:t>
            </a:r>
          </a:p>
          <a:p>
            <a:r>
              <a:rPr lang="ru-RU" sz="1600" b="1" dirty="0" smtClean="0"/>
              <a:t>Какие  великие открытия «подсказала» природа?</a:t>
            </a:r>
            <a:endParaRPr lang="ru-RU" sz="1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Заголовок 1"/>
          <p:cNvSpPr txBox="1">
            <a:spLocks noGrp="1"/>
          </p:cNvSpPr>
          <p:nvPr>
            <p:ph type="title"/>
          </p:nvPr>
        </p:nvSpPr>
        <p:spPr>
          <a:xfrm>
            <a:off x="1763961" y="269826"/>
            <a:ext cx="8352928" cy="93610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>
            <a:lvl1pPr defTabSz="923340">
              <a:defRPr sz="3124"/>
            </a:lvl1pPr>
          </a:lstStyle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мотивации : </a:t>
            </a:r>
            <a:r>
              <a:rPr lang="ru-RU" sz="1800" b="1" dirty="0" smtClean="0"/>
              <a:t>проигрывание </a:t>
            </a:r>
            <a:r>
              <a:rPr lang="ru-RU" sz="1800" b="1" dirty="0"/>
              <a:t>ролей, просмотр видео, </a:t>
            </a:r>
            <a:r>
              <a:rPr lang="ru-RU" sz="1800" b="1" dirty="0" smtClean="0"/>
              <a:t>прослушивание аудиозаписи</a:t>
            </a:r>
            <a:r>
              <a:rPr lang="ru-RU" sz="1800" b="1" dirty="0"/>
              <a:t>, чтение стихотворения, сказки, </a:t>
            </a:r>
            <a:r>
              <a:rPr lang="ru-RU" sz="1800" b="1" dirty="0" smtClean="0"/>
              <a:t>рассказа, притчи и другое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2800" b="1" dirty="0" smtClean="0"/>
              <a:t>.</a:t>
            </a:r>
            <a:endParaRPr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" name="Объект 2"/>
          <p:cNvSpPr txBox="1">
            <a:spLocks noGrp="1"/>
          </p:cNvSpPr>
          <p:nvPr>
            <p:ph idx="1"/>
          </p:nvPr>
        </p:nvSpPr>
        <p:spPr>
          <a:xfrm>
            <a:off x="548743" y="1353331"/>
            <a:ext cx="6471802" cy="35283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defTabSz="817312">
              <a:spcBef>
                <a:spcPts val="766"/>
              </a:spcBef>
              <a:buNone/>
              <a:defRPr sz="4100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Ужасно интересно то, что неизвестно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  <p:sp>
        <p:nvSpPr>
          <p:cNvPr id="261" name="Номер слайда 3"/>
          <p:cNvSpPr txBox="1">
            <a:spLocks noGrp="1"/>
          </p:cNvSpPr>
          <p:nvPr>
            <p:ph type="sldNum" sz="quarter" idx="12"/>
          </p:nvPr>
        </p:nvSpPr>
        <p:spPr>
          <a:xfrm>
            <a:off x="11072093" y="5430015"/>
            <a:ext cx="214717" cy="22261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70086" tIns="35042" rIns="70086" bIns="35042" rtlCol="0" anchor="ctr"/>
          <a:lstStyle/>
          <a:p>
            <a:fld id="{86CB4B4D-7CA3-9044-876B-883B54F8677D}" type="slidenum">
              <a:rPr/>
              <a:pPr/>
              <a:t>7</a:t>
            </a:fld>
            <a:endParaRPr/>
          </a:p>
        </p:txBody>
      </p:sp>
      <p:pic>
        <p:nvPicPr>
          <p:cNvPr id="2050" name="Picture 2" descr="https://kuda-mo.ru/uploads/3e56da6127ad574ec418eab045ac4f0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17" y="1854002"/>
            <a:ext cx="5066017" cy="284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857" y="4878338"/>
            <a:ext cx="80762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Математика : измерение отрезков ( Прав ли Питон, что в попугаях </a:t>
            </a:r>
          </a:p>
          <a:p>
            <a:r>
              <a:rPr lang="ru-RU" dirty="0" smtClean="0"/>
              <a:t>он гораздо длиннее?)</a:t>
            </a:r>
          </a:p>
          <a:p>
            <a:r>
              <a:rPr lang="ru-RU" dirty="0"/>
              <a:t> </a:t>
            </a:r>
            <a:r>
              <a:rPr lang="ru-RU" dirty="0" smtClean="0"/>
              <a:t>Задание : найти в сети Интернет  «математические» мультфильмы</a:t>
            </a:r>
            <a:endParaRPr lang="ru-RU" dirty="0"/>
          </a:p>
        </p:txBody>
      </p:sp>
      <p:pic>
        <p:nvPicPr>
          <p:cNvPr id="2052" name="Picture 4" descr="https://i.yapx.cc/NRM4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553" y="1449337"/>
            <a:ext cx="4283968" cy="321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4855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27300" y="652463"/>
            <a:ext cx="6653485" cy="769937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 креативному мышлению?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857" y="1637978"/>
            <a:ext cx="10513168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головоломки и ребусы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Развитию креативного мышления способствует и решение головоломок, ребусов, занимательных задач,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друдлов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Однако тут важно быть готовым прийти на помощь ребёнку, подвести его к решению, чтобы не создавать для него ситуацию неуспеха.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Выбирая такие задания, можно вдохновляться, например, подборками нестандартных заданий из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Яндекс.Учебника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7300" y="4133342"/>
            <a:ext cx="4123134" cy="28083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537" y="4238762"/>
            <a:ext cx="3551565" cy="25974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68617" y="3942234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Друдлы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73094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960" y="485850"/>
            <a:ext cx="9449286" cy="100811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 знаний</a:t>
            </a:r>
            <a:b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 «Перевёртыши»</a:t>
            </a:r>
            <a:r>
              <a:rPr lang="ru-RU" sz="2800" i="1" dirty="0" smtClean="0"/>
              <a:t> </a:t>
            </a:r>
            <a:br>
              <a:rPr lang="ru-RU" sz="2800" i="1" dirty="0" smtClean="0"/>
            </a:br>
            <a:r>
              <a:rPr lang="ru-RU" sz="2800" dirty="0" smtClean="0"/>
              <a:t>(</a:t>
            </a:r>
            <a:r>
              <a:rPr lang="ru-RU" sz="2800" dirty="0"/>
              <a:t>развитие гибкости и логики мышления)</a:t>
            </a:r>
            <a:br>
              <a:rPr lang="ru-RU" sz="2800" dirty="0"/>
            </a:br>
            <a:r>
              <a:rPr lang="ru-RU" sz="2800" i="1" dirty="0"/>
              <a:t>Задание</a:t>
            </a:r>
            <a:r>
              <a:rPr lang="ru-RU" sz="2800" dirty="0"/>
              <a:t>. Расшифруйте эпиграф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У </a:t>
            </a:r>
            <a:r>
              <a:rPr lang="ru-RU" sz="2800" dirty="0"/>
              <a:t>ВСЕХ НЕТ ЛУНЫ. ЗАБЕРИТЕ ЕЕ ПОГИБНУТЬ.</a:t>
            </a:r>
            <a:br>
              <a:rPr lang="ru-RU" sz="2800" dirty="0"/>
            </a:br>
            <a:r>
              <a:rPr lang="ru-RU" sz="2800" dirty="0" smtClean="0"/>
              <a:t>( </a:t>
            </a:r>
            <a:r>
              <a:rPr lang="ru-RU" sz="2800" b="1" dirty="0" smtClean="0"/>
              <a:t>В каждом есть солнце. Дайте ему взойти. Сократ)</a:t>
            </a:r>
            <a:br>
              <a:rPr lang="ru-RU" sz="2800" b="1" dirty="0" smtClean="0"/>
            </a:br>
            <a:r>
              <a:rPr lang="ru-RU" sz="2800" dirty="0" smtClean="0"/>
              <a:t>Прием «Ассоциации» : запишите в «понятийном колесе ассоциации . «Воображение» (Стихотворение), рисование словами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689" y="4849830"/>
            <a:ext cx="3252110" cy="220724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8967" t="22563" r="56133" b="22383"/>
          <a:stretch>
            <a:fillRect/>
          </a:stretch>
        </p:blipFill>
        <p:spPr bwMode="auto">
          <a:xfrm>
            <a:off x="1475929" y="4808687"/>
            <a:ext cx="2232248" cy="224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14499</TotalTime>
  <Words>1578</Words>
  <Application>Microsoft Office PowerPoint</Application>
  <PresentationFormat>Произвольный</PresentationFormat>
  <Paragraphs>200</Paragraphs>
  <Slides>19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Легкий дым</vt:lpstr>
      <vt:lpstr>Подготовка к практикуму в онлайн-режиме</vt:lpstr>
      <vt:lpstr>Презентация PowerPoint</vt:lpstr>
      <vt:lpstr>Каким должен быть современный учитель? Проект телеканала Россия «Классная тема»</vt:lpstr>
      <vt:lpstr>Начни с себя</vt:lpstr>
      <vt:lpstr>Формулировка темы </vt:lpstr>
      <vt:lpstr>Презентация PowerPoint</vt:lpstr>
      <vt:lpstr>Приёмы мотивации : проигрывание ролей, просмотр видео, прослушивание аудиозаписи, чтение стихотворения, сказки, рассказа, притчи и другое .</vt:lpstr>
      <vt:lpstr>Как научить креативному мышлению? </vt:lpstr>
      <vt:lpstr>Актуализация  знаний Приём  «Перевёртыши»  (развитие гибкости и логики мышления) Задание. Расшифруйте эпиграф  У ВСЕХ НЕТ ЛУНЫ. ЗАБЕРИТЕ ЕЕ ПОГИБНУТЬ. ( В каждом есть солнце. Дайте ему взойти. Сократ) Прием «Ассоциации» : запишите в «понятийном колесе ассоциации . «Воображение» (Стихотворение), рисование словами</vt:lpstr>
      <vt:lpstr>Актуализация знаний (умение преобразовывать информацию из одной формы в другую)Поиск  смыслов  </vt:lpstr>
      <vt:lpstr>Приёмы развития креативного мышления  Инфографика</vt:lpstr>
      <vt:lpstr>Отбор заданий на разных этапах урока</vt:lpstr>
      <vt:lpstr>Креативные задания, основанные на интересах школьников</vt:lpstr>
      <vt:lpstr>Творческое проектирование</vt:lpstr>
      <vt:lpstr>Кроссенс -пересечение смыслов</vt:lpstr>
      <vt:lpstr>Презентация PowerPoint</vt:lpstr>
      <vt:lpstr>Как научить креативному мышлению? </vt:lpstr>
      <vt:lpstr>Как оценивать выполнение творческих заданий</vt:lpstr>
      <vt:lpstr>Предлагаем рассмотреть конкретные приёмы формирования креативного мышления на разных предметах ( ШМО, РМО в формате педагогических практик, мастер-классов),  - создать электронный сборник  авторских методических материалов, опубликовать на сайте УО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RePack by Diakov</cp:lastModifiedBy>
  <cp:revision>543</cp:revision>
  <dcterms:created xsi:type="dcterms:W3CDTF">2016-12-10T16:25:45Z</dcterms:created>
  <dcterms:modified xsi:type="dcterms:W3CDTF">2023-01-30T06:54:55Z</dcterms:modified>
</cp:coreProperties>
</file>