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  <p:sldMasterId id="2147483682" r:id="rId3"/>
    <p:sldMasterId id="2147483688" r:id="rId4"/>
    <p:sldMasterId id="2147483676" r:id="rId5"/>
  </p:sldMasterIdLst>
  <p:notesMasterIdLst>
    <p:notesMasterId r:id="rId16"/>
  </p:notesMasterIdLst>
  <p:handoutMasterIdLst>
    <p:handoutMasterId r:id="rId17"/>
  </p:handoutMasterIdLst>
  <p:sldIdLst>
    <p:sldId id="267" r:id="rId6"/>
    <p:sldId id="268" r:id="rId7"/>
    <p:sldId id="273" r:id="rId8"/>
    <p:sldId id="274" r:id="rId9"/>
    <p:sldId id="285" r:id="rId10"/>
    <p:sldId id="284" r:id="rId11"/>
    <p:sldId id="286" r:id="rId12"/>
    <p:sldId id="287" r:id="rId13"/>
    <p:sldId id="288" r:id="rId14"/>
    <p:sldId id="289" r:id="rId15"/>
  </p:sldIdLst>
  <p:sldSz cx="12192000" cy="6858000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598E"/>
    <a:srgbClr val="FFC61B"/>
    <a:srgbClr val="52479A"/>
    <a:srgbClr val="D18D66"/>
    <a:srgbClr val="FFCEB3"/>
    <a:srgbClr val="7864AC"/>
    <a:srgbClr val="7964AC"/>
    <a:srgbClr val="CFC1ED"/>
    <a:srgbClr val="CEBFED"/>
    <a:srgbClr val="5246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380" autoAdjust="0"/>
  </p:normalViewPr>
  <p:slideViewPr>
    <p:cSldViewPr snapToGrid="0">
      <p:cViewPr varScale="1">
        <p:scale>
          <a:sx n="80" d="100"/>
          <a:sy n="80" d="100"/>
        </p:scale>
        <p:origin x="-129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62" d="100"/>
          <a:sy n="162" d="100"/>
        </p:scale>
        <p:origin x="2868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6E3A11-79E9-4A57-B0A6-6B39713BEB9E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61956-8489-4508-9C89-1C64E995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3019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A6411-E00B-4EDA-A14A-786EB0FA748F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0956C-95DD-4BE8-A32C-F81A058AE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083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156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330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515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5954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957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233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991100" y="1526381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Montserrat" panose="00000500000000000000" pitchFamily="2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19300" y="4874418"/>
            <a:ext cx="2752725" cy="1525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Montserrat" panose="00000500000000000000" pitchFamily="2" charset="-5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635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331" y="224448"/>
            <a:ext cx="9888415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746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5954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45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4998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3955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3955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305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7092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25900" y="1526381"/>
            <a:ext cx="71374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Montserrat" panose="00000500000000000000" pitchFamily="2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06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5954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7420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6823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893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3955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3955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780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421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19300" y="1526381"/>
            <a:ext cx="59055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Montserrat" panose="00000500000000000000" pitchFamily="2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857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9129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7327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16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9399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7638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9399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7638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435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266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441700" y="1866900"/>
            <a:ext cx="7721600" cy="45331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Montserrat" panose="00000500000000000000" pitchFamily="2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17500" y="4874418"/>
            <a:ext cx="2752725" cy="1525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Montserrat" panose="00000500000000000000" pitchFamily="2" charset="-5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3017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395537"/>
            <a:ext cx="441960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395537"/>
            <a:ext cx="441960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4123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266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991100" y="1526381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19300" y="4874418"/>
            <a:ext cx="2752725" cy="1525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87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70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5954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9799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18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395537"/>
            <a:ext cx="441960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395537"/>
            <a:ext cx="441960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483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4" r="84792"/>
          <a:stretch/>
        </p:blipFill>
        <p:spPr>
          <a:xfrm flipV="1">
            <a:off x="0" y="0"/>
            <a:ext cx="18542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5292" r="4348" b="4877"/>
          <a:stretch/>
        </p:blipFill>
        <p:spPr>
          <a:xfrm>
            <a:off x="297544" y="263071"/>
            <a:ext cx="1283020" cy="1108529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83128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  <p:sldLayoutId id="2147483667" r:id="rId4"/>
    <p:sldLayoutId id="2147483669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86" t="1694" r="106"/>
          <a:stretch/>
        </p:blipFill>
        <p:spPr>
          <a:xfrm flipH="1" flipV="1">
            <a:off x="0" y="0"/>
            <a:ext cx="18542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5292" r="4348" b="4877"/>
          <a:stretch/>
        </p:blipFill>
        <p:spPr>
          <a:xfrm>
            <a:off x="297544" y="263071"/>
            <a:ext cx="1283020" cy="1108529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21975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95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001" y="2320289"/>
            <a:ext cx="8567883" cy="49015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45" t="-22534" r="-18646" b="-20987"/>
          <a:stretch/>
        </p:blipFill>
        <p:spPr>
          <a:xfrm>
            <a:off x="287069" y="254000"/>
            <a:ext cx="1285875" cy="1104900"/>
          </a:xfrm>
          <a:prstGeom prst="rect">
            <a:avLst/>
          </a:prstGeom>
          <a:ln w="19050">
            <a:solidFill>
              <a:srgbClr val="7270B2"/>
            </a:solidFill>
          </a:ln>
        </p:spPr>
      </p:pic>
    </p:spTree>
    <p:extLst>
      <p:ext uri="{BB962C8B-B14F-4D97-AF65-F5344CB8AC3E}">
        <p14:creationId xmlns:p14="http://schemas.microsoft.com/office/powerpoint/2010/main" val="1689750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45" t="-22534" r="-18646" b="-20987"/>
          <a:stretch/>
        </p:blipFill>
        <p:spPr>
          <a:xfrm>
            <a:off x="287069" y="254000"/>
            <a:ext cx="1285875" cy="1104900"/>
          </a:xfrm>
          <a:prstGeom prst="rect">
            <a:avLst/>
          </a:prstGeom>
          <a:ln w="19050">
            <a:solidFill>
              <a:srgbClr val="7270B2"/>
            </a:solidFill>
          </a:ln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740" y="2057092"/>
            <a:ext cx="8650556" cy="494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91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94" r="1" b="75185"/>
          <a:stretch/>
        </p:blipFill>
        <p:spPr>
          <a:xfrm flipH="1" flipV="1">
            <a:off x="0" y="0"/>
            <a:ext cx="12192000" cy="16129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5292" r="4348" b="4877"/>
          <a:stretch/>
        </p:blipFill>
        <p:spPr>
          <a:xfrm>
            <a:off x="297544" y="263071"/>
            <a:ext cx="1283020" cy="1108529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004772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31253" y="4905122"/>
            <a:ext cx="9952424" cy="1339862"/>
          </a:xfrm>
        </p:spPr>
        <p:txBody>
          <a:bodyPr/>
          <a:lstStyle/>
          <a:p>
            <a:pPr algn="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Булыгина Л.Н., доцент кафедры педагогических </a:t>
            </a:r>
          </a:p>
          <a:p>
            <a:pPr algn="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управленческих технологий НТФ ИРО,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pPr algn="r"/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"/>
          <a:stretch/>
        </p:blipFill>
        <p:spPr>
          <a:xfrm>
            <a:off x="407253" y="298395"/>
            <a:ext cx="4725259" cy="13713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07253" y="1798918"/>
            <a:ext cx="1178474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креативного мышления обучающихся в рамках урочной и внеурочной деятельности»</a:t>
            </a:r>
          </a:p>
        </p:txBody>
      </p:sp>
    </p:spTree>
    <p:extLst>
      <p:ext uri="{BB962C8B-B14F-4D97-AF65-F5344CB8AC3E}">
        <p14:creationId xmlns:p14="http://schemas.microsoft.com/office/powerpoint/2010/main" val="43411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897380" y="621665"/>
            <a:ext cx="9144000" cy="435133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креативного обучения в учебном процессе позволяет школьникам учиться анализировать причины возникновения проблем, искать альтернативные решения и применять их на практике в процессе работы над креативными заданиями и проектами, стимулирующими сотрудничество и коммуникацию между обучающимися, развивая навыки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идеями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работы в группе.</a:t>
            </a:r>
          </a:p>
          <a:p>
            <a:endParaRPr lang="ru-RU" dirty="0"/>
          </a:p>
        </p:txBody>
      </p:sp>
      <p:pic>
        <p:nvPicPr>
          <p:cNvPr id="4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27870" y="3793760"/>
            <a:ext cx="2966434" cy="306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90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998980" y="1312545"/>
            <a:ext cx="9144000" cy="4351338"/>
          </a:xfrm>
        </p:spPr>
        <p:txBody>
          <a:bodyPr/>
          <a:lstStyle/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креативное мышление и почему оно необходимо в развитии любой личности?</a:t>
            </a:r>
          </a:p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развивать творческие способности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организовать урочную и внеурочную деятельность обучающихся,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способствовала развитию их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креативного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мышления?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152303" y="645998"/>
            <a:ext cx="9144000" cy="998537"/>
          </a:xfrm>
        </p:spPr>
        <p:txBody>
          <a:bodyPr/>
          <a:lstStyle/>
          <a:p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функциональной грамотности»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9D9106B-53F2-47DD-8544-4C0C7C67D8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9280" y="4617720"/>
            <a:ext cx="3982720" cy="224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33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39620" y="581024"/>
            <a:ext cx="9144000" cy="6043295"/>
          </a:xfrm>
        </p:spPr>
        <p:txBody>
          <a:bodyPr/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 мышление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умение смотреть на вещи с уникальной точки зрения, замечать неочевидные закономерности, подходить к решению проблем нетрадиционно и использовать воображение при выполнении задач.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образовательном процессе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 мышление является одним из наиболее важных направлений развития обучающихся, так как способствует формированию навыков, необходимых для успешного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преодоления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жизненных вызовов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адаптации к изменяющемуся миру. </a:t>
            </a:r>
          </a:p>
          <a:p>
            <a:endParaRPr lang="ru-RU" dirty="0"/>
          </a:p>
        </p:txBody>
      </p:sp>
      <p:pic>
        <p:nvPicPr>
          <p:cNvPr id="5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35441" y="4502397"/>
            <a:ext cx="2743200" cy="212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59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3200" b="1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стимуляции креативного </a:t>
            </a:r>
            <a:r>
              <a:rPr lang="ru-RU" sz="3200" b="1" dirty="0" smtClean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</a:t>
            </a:r>
            <a:r>
              <a:rPr lang="ru-RU" sz="32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7759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19300" y="914400"/>
            <a:ext cx="7307580" cy="5237163"/>
          </a:xfrm>
        </p:spPr>
        <p:txBody>
          <a:bodyPr/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штурм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метод поиска решения проблемы, где все участники спонтанно высказывают свои идеи, даже если они кажутся не совсем подходящими или трудно выполнимыми. Цель мозгового штурма — разработать как можно больше вариантов в определённый отрезок времени. И количество идей в этом случает важнее, чем их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Картинки функциональная грамотность для презентации - 77 фото">
            <a:extLst>
              <a:ext uri="{FF2B5EF4-FFF2-40B4-BE49-F238E27FC236}">
                <a16:creationId xmlns:a16="http://schemas.microsoft.com/office/drawing/2014/main" xmlns="" id="{7F6DDD41-FC1B-4BDC-B136-7180EF1B19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280" y="3881120"/>
            <a:ext cx="3257550" cy="284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69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19300" y="796131"/>
            <a:ext cx="7063740" cy="5054283"/>
          </a:xfrm>
        </p:spPr>
        <p:txBody>
          <a:bodyPr/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Ментальные или ассоциативные карты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простой и эффективный метод систематизации данных. Такие карты позволяют визуализировать связи между различными концепциями, видеть скрытые закономерности, преодолевать творческие блоки и генерировать новые идеи. Сделать их несложно. Напишите основной вопрос в центре пустой страницы, а вокруг пропишите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подтемы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соединяя компоненты линиями.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стимуляции креативного мышления</a:t>
            </a:r>
            <a:r>
              <a:rPr lang="ru-RU" sz="32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pic>
        <p:nvPicPr>
          <p:cNvPr id="4" name="Picture 2" descr="Хакатоны: что это простыми словами, кто и зачем в них участвует |  Университет СИНЕРГИЯ">
            <a:extLst>
              <a:ext uri="{FF2B5EF4-FFF2-40B4-BE49-F238E27FC236}">
                <a16:creationId xmlns:a16="http://schemas.microsoft.com/office/drawing/2014/main" xmlns="" id="{649636CB-39FD-49DE-8E42-C75C4D660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313" y="4491522"/>
            <a:ext cx="3690687" cy="246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56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941331" y="1068705"/>
            <a:ext cx="9144000" cy="4351338"/>
          </a:xfrm>
        </p:spPr>
        <p:txBody>
          <a:bodyPr/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Рефрейминг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способ, при котором специалисты стараются рассмотреть ситуацию с разных, порой неожиданных углов, задавая себе вопросы: «Что еще это может значить?», «Какие возможности открываются для нас в этой ситуации?», «Какие выводы мы можем сделать?». Иногда достаточно посмотреть на проблему с другой стороны, чтобы найти её решение.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1166177"/>
          </a:xfrm>
        </p:spPr>
        <p:txBody>
          <a:bodyPr/>
          <a:lstStyle/>
          <a:p>
            <a:r>
              <a:rPr lang="ru-RU" sz="3200" b="1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стимуляции креативного мышления</a:t>
            </a:r>
            <a:r>
              <a:rPr lang="ru-RU" sz="32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0" t="24859" r="10743" b="6992"/>
          <a:stretch/>
        </p:blipFill>
        <p:spPr bwMode="auto">
          <a:xfrm>
            <a:off x="8412479" y="4675781"/>
            <a:ext cx="3576189" cy="196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01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19300" y="1141570"/>
            <a:ext cx="9969368" cy="5177949"/>
          </a:xfrm>
        </p:spPr>
        <p:txBody>
          <a:bodyPr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Озарение.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контексте творческого мышления под озарением понимают ситуации, когда идея появляется будто из ниоткуда, без сознательных попыток найти решение проблемы. На самом деле, тому есть разумное объяснение. В определённых ситуациях нашему мозгу требуется дополнительное время, чтобы обработать всю имеющуюся информацию. И иногда, когда мы безуспешно пытаемся что-то придумать, достаточно небольшого перерыва в работе, чтобы наступил момент прозрения.</a:t>
            </a:r>
            <a:r>
              <a:rPr lang="ru-RU" sz="3200" dirty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стимуляции креативного мышления</a:t>
            </a:r>
            <a:r>
              <a:rPr lang="ru-RU" sz="32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5" y="4296691"/>
            <a:ext cx="3708138" cy="247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300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19300" y="796131"/>
            <a:ext cx="7124700" cy="4856163"/>
          </a:xfrm>
        </p:spPr>
        <p:txBody>
          <a:bodyPr/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творческого потока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поток — это состояние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гиперфокусировки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мы полностью поглощены своей работой, всё кажется ясным и понятным, а новые идеи генерируются без каких-либо особых усилий. Как правило, оно возникает, когда нас ничего не отвлекает, а задачи не настолько просты, чтобы работа стала скучной, но и не настолько сложны, чтобы вызывать сомнения в наших способностях.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стимуляции креативного мышления</a:t>
            </a:r>
            <a:r>
              <a:rPr lang="ru-RU" sz="32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pic>
        <p:nvPicPr>
          <p:cNvPr id="4" name="Picture 2" descr="Картинки функциональная грамотность для презентации - 77 фото">
            <a:extLst>
              <a:ext uri="{FF2B5EF4-FFF2-40B4-BE49-F238E27FC236}">
                <a16:creationId xmlns:a16="http://schemas.microsoft.com/office/drawing/2014/main" xmlns="" id="{7F6DDD41-FC1B-4BDC-B136-7180EF1B19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280" y="3881120"/>
            <a:ext cx="3257550" cy="284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41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Делайте что-то новое каждый день.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Общайтесь с разными людьми.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Займитесь спортом.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Пройдите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150336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600" b="1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усовершенствовать навыки креативного мышления?</a:t>
            </a:r>
            <a:r>
              <a:rPr lang="ru-RU" sz="36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7759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77598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0" t="24859" r="10743" b="6992"/>
          <a:stretch/>
        </p:blipFill>
        <p:spPr bwMode="auto">
          <a:xfrm>
            <a:off x="6721642" y="3513221"/>
            <a:ext cx="5267027" cy="313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61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ИРО полосы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52469A"/>
      </a:accent1>
      <a:accent2>
        <a:srgbClr val="CB8969"/>
      </a:accent2>
      <a:accent3>
        <a:srgbClr val="52469A"/>
      </a:accent3>
      <a:accent4>
        <a:srgbClr val="CB8969"/>
      </a:accent4>
      <a:accent5>
        <a:srgbClr val="52469A"/>
      </a:accent5>
      <a:accent6>
        <a:srgbClr val="CB8969"/>
      </a:accent6>
      <a:hlink>
        <a:srgbClr val="52469A"/>
      </a:hlink>
      <a:folHlink>
        <a:srgbClr val="CB8969"/>
      </a:folHlink>
    </a:clrScheme>
    <a:fontScheme name="Другая 3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ExtraBold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ExtraBold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ExtraBold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ExtraBold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6128</TotalTime>
  <Words>525</Words>
  <Application>Microsoft Office PowerPoint</Application>
  <PresentationFormat>Произвольный</PresentationFormat>
  <Paragraphs>32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Специальное оформление</vt:lpstr>
      <vt:lpstr>1_Специальное оформление</vt:lpstr>
      <vt:lpstr>3_Специальное оформление</vt:lpstr>
      <vt:lpstr>4_Специальное оформление</vt:lpstr>
      <vt:lpstr>2_Специальное оформление</vt:lpstr>
      <vt:lpstr>Презентация PowerPoint</vt:lpstr>
      <vt:lpstr>«Школа функциональной грамотности» </vt:lpstr>
      <vt:lpstr>Презентация PowerPoint</vt:lpstr>
      <vt:lpstr>Методы стимуляции креативного мышления </vt:lpstr>
      <vt:lpstr>Методы стимуляции креативного мышления </vt:lpstr>
      <vt:lpstr>Методы стимуляции креативного мышления </vt:lpstr>
      <vt:lpstr>Методы стимуляции креативного мышления  </vt:lpstr>
      <vt:lpstr>Методы стимуляции креативного мышления </vt:lpstr>
      <vt:lpstr>    Как усовершенствовать навыки креативного мышления?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Зеслер Ирина Сергеевна</dc:creator>
  <cp:lastModifiedBy>Екатерина</cp:lastModifiedBy>
  <cp:revision>57</cp:revision>
  <dcterms:created xsi:type="dcterms:W3CDTF">2022-10-07T10:30:17Z</dcterms:created>
  <dcterms:modified xsi:type="dcterms:W3CDTF">2025-02-13T08:35:01Z</dcterms:modified>
</cp:coreProperties>
</file>