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80" r:id="rId3"/>
    <p:sldId id="281" r:id="rId4"/>
    <p:sldId id="257" r:id="rId5"/>
    <p:sldId id="277" r:id="rId6"/>
    <p:sldId id="265" r:id="rId7"/>
    <p:sldId id="279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17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515097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>
            <a:spLocks noGrp="1"/>
          </p:cNvSpPr>
          <p:nvPr>
            <p:ph type="title"/>
          </p:nvPr>
        </p:nvSpPr>
        <p:spPr>
          <a:xfrm>
            <a:off x="838201" y="291548"/>
            <a:ext cx="10515599" cy="977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1"/>
          </p:nvPr>
        </p:nvSpPr>
        <p:spPr>
          <a:xfrm rot="5400000">
            <a:off x="3740384" y="-1436454"/>
            <a:ext cx="4711234" cy="10515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title"/>
          </p:nvPr>
        </p:nvSpPr>
        <p:spPr>
          <a:xfrm rot="5400000">
            <a:off x="7133433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1"/>
          </p:nvPr>
        </p:nvSpPr>
        <p:spPr>
          <a:xfrm rot="5400000">
            <a:off x="1799433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838201" y="291548"/>
            <a:ext cx="10515599" cy="977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838201" y="1465729"/>
            <a:ext cx="10515601" cy="4711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838201" y="291548"/>
            <a:ext cx="10515599" cy="977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838201" y="291548"/>
            <a:ext cx="10515599" cy="977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838201" y="1465729"/>
            <a:ext cx="10515601" cy="4711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838201" y="291548"/>
            <a:ext cx="10515599" cy="977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839416" y="1988840"/>
            <a:ext cx="10009112" cy="3168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lvl="0">
              <a:buSzPct val="100000"/>
            </a:pPr>
            <a:r>
              <a:rPr lang="ru-RU" b="1" dirty="0" smtClean="0"/>
              <a:t>Создание рабочих </a:t>
            </a:r>
            <a:r>
              <a:rPr lang="ru-RU" b="1" dirty="0"/>
              <a:t>листов </a:t>
            </a:r>
            <a:r>
              <a:rPr lang="ru-RU" b="1" dirty="0" smtClean="0"/>
              <a:t>в программе </a:t>
            </a:r>
            <a:r>
              <a:rPr lang="en-US" b="1" dirty="0" smtClean="0"/>
              <a:t>Microsoft </a:t>
            </a:r>
            <a:r>
              <a:rPr lang="en-US" b="1" dirty="0" smtClean="0"/>
              <a:t>PowerPoint</a:t>
            </a:r>
            <a:r>
              <a:rPr lang="ru-RU" b="1" dirty="0" smtClean="0"/>
              <a:t> </a:t>
            </a:r>
            <a:r>
              <a:rPr lang="ru-RU" b="1" dirty="0" smtClean="0"/>
              <a:t>в </a:t>
            </a:r>
            <a:r>
              <a:rPr lang="ru-RU" b="1" dirty="0"/>
              <a:t>рамках организации качественной </a:t>
            </a:r>
            <a:r>
              <a:rPr lang="ru-RU" b="1" dirty="0" smtClean="0"/>
              <a:t>самостоятельной работы учащихся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6819222" y="5157192"/>
            <a:ext cx="410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Карине </a:t>
            </a:r>
            <a:r>
              <a:rPr lang="ru-RU" sz="2000" b="1" dirty="0" err="1" smtClean="0"/>
              <a:t>Аракеловна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Адамян</a:t>
            </a:r>
            <a:r>
              <a:rPr lang="ru-RU" sz="2000" b="1" dirty="0" smtClean="0"/>
              <a:t>, учитель ОДНКНР МОУ «</a:t>
            </a:r>
            <a:r>
              <a:rPr lang="ru-RU" sz="2000" b="1" dirty="0" err="1" smtClean="0"/>
              <a:t>Зайковская</a:t>
            </a:r>
            <a:r>
              <a:rPr lang="ru-RU" sz="2000" b="1" dirty="0" smtClean="0"/>
              <a:t> СОШ № 1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u-RU" sz="5400" b="1" dirty="0">
                <a:solidFill>
                  <a:srgbClr val="C00000"/>
                </a:solidFill>
              </a:rPr>
              <a:t>Рабочий </a:t>
            </a:r>
            <a:r>
              <a:rPr lang="ru-RU" sz="5400" b="1" dirty="0" smtClean="0">
                <a:solidFill>
                  <a:srgbClr val="C00000"/>
                </a:solidFill>
              </a:rPr>
              <a:t>лист </a:t>
            </a:r>
            <a:r>
              <a:rPr lang="ru-RU" sz="5400" b="1" dirty="0" smtClean="0">
                <a:solidFill>
                  <a:srgbClr val="C00000"/>
                </a:solidFill>
              </a:rPr>
              <a:t>– дидактическое средство организации самостоятельной </a:t>
            </a:r>
            <a:r>
              <a:rPr lang="ru-RU" sz="5400" b="1" dirty="0" smtClean="0">
                <a:solidFill>
                  <a:srgbClr val="C00000"/>
                </a:solidFill>
              </a:rPr>
              <a:t>учебной деятельности ученика по итогам изучения материала этапа, тематического блока или урока Рабочий лист </a:t>
            </a:r>
            <a:r>
              <a:rPr lang="ru-RU" sz="5400" b="1" u="sng" dirty="0" smtClean="0">
                <a:solidFill>
                  <a:srgbClr val="C00000"/>
                </a:solidFill>
              </a:rPr>
              <a:t>отвечает </a:t>
            </a:r>
            <a:r>
              <a:rPr lang="ru-RU" sz="5400" b="1" u="sng" dirty="0" smtClean="0">
                <a:solidFill>
                  <a:srgbClr val="C00000"/>
                </a:solidFill>
              </a:rPr>
              <a:t>требованиям </a:t>
            </a:r>
            <a:r>
              <a:rPr lang="ru-RU" sz="5400" b="1" u="sng" dirty="0" smtClean="0">
                <a:solidFill>
                  <a:srgbClr val="C00000"/>
                </a:solidFill>
              </a:rPr>
              <a:t>ФГОС.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4094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35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62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>
            <a:spLocks noGrp="1"/>
          </p:cNvSpPr>
          <p:nvPr>
            <p:ph type="ctrTitle"/>
          </p:nvPr>
        </p:nvSpPr>
        <p:spPr>
          <a:xfrm>
            <a:off x="987552" y="2042319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6000"/>
              <a:buFont typeface="Calibri"/>
              <a:buNone/>
            </a:pPr>
            <a:r>
              <a:rPr lang="ru-RU" b="1" dirty="0">
                <a:solidFill>
                  <a:srgbClr val="C00000"/>
                </a:solidFill>
              </a:rPr>
              <a:t>Рабочий лист </a:t>
            </a:r>
            <a:r>
              <a:rPr lang="ru-RU" b="1" dirty="0" smtClean="0">
                <a:solidFill>
                  <a:srgbClr val="C00000"/>
                </a:solidFill>
              </a:rPr>
              <a:t>– уникальный инструмент, благодаря которому каждый ребенок вовлечен в процесс обучения.</a:t>
            </a:r>
            <a:endParaRPr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Рабочий лист урока ОДНКНР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3" y="1471613"/>
            <a:ext cx="5239581" cy="166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00056" y="2025532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ОПРЕДЕЛЕНИЕ ТЕМЫ УРОКА</a:t>
            </a:r>
            <a:endParaRPr lang="ru-RU" sz="2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2" y="3573016"/>
            <a:ext cx="5325623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36641" y="4483822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</a:t>
            </a:r>
            <a:r>
              <a:rPr lang="ru-RU" sz="2400" b="1" dirty="0"/>
              <a:t>я</a:t>
            </a:r>
            <a:r>
              <a:rPr lang="ru-RU" sz="2400" b="1" dirty="0" smtClean="0"/>
              <a:t> с опорой на знания, полученные в ходе урока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613309" y="2742019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Инструкция (понятная максимально)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13309" y="3595359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Целеполагание (используем опорные слова)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0219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/>
          <p:nvPr/>
        </p:nvSpPr>
        <p:spPr>
          <a:xfrm>
            <a:off x="767408" y="404664"/>
            <a:ext cx="11089232" cy="5904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4000" b="1" dirty="0" smtClean="0">
              <a:solidFill>
                <a:srgbClr val="C00000"/>
              </a:solidFill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rgbClr val="C00000"/>
                </a:solidFill>
                <a:sym typeface="Arial"/>
              </a:rPr>
              <a:t>Вывод: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rgbClr val="C00000"/>
                </a:solidFill>
                <a:sym typeface="Arial"/>
              </a:rPr>
              <a:t>Рабочий лист – уникальный инструмент.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4000" b="1" dirty="0">
              <a:solidFill>
                <a:srgbClr val="C00000"/>
              </a:solidFill>
              <a:latin typeface="Calibri"/>
              <a:ea typeface="Calibri"/>
              <a:cs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С помощью рабочего листа можно повысить мотивацию учащихся к изучаемому предмету, и, как следствие, это влияет на повышение качества образования.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4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38;p22"/>
          <p:cNvSpPr>
            <a:spLocks noGrp="1"/>
          </p:cNvSpPr>
          <p:nvPr>
            <p:ph type="body" idx="1"/>
          </p:nvPr>
        </p:nvSpPr>
        <p:spPr>
          <a:xfrm>
            <a:off x="839416" y="1268760"/>
            <a:ext cx="10371138" cy="440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4000" b="1" dirty="0" smtClean="0">
              <a:solidFill>
                <a:srgbClr val="C00000"/>
              </a:solidFill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b="1" dirty="0" smtClean="0">
                <a:solidFill>
                  <a:srgbClr val="C00000"/>
                </a:solidFill>
                <a:sym typeface="Arial"/>
              </a:rPr>
              <a:t>Спасибо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 b="1" dirty="0" smtClean="0">
                <a:solidFill>
                  <a:srgbClr val="C00000"/>
                </a:solidFill>
                <a:sym typeface="Arial"/>
              </a:rPr>
              <a:t>за внимание!</a:t>
            </a:r>
            <a:endParaRPr lang="ru-RU" sz="8000" b="1" dirty="0" smtClean="0">
              <a:solidFill>
                <a:srgbClr val="C00000"/>
              </a:solidFill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4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194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а1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134</Words>
  <Application>Microsoft Office PowerPoint</Application>
  <PresentationFormat>Произвольный</PresentationFormat>
  <Paragraphs>20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книга1</vt:lpstr>
      <vt:lpstr>Создание рабочих листов в программе Microsoft PowerPoint в рамках организации качественной самостоятельной работы учащихся</vt:lpstr>
      <vt:lpstr>Презентация PowerPoint</vt:lpstr>
      <vt:lpstr>Презентация PowerPoint</vt:lpstr>
      <vt:lpstr>Рабочий лист – уникальный инструмент, благодаря которому каждый ребенок вовлечен в процесс обучения.</vt:lpstr>
      <vt:lpstr>Рабочий лист урока ОДНКНР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рабочих листов на уроке для организации работы учащихся</dc:title>
  <dc:creator>Admin</dc:creator>
  <cp:lastModifiedBy>User</cp:lastModifiedBy>
  <cp:revision>11</cp:revision>
  <dcterms:modified xsi:type="dcterms:W3CDTF">2024-02-15T10:05:32Z</dcterms:modified>
</cp:coreProperties>
</file>