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2"/>
  </p:notesMasterIdLst>
  <p:handoutMasterIdLst>
    <p:handoutMasterId r:id="rId33"/>
  </p:handoutMasterIdLst>
  <p:sldIdLst>
    <p:sldId id="256" r:id="rId2"/>
    <p:sldId id="316" r:id="rId3"/>
    <p:sldId id="317" r:id="rId4"/>
    <p:sldId id="318" r:id="rId5"/>
    <p:sldId id="327" r:id="rId6"/>
    <p:sldId id="320" r:id="rId7"/>
    <p:sldId id="321" r:id="rId8"/>
    <p:sldId id="330" r:id="rId9"/>
    <p:sldId id="332" r:id="rId10"/>
    <p:sldId id="348" r:id="rId11"/>
    <p:sldId id="344" r:id="rId12"/>
    <p:sldId id="345" r:id="rId13"/>
    <p:sldId id="346" r:id="rId14"/>
    <p:sldId id="347" r:id="rId15"/>
    <p:sldId id="282" r:id="rId16"/>
    <p:sldId id="309" r:id="rId17"/>
    <p:sldId id="284" r:id="rId18"/>
    <p:sldId id="285" r:id="rId19"/>
    <p:sldId id="289" r:id="rId20"/>
    <p:sldId id="340" r:id="rId21"/>
    <p:sldId id="290" r:id="rId22"/>
    <p:sldId id="291" r:id="rId23"/>
    <p:sldId id="292" r:id="rId24"/>
    <p:sldId id="293" r:id="rId25"/>
    <p:sldId id="341" r:id="rId26"/>
    <p:sldId id="333" r:id="rId27"/>
    <p:sldId id="328" r:id="rId28"/>
    <p:sldId id="329" r:id="rId29"/>
    <p:sldId id="325" r:id="rId30"/>
    <p:sldId id="271" r:id="rId31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9D9075A2-49C5-4DD4-BD36-C56068C89D37}">
          <p14:sldIdLst>
            <p14:sldId id="256"/>
            <p14:sldId id="316"/>
            <p14:sldId id="317"/>
            <p14:sldId id="318"/>
            <p14:sldId id="327"/>
            <p14:sldId id="320"/>
            <p14:sldId id="321"/>
            <p14:sldId id="330"/>
            <p14:sldId id="332"/>
            <p14:sldId id="348"/>
            <p14:sldId id="344"/>
            <p14:sldId id="345"/>
            <p14:sldId id="346"/>
            <p14:sldId id="347"/>
          </p14:sldIdLst>
        </p14:section>
        <p14:section name="Раздел без заголовка" id="{24252F81-9143-4DA2-ACF3-0EB271A238AD}">
          <p14:sldIdLst>
            <p14:sldId id="282"/>
            <p14:sldId id="309"/>
            <p14:sldId id="284"/>
            <p14:sldId id="285"/>
            <p14:sldId id="289"/>
            <p14:sldId id="340"/>
            <p14:sldId id="290"/>
            <p14:sldId id="291"/>
            <p14:sldId id="292"/>
            <p14:sldId id="293"/>
            <p14:sldId id="341"/>
            <p14:sldId id="333"/>
            <p14:sldId id="328"/>
            <p14:sldId id="329"/>
            <p14:sldId id="325"/>
            <p14:sldId id="271"/>
          </p14:sldIdLst>
        </p14:section>
      </p14:sectionLst>
    </p:ex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5DA37D80-6434-44D0-A028-1B22A696006F}" styleName="Светлый стиль 3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00" autoAdjust="0"/>
    <p:restoredTop sz="93896" autoAdjust="0"/>
  </p:normalViewPr>
  <p:slideViewPr>
    <p:cSldViewPr>
      <p:cViewPr>
        <p:scale>
          <a:sx n="115" d="100"/>
          <a:sy n="115" d="100"/>
        </p:scale>
        <p:origin x="-102" y="-56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-683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49" d="100"/>
          <a:sy n="49" d="100"/>
        </p:scale>
        <p:origin x="1842" y="60"/>
      </p:cViewPr>
      <p:guideLst/>
    </p:cSldViewPr>
  </p:notesViewPr>
  <p:gridSpacing cx="45000" cy="450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2_2">
  <dgm:title val=""/>
  <dgm:desc val=""/>
  <dgm:catLst>
    <dgm:cat type="accent2" pri="11200"/>
  </dgm:catLst>
  <dgm:styleLbl name="node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lnNode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0D6B515-A397-4DFF-AC67-681F6C757FC6}" type="doc">
      <dgm:prSet loTypeId="urn:microsoft.com/office/officeart/2005/8/layout/radial4" loCatId="relationship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650D26AD-B234-4C6E-B7A0-EFC84A5949E0}">
      <dgm:prSet phldrT="[Текст]" custT="1"/>
      <dgm:spPr/>
      <dgm:t>
        <a:bodyPr lIns="0" tIns="0" rIns="0" bIns="0"/>
        <a:lstStyle/>
        <a:p>
          <a:r>
            <a:rPr lang="ru-RU" sz="2000" b="1" dirty="0" smtClean="0">
              <a:latin typeface="Arial Narrow" panose="020B0606020202030204" pitchFamily="34" charset="0"/>
            </a:rPr>
            <a:t>Национальный инструментарий по методологии  </a:t>
          </a:r>
          <a:r>
            <a:rPr lang="en-US" sz="2000" b="1" dirty="0" smtClean="0">
              <a:latin typeface="Arial Narrow" panose="020B0606020202030204" pitchFamily="34" charset="0"/>
            </a:rPr>
            <a:t>PISA</a:t>
          </a:r>
          <a:endParaRPr lang="ru-RU" sz="2000" b="1" dirty="0">
            <a:latin typeface="Arial Narrow" panose="020B0606020202030204" pitchFamily="34" charset="0"/>
          </a:endParaRPr>
        </a:p>
      </dgm:t>
    </dgm:pt>
    <dgm:pt modelId="{5CD5FBEB-75E0-4185-B16C-D8E37BF6FA95}" type="parTrans" cxnId="{1739C1FB-48AB-4E91-B8F2-F1FCBAA9EB5D}">
      <dgm:prSet/>
      <dgm:spPr/>
      <dgm:t>
        <a:bodyPr/>
        <a:lstStyle/>
        <a:p>
          <a:endParaRPr lang="ru-RU"/>
        </a:p>
      </dgm:t>
    </dgm:pt>
    <dgm:pt modelId="{CCDAA023-F7EB-4E47-94E7-CAAF4A1C17B0}" type="sibTrans" cxnId="{1739C1FB-48AB-4E91-B8F2-F1FCBAA9EB5D}">
      <dgm:prSet/>
      <dgm:spPr/>
      <dgm:t>
        <a:bodyPr/>
        <a:lstStyle/>
        <a:p>
          <a:endParaRPr lang="ru-RU"/>
        </a:p>
      </dgm:t>
    </dgm:pt>
    <dgm:pt modelId="{0F672CDD-E79B-4585-91D6-14A125EF5A91}">
      <dgm:prSet phldrT="[Текст]"/>
      <dgm:spPr/>
      <dgm:t>
        <a:bodyPr/>
        <a:lstStyle/>
        <a:p>
          <a:r>
            <a:rPr lang="ru-RU" b="1" dirty="0" smtClean="0"/>
            <a:t>Создание тренажеров</a:t>
          </a:r>
          <a:endParaRPr lang="ru-RU" b="1" dirty="0"/>
        </a:p>
      </dgm:t>
    </dgm:pt>
    <dgm:pt modelId="{64D087DE-056A-41B6-9C2F-B515D4AF79DD}" type="parTrans" cxnId="{127A1FE0-2940-4D13-A26D-519BBDBA8E93}">
      <dgm:prSet/>
      <dgm:spPr/>
      <dgm:t>
        <a:bodyPr/>
        <a:lstStyle/>
        <a:p>
          <a:endParaRPr lang="ru-RU"/>
        </a:p>
      </dgm:t>
    </dgm:pt>
    <dgm:pt modelId="{F9944CFA-1DA9-4EA8-9C6D-3E11BBFAB0CC}" type="sibTrans" cxnId="{127A1FE0-2940-4D13-A26D-519BBDBA8E93}">
      <dgm:prSet/>
      <dgm:spPr/>
      <dgm:t>
        <a:bodyPr/>
        <a:lstStyle/>
        <a:p>
          <a:endParaRPr lang="ru-RU"/>
        </a:p>
      </dgm:t>
    </dgm:pt>
    <dgm:pt modelId="{D8977808-C656-4BF2-9D73-F84E22C58744}">
      <dgm:prSet phldrT="[Текст]"/>
      <dgm:spPr/>
      <dgm:t>
        <a:bodyPr/>
        <a:lstStyle/>
        <a:p>
          <a:r>
            <a:rPr lang="ru-RU" b="1" dirty="0" smtClean="0"/>
            <a:t>Включение заданий в различные предметы</a:t>
          </a:r>
          <a:endParaRPr lang="ru-RU" b="1" dirty="0"/>
        </a:p>
      </dgm:t>
    </dgm:pt>
    <dgm:pt modelId="{5B29607D-233A-46BD-B69F-AEFE56B60445}" type="parTrans" cxnId="{69D6DA2E-BC7B-427D-8077-04CD498BED88}">
      <dgm:prSet/>
      <dgm:spPr/>
      <dgm:t>
        <a:bodyPr/>
        <a:lstStyle/>
        <a:p>
          <a:endParaRPr lang="ru-RU"/>
        </a:p>
      </dgm:t>
    </dgm:pt>
    <dgm:pt modelId="{FADAABEC-FE3D-458E-8347-7E91D5A879B2}" type="sibTrans" cxnId="{69D6DA2E-BC7B-427D-8077-04CD498BED88}">
      <dgm:prSet/>
      <dgm:spPr/>
      <dgm:t>
        <a:bodyPr/>
        <a:lstStyle/>
        <a:p>
          <a:endParaRPr lang="ru-RU"/>
        </a:p>
      </dgm:t>
    </dgm:pt>
    <dgm:pt modelId="{E5D0D1E4-AF5B-4EEF-97AB-4D0EA65EF8DE}">
      <dgm:prSet phldrT="[Текст]"/>
      <dgm:spPr/>
      <dgm:t>
        <a:bodyPr/>
        <a:lstStyle/>
        <a:p>
          <a:r>
            <a:rPr lang="ru-RU" b="1" dirty="0" smtClean="0"/>
            <a:t>Проведение оценочных процедур</a:t>
          </a:r>
          <a:endParaRPr lang="ru-RU" b="1" dirty="0"/>
        </a:p>
      </dgm:t>
    </dgm:pt>
    <dgm:pt modelId="{F7979ACD-608E-4B01-ACEE-5D2595F09064}" type="parTrans" cxnId="{C1380F10-823C-48F8-B02C-A8ABCEBC1FDB}">
      <dgm:prSet/>
      <dgm:spPr/>
      <dgm:t>
        <a:bodyPr/>
        <a:lstStyle/>
        <a:p>
          <a:endParaRPr lang="ru-RU"/>
        </a:p>
      </dgm:t>
    </dgm:pt>
    <dgm:pt modelId="{E4862E16-82B3-40F3-8858-F48871795A3C}" type="sibTrans" cxnId="{C1380F10-823C-48F8-B02C-A8ABCEBC1FDB}">
      <dgm:prSet/>
      <dgm:spPr/>
      <dgm:t>
        <a:bodyPr/>
        <a:lstStyle/>
        <a:p>
          <a:endParaRPr lang="ru-RU"/>
        </a:p>
      </dgm:t>
    </dgm:pt>
    <dgm:pt modelId="{0446437D-ACD1-4C98-A05F-E1DAACB23888}" type="pres">
      <dgm:prSet presAssocID="{60D6B515-A397-4DFF-AC67-681F6C757FC6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89DB9A54-1048-4E87-B49B-0E6E934C6CE7}" type="pres">
      <dgm:prSet presAssocID="{650D26AD-B234-4C6E-B7A0-EFC84A5949E0}" presName="centerShape" presStyleLbl="node0" presStyleIdx="0" presStyleCnt="1" custScaleX="116357" custScaleY="95395" custLinFactNeighborX="-70055" custLinFactNeighborY="-19296"/>
      <dgm:spPr/>
      <dgm:t>
        <a:bodyPr/>
        <a:lstStyle/>
        <a:p>
          <a:endParaRPr lang="ru-RU"/>
        </a:p>
      </dgm:t>
    </dgm:pt>
    <dgm:pt modelId="{CD659E1A-517E-4C1A-9FA2-E71077B3274C}" type="pres">
      <dgm:prSet presAssocID="{64D087DE-056A-41B6-9C2F-B515D4AF79DD}" presName="parTrans" presStyleLbl="bgSibTrans2D1" presStyleIdx="0" presStyleCnt="3" custAng="10777594" custScaleX="43183" custLinFactNeighborX="-29050" custLinFactNeighborY="-27503"/>
      <dgm:spPr/>
      <dgm:t>
        <a:bodyPr/>
        <a:lstStyle/>
        <a:p>
          <a:endParaRPr lang="ru-RU"/>
        </a:p>
      </dgm:t>
    </dgm:pt>
    <dgm:pt modelId="{064C5C11-9EE0-41CE-BB44-2D39B1EBC6C1}" type="pres">
      <dgm:prSet presAssocID="{0F672CDD-E79B-4585-91D6-14A125EF5A91}" presName="node" presStyleLbl="node1" presStyleIdx="0" presStyleCnt="3" custScaleX="82956" custScaleY="85251" custRadScaleRad="35979" custRadScaleInc="-7766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AB364DB-DEF1-4B33-A8F7-0A698210C0CC}" type="pres">
      <dgm:prSet presAssocID="{5B29607D-233A-46BD-B69F-AEFE56B60445}" presName="parTrans" presStyleLbl="bgSibTrans2D1" presStyleIdx="1" presStyleCnt="3" custAng="10879404" custScaleX="44165" custLinFactNeighborX="-26102" custLinFactNeighborY="48302"/>
      <dgm:spPr/>
      <dgm:t>
        <a:bodyPr/>
        <a:lstStyle/>
        <a:p>
          <a:endParaRPr lang="ru-RU"/>
        </a:p>
      </dgm:t>
    </dgm:pt>
    <dgm:pt modelId="{052BD309-77CA-452F-B077-98E62419AD72}" type="pres">
      <dgm:prSet presAssocID="{D8977808-C656-4BF2-9D73-F84E22C58744}" presName="node" presStyleLbl="node1" presStyleIdx="1" presStyleCnt="3" custScaleX="82956" custScaleY="85251" custRadScaleRad="104616" custRadScaleInc="-3285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BE03C11-4BE4-40FC-A881-5BF14743A104}" type="pres">
      <dgm:prSet presAssocID="{F7979ACD-608E-4B01-ACEE-5D2595F09064}" presName="parTrans" presStyleLbl="bgSibTrans2D1" presStyleIdx="2" presStyleCnt="3" custAng="10808111" custScaleX="38141" custLinFactNeighborX="-30690" custLinFactNeighborY="4469"/>
      <dgm:spPr/>
      <dgm:t>
        <a:bodyPr/>
        <a:lstStyle/>
        <a:p>
          <a:endParaRPr lang="ru-RU"/>
        </a:p>
      </dgm:t>
    </dgm:pt>
    <dgm:pt modelId="{11D3BD94-5A6F-4BAE-819D-B4EEBED9C47F}" type="pres">
      <dgm:prSet presAssocID="{E5D0D1E4-AF5B-4EEF-97AB-4D0EA65EF8DE}" presName="node" presStyleLbl="node1" presStyleIdx="2" presStyleCnt="3" custScaleX="82956" custScaleY="85251" custRadScaleRad="57676" custRadScaleInc="-15452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6E2CCC1-0941-48B4-8793-E1DDDB54521C}" type="presOf" srcId="{650D26AD-B234-4C6E-B7A0-EFC84A5949E0}" destId="{89DB9A54-1048-4E87-B49B-0E6E934C6CE7}" srcOrd="0" destOrd="0" presId="urn:microsoft.com/office/officeart/2005/8/layout/radial4"/>
    <dgm:cxn modelId="{345C8590-E017-438B-B70E-3DF1D446CD06}" type="presOf" srcId="{E5D0D1E4-AF5B-4EEF-97AB-4D0EA65EF8DE}" destId="{11D3BD94-5A6F-4BAE-819D-B4EEBED9C47F}" srcOrd="0" destOrd="0" presId="urn:microsoft.com/office/officeart/2005/8/layout/radial4"/>
    <dgm:cxn modelId="{604B992F-5D86-49BE-BF81-6102156C0156}" type="presOf" srcId="{F7979ACD-608E-4B01-ACEE-5D2595F09064}" destId="{0BE03C11-4BE4-40FC-A881-5BF14743A104}" srcOrd="0" destOrd="0" presId="urn:microsoft.com/office/officeart/2005/8/layout/radial4"/>
    <dgm:cxn modelId="{223BE2EE-8FA1-4340-8D39-3F6139B22C70}" type="presOf" srcId="{64D087DE-056A-41B6-9C2F-B515D4AF79DD}" destId="{CD659E1A-517E-4C1A-9FA2-E71077B3274C}" srcOrd="0" destOrd="0" presId="urn:microsoft.com/office/officeart/2005/8/layout/radial4"/>
    <dgm:cxn modelId="{69D6DA2E-BC7B-427D-8077-04CD498BED88}" srcId="{650D26AD-B234-4C6E-B7A0-EFC84A5949E0}" destId="{D8977808-C656-4BF2-9D73-F84E22C58744}" srcOrd="1" destOrd="0" parTransId="{5B29607D-233A-46BD-B69F-AEFE56B60445}" sibTransId="{FADAABEC-FE3D-458E-8347-7E91D5A879B2}"/>
    <dgm:cxn modelId="{82BB3BDE-163E-48C1-BEA7-0A2B9D4DDDFD}" type="presOf" srcId="{0F672CDD-E79B-4585-91D6-14A125EF5A91}" destId="{064C5C11-9EE0-41CE-BB44-2D39B1EBC6C1}" srcOrd="0" destOrd="0" presId="urn:microsoft.com/office/officeart/2005/8/layout/radial4"/>
    <dgm:cxn modelId="{CCB0784E-4F83-4E4F-95D9-68610C1C9941}" type="presOf" srcId="{60D6B515-A397-4DFF-AC67-681F6C757FC6}" destId="{0446437D-ACD1-4C98-A05F-E1DAACB23888}" srcOrd="0" destOrd="0" presId="urn:microsoft.com/office/officeart/2005/8/layout/radial4"/>
    <dgm:cxn modelId="{82AE3154-DE89-4210-A7C6-AEDB86414D39}" type="presOf" srcId="{5B29607D-233A-46BD-B69F-AEFE56B60445}" destId="{BAB364DB-DEF1-4B33-A8F7-0A698210C0CC}" srcOrd="0" destOrd="0" presId="urn:microsoft.com/office/officeart/2005/8/layout/radial4"/>
    <dgm:cxn modelId="{127A1FE0-2940-4D13-A26D-519BBDBA8E93}" srcId="{650D26AD-B234-4C6E-B7A0-EFC84A5949E0}" destId="{0F672CDD-E79B-4585-91D6-14A125EF5A91}" srcOrd="0" destOrd="0" parTransId="{64D087DE-056A-41B6-9C2F-B515D4AF79DD}" sibTransId="{F9944CFA-1DA9-4EA8-9C6D-3E11BBFAB0CC}"/>
    <dgm:cxn modelId="{1739C1FB-48AB-4E91-B8F2-F1FCBAA9EB5D}" srcId="{60D6B515-A397-4DFF-AC67-681F6C757FC6}" destId="{650D26AD-B234-4C6E-B7A0-EFC84A5949E0}" srcOrd="0" destOrd="0" parTransId="{5CD5FBEB-75E0-4185-B16C-D8E37BF6FA95}" sibTransId="{CCDAA023-F7EB-4E47-94E7-CAAF4A1C17B0}"/>
    <dgm:cxn modelId="{90B9B9B0-6D18-414F-926C-3A061EB0A961}" type="presOf" srcId="{D8977808-C656-4BF2-9D73-F84E22C58744}" destId="{052BD309-77CA-452F-B077-98E62419AD72}" srcOrd="0" destOrd="0" presId="urn:microsoft.com/office/officeart/2005/8/layout/radial4"/>
    <dgm:cxn modelId="{C1380F10-823C-48F8-B02C-A8ABCEBC1FDB}" srcId="{650D26AD-B234-4C6E-B7A0-EFC84A5949E0}" destId="{E5D0D1E4-AF5B-4EEF-97AB-4D0EA65EF8DE}" srcOrd="2" destOrd="0" parTransId="{F7979ACD-608E-4B01-ACEE-5D2595F09064}" sibTransId="{E4862E16-82B3-40F3-8858-F48871795A3C}"/>
    <dgm:cxn modelId="{0F709DF0-F2D7-4C1D-934C-1F852C1F2186}" type="presParOf" srcId="{0446437D-ACD1-4C98-A05F-E1DAACB23888}" destId="{89DB9A54-1048-4E87-B49B-0E6E934C6CE7}" srcOrd="0" destOrd="0" presId="urn:microsoft.com/office/officeart/2005/8/layout/radial4"/>
    <dgm:cxn modelId="{162BA756-4B87-4F8F-B2DB-736DDDA1A13A}" type="presParOf" srcId="{0446437D-ACD1-4C98-A05F-E1DAACB23888}" destId="{CD659E1A-517E-4C1A-9FA2-E71077B3274C}" srcOrd="1" destOrd="0" presId="urn:microsoft.com/office/officeart/2005/8/layout/radial4"/>
    <dgm:cxn modelId="{C4B9AA29-C1EA-4396-9852-16CD17BE6CE3}" type="presParOf" srcId="{0446437D-ACD1-4C98-A05F-E1DAACB23888}" destId="{064C5C11-9EE0-41CE-BB44-2D39B1EBC6C1}" srcOrd="2" destOrd="0" presId="urn:microsoft.com/office/officeart/2005/8/layout/radial4"/>
    <dgm:cxn modelId="{5CD6B0C6-2BCC-43C7-9C7F-41C213BA1A52}" type="presParOf" srcId="{0446437D-ACD1-4C98-A05F-E1DAACB23888}" destId="{BAB364DB-DEF1-4B33-A8F7-0A698210C0CC}" srcOrd="3" destOrd="0" presId="urn:microsoft.com/office/officeart/2005/8/layout/radial4"/>
    <dgm:cxn modelId="{A9E22F54-CC0E-4982-AD90-518DA04BE0E1}" type="presParOf" srcId="{0446437D-ACD1-4C98-A05F-E1DAACB23888}" destId="{052BD309-77CA-452F-B077-98E62419AD72}" srcOrd="4" destOrd="0" presId="urn:microsoft.com/office/officeart/2005/8/layout/radial4"/>
    <dgm:cxn modelId="{8F28F161-45C3-4E8B-9FD0-16B9EDD3C8F9}" type="presParOf" srcId="{0446437D-ACD1-4C98-A05F-E1DAACB23888}" destId="{0BE03C11-4BE4-40FC-A881-5BF14743A104}" srcOrd="5" destOrd="0" presId="urn:microsoft.com/office/officeart/2005/8/layout/radial4"/>
    <dgm:cxn modelId="{BE9003F0-1FF5-4EB0-B885-9BDA5297B777}" type="presParOf" srcId="{0446437D-ACD1-4C98-A05F-E1DAACB23888}" destId="{11D3BD94-5A6F-4BAE-819D-B4EEBED9C47F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D5AE8C0C-8818-41AD-A0A0-A12C70333244}" type="doc">
      <dgm:prSet loTypeId="urn:microsoft.com/office/officeart/2005/8/layout/vList6" loCatId="list" qsTypeId="urn:microsoft.com/office/officeart/2005/8/quickstyle/simple5" qsCatId="simple" csTypeId="urn:microsoft.com/office/officeart/2005/8/colors/accent2_2" csCatId="accent2" phldr="1"/>
      <dgm:spPr/>
      <dgm:t>
        <a:bodyPr/>
        <a:lstStyle/>
        <a:p>
          <a:endParaRPr lang="ru-RU"/>
        </a:p>
      </dgm:t>
    </dgm:pt>
    <dgm:pt modelId="{A9241C59-6A97-4B5E-BE61-E78134411CD4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 smtClean="0"/>
            <a:t>Подготовка учителей  </a:t>
          </a:r>
        </a:p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 smtClean="0"/>
            <a:t>Подготовка  разработчиков учебных заданий </a:t>
          </a:r>
        </a:p>
        <a:p>
          <a:pPr>
            <a:lnSpc>
              <a:spcPct val="80000"/>
            </a:lnSpc>
            <a:spcAft>
              <a:spcPts val="0"/>
            </a:spcAft>
          </a:pPr>
          <a:r>
            <a:rPr lang="ru-RU" sz="1200" b="1" dirty="0" smtClean="0"/>
            <a:t>Создание  учебно-методических пособий</a:t>
          </a:r>
          <a:endParaRPr lang="ru-RU" sz="1200" b="1" dirty="0"/>
        </a:p>
      </dgm:t>
    </dgm:pt>
    <dgm:pt modelId="{511EC49A-8572-41CE-A33E-76C8C0ED25F5}" type="parTrans" cxnId="{93214DEC-5338-4132-AACF-6EE52A6A3965}">
      <dgm:prSet/>
      <dgm:spPr/>
      <dgm:t>
        <a:bodyPr/>
        <a:lstStyle/>
        <a:p>
          <a:endParaRPr lang="ru-RU"/>
        </a:p>
      </dgm:t>
    </dgm:pt>
    <dgm:pt modelId="{A9B10298-9476-4A38-8B07-EC08B801202B}" type="sibTrans" cxnId="{93214DEC-5338-4132-AACF-6EE52A6A3965}">
      <dgm:prSet/>
      <dgm:spPr/>
      <dgm:t>
        <a:bodyPr/>
        <a:lstStyle/>
        <a:p>
          <a:endParaRPr lang="ru-RU"/>
        </a:p>
      </dgm:t>
    </dgm:pt>
    <dgm:pt modelId="{7CACCB3B-6EB2-4FCA-A57F-E825C7173CDD}">
      <dgm:prSet phldrT="[Текст]"/>
      <dgm:spPr/>
      <dgm:t>
        <a:bodyPr anchor="ctr" anchorCtr="0"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1100" b="1" dirty="0"/>
        </a:p>
      </dgm:t>
    </dgm:pt>
    <dgm:pt modelId="{C30B41ED-FA66-486D-8FDA-C23852D7A399}" type="parTrans" cxnId="{1EC05FC5-62E6-41AB-A23C-F25391A63C15}">
      <dgm:prSet/>
      <dgm:spPr/>
      <dgm:t>
        <a:bodyPr/>
        <a:lstStyle/>
        <a:p>
          <a:endParaRPr lang="ru-RU"/>
        </a:p>
      </dgm:t>
    </dgm:pt>
    <dgm:pt modelId="{1D20CEE5-CF66-47B6-B727-46A41383622C}" type="sibTrans" cxnId="{1EC05FC5-62E6-41AB-A23C-F25391A63C15}">
      <dgm:prSet/>
      <dgm:spPr/>
      <dgm:t>
        <a:bodyPr/>
        <a:lstStyle/>
        <a:p>
          <a:endParaRPr lang="ru-RU"/>
        </a:p>
      </dgm:t>
    </dgm:pt>
    <dgm:pt modelId="{2D1DA44B-9FAF-4321-A0C4-65B1B6C8204A}">
      <dgm:prSet phldrT="[Текст]" custT="1"/>
      <dgm:spPr/>
      <dgm:t>
        <a:bodyPr/>
        <a:lstStyle/>
        <a:p>
          <a:r>
            <a:rPr lang="ru-RU" sz="1200" b="1" dirty="0" smtClean="0"/>
            <a:t>Подготовка специалистов:  разработчиков заданий, </a:t>
          </a:r>
          <a:r>
            <a:rPr lang="ru-RU" sz="1200" b="1" dirty="0" err="1" smtClean="0"/>
            <a:t>психометриков</a:t>
          </a:r>
          <a:endParaRPr lang="ru-RU" sz="1200" b="1" dirty="0" smtClean="0"/>
        </a:p>
        <a:p>
          <a:r>
            <a:rPr lang="ru-RU" sz="1200" b="1" dirty="0" smtClean="0"/>
            <a:t>Введение в штат школы специалиста по диагностике</a:t>
          </a:r>
          <a:endParaRPr lang="ru-RU" sz="1200" b="1" dirty="0"/>
        </a:p>
      </dgm:t>
    </dgm:pt>
    <dgm:pt modelId="{04A6A68F-792C-46C1-948F-43D567C65ADD}" type="parTrans" cxnId="{A1399A27-1B67-452A-B169-51D953D43DC6}">
      <dgm:prSet/>
      <dgm:spPr/>
      <dgm:t>
        <a:bodyPr/>
        <a:lstStyle/>
        <a:p>
          <a:endParaRPr lang="ru-RU"/>
        </a:p>
      </dgm:t>
    </dgm:pt>
    <dgm:pt modelId="{AA02951E-BF69-4540-977E-6A25810A10F6}" type="sibTrans" cxnId="{A1399A27-1B67-452A-B169-51D953D43DC6}">
      <dgm:prSet/>
      <dgm:spPr/>
      <dgm:t>
        <a:bodyPr/>
        <a:lstStyle/>
        <a:p>
          <a:endParaRPr lang="ru-RU"/>
        </a:p>
      </dgm:t>
    </dgm:pt>
    <dgm:pt modelId="{7D3B6664-6AAB-4B5D-B989-8555376F97A0}">
      <dgm:prSet phldrT="[Текст]" custT="1"/>
      <dgm:spPr/>
      <dgm:t>
        <a:bodyPr anchor="ctr" anchorCtr="0"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600" b="1" dirty="0" smtClean="0"/>
            <a:t>Внедрение формирующего и диагностического оценивания</a:t>
          </a:r>
          <a:endParaRPr lang="ru-RU" sz="1600" b="1" dirty="0"/>
        </a:p>
      </dgm:t>
    </dgm:pt>
    <dgm:pt modelId="{62CECE46-C10D-430B-8D83-2C71324E28B8}" type="parTrans" cxnId="{35BA382E-C322-4DB6-A510-71FA78E94D26}">
      <dgm:prSet/>
      <dgm:spPr/>
      <dgm:t>
        <a:bodyPr/>
        <a:lstStyle/>
        <a:p>
          <a:endParaRPr lang="ru-RU"/>
        </a:p>
      </dgm:t>
    </dgm:pt>
    <dgm:pt modelId="{7F410DAA-92F0-431B-92D2-349CFA233F0A}" type="sibTrans" cxnId="{35BA382E-C322-4DB6-A510-71FA78E94D26}">
      <dgm:prSet/>
      <dgm:spPr/>
      <dgm:t>
        <a:bodyPr/>
        <a:lstStyle/>
        <a:p>
          <a:endParaRPr lang="ru-RU"/>
        </a:p>
      </dgm:t>
    </dgm:pt>
    <dgm:pt modelId="{4ADF525A-6EED-4582-B9AD-966516B8A08E}">
      <dgm:prSet phldrT="[Текст]"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600" b="1" dirty="0" smtClean="0"/>
            <a:t>Проведение мониторинговых исследований</a:t>
          </a:r>
          <a:endParaRPr lang="ru-RU" sz="1600" b="1" dirty="0"/>
        </a:p>
      </dgm:t>
    </dgm:pt>
    <dgm:pt modelId="{752CFD6F-7B26-4159-80A1-623F8BD160AF}" type="parTrans" cxnId="{627243DF-3CA0-4539-BAE7-33C3302AEC54}">
      <dgm:prSet/>
      <dgm:spPr/>
      <dgm:t>
        <a:bodyPr/>
        <a:lstStyle/>
        <a:p>
          <a:endParaRPr lang="ru-RU"/>
        </a:p>
      </dgm:t>
    </dgm:pt>
    <dgm:pt modelId="{2A23A5FC-64BE-4DC7-A319-CAE7689F2E39}" type="sibTrans" cxnId="{627243DF-3CA0-4539-BAE7-33C3302AEC54}">
      <dgm:prSet/>
      <dgm:spPr/>
      <dgm:t>
        <a:bodyPr/>
        <a:lstStyle/>
        <a:p>
          <a:endParaRPr lang="ru-RU"/>
        </a:p>
      </dgm:t>
    </dgm:pt>
    <dgm:pt modelId="{C2E083CC-F0D5-4674-AAAE-809387FC5170}">
      <dgm:prSet phldrT="[Текст]" custT="1"/>
      <dgm:spPr/>
      <dgm:t>
        <a:bodyPr anchor="ctr" anchorCtr="0"/>
        <a:lstStyle/>
        <a:p>
          <a:pPr>
            <a:lnSpc>
              <a:spcPct val="90000"/>
            </a:lnSpc>
            <a:spcAft>
              <a:spcPct val="15000"/>
            </a:spcAft>
          </a:pPr>
          <a:r>
            <a:rPr lang="ru-RU" sz="1600" b="1" dirty="0" smtClean="0"/>
            <a:t>Формирование функциональной грамотности  по индивидуальной траектории</a:t>
          </a:r>
          <a:endParaRPr lang="ru-RU" sz="1600" b="1" dirty="0"/>
        </a:p>
      </dgm:t>
    </dgm:pt>
    <dgm:pt modelId="{EE2FEF4F-7A8E-4AAE-9D41-AE5E4D2FEA83}" type="parTrans" cxnId="{A1C75E62-00AD-4DE3-A052-8B955761DBA9}">
      <dgm:prSet/>
      <dgm:spPr/>
      <dgm:t>
        <a:bodyPr/>
        <a:lstStyle/>
        <a:p>
          <a:endParaRPr lang="ru-RU"/>
        </a:p>
      </dgm:t>
    </dgm:pt>
    <dgm:pt modelId="{18E7D8A1-61D7-46F5-9DB6-D6CEFF22C760}" type="sibTrans" cxnId="{A1C75E62-00AD-4DE3-A052-8B955761DBA9}">
      <dgm:prSet/>
      <dgm:spPr/>
      <dgm:t>
        <a:bodyPr/>
        <a:lstStyle/>
        <a:p>
          <a:endParaRPr lang="ru-RU"/>
        </a:p>
      </dgm:t>
    </dgm:pt>
    <dgm:pt modelId="{2EB3E9A7-42E3-449D-A2C4-6FD03D780B36}">
      <dgm:prSet phldrT="[Текст]" custT="1"/>
      <dgm:spPr/>
      <dgm:t>
        <a:bodyPr/>
        <a:lstStyle/>
        <a:p>
          <a:r>
            <a:rPr lang="ru-RU" sz="1200" b="1" dirty="0" smtClean="0"/>
            <a:t>Наличие цифровых устройств</a:t>
          </a:r>
        </a:p>
        <a:p>
          <a:r>
            <a:rPr lang="ru-RU" sz="1200" b="1" dirty="0" smtClean="0"/>
            <a:t>Доступ в интернет</a:t>
          </a:r>
        </a:p>
        <a:p>
          <a:r>
            <a:rPr lang="ru-RU" sz="1200" b="1" dirty="0" smtClean="0"/>
            <a:t>Качество программного обеспечения</a:t>
          </a:r>
          <a:endParaRPr lang="ru-RU" sz="1200" b="1" dirty="0"/>
        </a:p>
      </dgm:t>
    </dgm:pt>
    <dgm:pt modelId="{88AD3F02-39B9-44A1-9DDF-60B0363C40AD}" type="parTrans" cxnId="{B823489C-1282-46A0-BD90-21A434BC1F9D}">
      <dgm:prSet/>
      <dgm:spPr/>
      <dgm:t>
        <a:bodyPr/>
        <a:lstStyle/>
        <a:p>
          <a:endParaRPr lang="ru-RU"/>
        </a:p>
      </dgm:t>
    </dgm:pt>
    <dgm:pt modelId="{1F913388-B803-44E0-9B7C-1421DADEBFA0}" type="sibTrans" cxnId="{B823489C-1282-46A0-BD90-21A434BC1F9D}">
      <dgm:prSet/>
      <dgm:spPr/>
      <dgm:t>
        <a:bodyPr/>
        <a:lstStyle/>
        <a:p>
          <a:endParaRPr lang="ru-RU"/>
        </a:p>
      </dgm:t>
    </dgm:pt>
    <dgm:pt modelId="{57F5D089-C38D-4E39-8CC4-E11A5201988D}">
      <dgm:prSet custT="1"/>
      <dgm:spPr/>
      <dgm:t>
        <a:bodyPr/>
        <a:lstStyle/>
        <a:p>
          <a:pPr>
            <a:lnSpc>
              <a:spcPct val="90000"/>
            </a:lnSpc>
            <a:spcAft>
              <a:spcPct val="15000"/>
            </a:spcAft>
          </a:pPr>
          <a:endParaRPr lang="ru-RU" sz="1400" dirty="0"/>
        </a:p>
      </dgm:t>
    </dgm:pt>
    <dgm:pt modelId="{AF284ACC-7503-4F12-8882-07B526789281}" type="parTrans" cxnId="{F3FFD993-D3B1-44A8-9BA1-BC1C4703AFE1}">
      <dgm:prSet/>
      <dgm:spPr/>
      <dgm:t>
        <a:bodyPr/>
        <a:lstStyle/>
        <a:p>
          <a:endParaRPr lang="ru-RU"/>
        </a:p>
      </dgm:t>
    </dgm:pt>
    <dgm:pt modelId="{8A30C226-0259-410D-947F-9AEC82B383B4}" type="sibTrans" cxnId="{F3FFD993-D3B1-44A8-9BA1-BC1C4703AFE1}">
      <dgm:prSet/>
      <dgm:spPr/>
      <dgm:t>
        <a:bodyPr/>
        <a:lstStyle/>
        <a:p>
          <a:endParaRPr lang="ru-RU"/>
        </a:p>
      </dgm:t>
    </dgm:pt>
    <dgm:pt modelId="{941340FD-6B10-435C-8A3E-7B6BFFFABE26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600" b="1" dirty="0" smtClean="0"/>
            <a:t>Внедрение новых учебно-методических материалов</a:t>
          </a:r>
          <a:endParaRPr lang="ru-RU" sz="1600" b="1" dirty="0"/>
        </a:p>
      </dgm:t>
    </dgm:pt>
    <dgm:pt modelId="{DCD4FF9B-DBF4-4A9E-9B8D-31C3ED70CC8D}" type="parTrans" cxnId="{39846980-C6AB-466C-B72B-46DE1E014D16}">
      <dgm:prSet/>
      <dgm:spPr/>
      <dgm:t>
        <a:bodyPr/>
        <a:lstStyle/>
        <a:p>
          <a:endParaRPr lang="ru-RU"/>
        </a:p>
      </dgm:t>
    </dgm:pt>
    <dgm:pt modelId="{43B3BAF1-CE1F-42F2-B987-B9D375C3A841}" type="sibTrans" cxnId="{39846980-C6AB-466C-B72B-46DE1E014D16}">
      <dgm:prSet/>
      <dgm:spPr/>
      <dgm:t>
        <a:bodyPr/>
        <a:lstStyle/>
        <a:p>
          <a:endParaRPr lang="ru-RU"/>
        </a:p>
      </dgm:t>
    </dgm:pt>
    <dgm:pt modelId="{3A468C2C-892F-4448-B4C5-CBD941DA2C5B}">
      <dgm:prSet custT="1"/>
      <dgm:spPr/>
      <dgm:t>
        <a:bodyPr/>
        <a:lstStyle/>
        <a:p>
          <a:pPr>
            <a:lnSpc>
              <a:spcPct val="80000"/>
            </a:lnSpc>
            <a:spcAft>
              <a:spcPts val="0"/>
            </a:spcAft>
          </a:pPr>
          <a:r>
            <a:rPr lang="ru-RU" sz="1600" b="1" dirty="0" smtClean="0"/>
            <a:t>Изменение учебного процесса</a:t>
          </a:r>
          <a:endParaRPr lang="ru-RU" sz="1600" b="1" dirty="0"/>
        </a:p>
      </dgm:t>
    </dgm:pt>
    <dgm:pt modelId="{83AD6D95-9A75-4956-A827-FDBBCDBAD217}" type="parTrans" cxnId="{3DE742AA-78F7-4D21-820C-E13EE99FFBAC}">
      <dgm:prSet/>
      <dgm:spPr/>
      <dgm:t>
        <a:bodyPr/>
        <a:lstStyle/>
        <a:p>
          <a:endParaRPr lang="ru-RU"/>
        </a:p>
      </dgm:t>
    </dgm:pt>
    <dgm:pt modelId="{44ECBBB8-6E55-4100-B251-9B0619A8FE4E}" type="sibTrans" cxnId="{3DE742AA-78F7-4D21-820C-E13EE99FFBAC}">
      <dgm:prSet/>
      <dgm:spPr/>
      <dgm:t>
        <a:bodyPr/>
        <a:lstStyle/>
        <a:p>
          <a:endParaRPr lang="ru-RU"/>
        </a:p>
      </dgm:t>
    </dgm:pt>
    <dgm:pt modelId="{304EC867-FEA3-412E-A344-871329C78AD0}" type="pres">
      <dgm:prSet presAssocID="{D5AE8C0C-8818-41AD-A0A0-A12C70333244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05AA26A7-E1B9-4ADC-9716-381A559BC9E8}" type="pres">
      <dgm:prSet presAssocID="{A9241C59-6A97-4B5E-BE61-E78134411CD4}" presName="linNode" presStyleCnt="0"/>
      <dgm:spPr/>
    </dgm:pt>
    <dgm:pt modelId="{C6A7233D-6C60-41D9-A358-B40DF1BCD8E4}" type="pres">
      <dgm:prSet presAssocID="{A9241C59-6A97-4B5E-BE61-E78134411CD4}" presName="parentShp" presStyleLbl="node1" presStyleIdx="0" presStyleCnt="3" custLinFactNeighborX="97378" custLinFactNeighborY="4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164896A-87E2-46F0-B795-405D862AACBB}" type="pres">
      <dgm:prSet presAssocID="{A9241C59-6A97-4B5E-BE61-E78134411CD4}" presName="childShp" presStyleLbl="bgAccFollowNode1" presStyleIdx="0" presStyleCnt="3" custScaleX="95671" custScaleY="120596" custLinFactNeighborX="-100000" custLinFactNeighborY="47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AFEC96-4211-4E72-886F-E91B3013AE48}" type="pres">
      <dgm:prSet presAssocID="{A9B10298-9476-4A38-8B07-EC08B801202B}" presName="spacing" presStyleCnt="0"/>
      <dgm:spPr/>
    </dgm:pt>
    <dgm:pt modelId="{3F6060D4-4380-412C-9D02-7C19293964C6}" type="pres">
      <dgm:prSet presAssocID="{2D1DA44B-9FAF-4321-A0C4-65B1B6C8204A}" presName="linNode" presStyleCnt="0"/>
      <dgm:spPr/>
    </dgm:pt>
    <dgm:pt modelId="{51BB101C-7DC9-485B-9ECE-373820795AA2}" type="pres">
      <dgm:prSet presAssocID="{2D1DA44B-9FAF-4321-A0C4-65B1B6C8204A}" presName="parentShp" presStyleLbl="node1" presStyleIdx="1" presStyleCnt="3" custLinFactNeighborX="97378" custLinFactNeighborY="-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62CCE7-B218-4614-8325-7D998AA7B56E}" type="pres">
      <dgm:prSet presAssocID="{2D1DA44B-9FAF-4321-A0C4-65B1B6C8204A}" presName="childShp" presStyleLbl="bgAccFollowNode1" presStyleIdx="1" presStyleCnt="3" custScaleX="95671" custScaleY="291099" custLinFactX="-2148" custLinFactNeighborX="-100000" custLinFactNeighborY="1332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9E817-B120-48D8-A3E1-203B32853566}" type="pres">
      <dgm:prSet presAssocID="{AA02951E-BF69-4540-977E-6A25810A10F6}" presName="spacing" presStyleCnt="0"/>
      <dgm:spPr/>
    </dgm:pt>
    <dgm:pt modelId="{39490855-724A-4FF4-B6E4-6FFE76E124B1}" type="pres">
      <dgm:prSet presAssocID="{2EB3E9A7-42E3-449D-A2C4-6FD03D780B36}" presName="linNode" presStyleCnt="0"/>
      <dgm:spPr/>
    </dgm:pt>
    <dgm:pt modelId="{4757086F-A8CE-4115-8807-736E9711FE6D}" type="pres">
      <dgm:prSet presAssocID="{2EB3E9A7-42E3-449D-A2C4-6FD03D780B36}" presName="parentShp" presStyleLbl="node1" presStyleIdx="2" presStyleCnt="3" custLinFactNeighborX="97378" custLinFactNeighborY="-6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EBCFBCB-AE8B-4363-AC88-BB0D534FF095}" type="pres">
      <dgm:prSet presAssocID="{2EB3E9A7-42E3-449D-A2C4-6FD03D780B36}" presName="childShp" presStyleLbl="bgAccFollowNode1" presStyleIdx="2" presStyleCnt="3" custScaleX="95671" custScaleY="136244" custLinFactX="-1876" custLinFactNeighborX="-100000" custLinFactNeighborY="-61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48151E24-2317-4A37-9365-E98D8673AE2C}" type="presOf" srcId="{3A468C2C-892F-4448-B4C5-CBD941DA2C5B}" destId="{2164896A-87E2-46F0-B795-405D862AACBB}" srcOrd="0" destOrd="2" presId="urn:microsoft.com/office/officeart/2005/8/layout/vList6"/>
    <dgm:cxn modelId="{E9A658AD-91BD-40FE-A999-21FF9B6D5228}" type="presOf" srcId="{C2E083CC-F0D5-4674-AAAE-809387FC5170}" destId="{0EBCFBCB-AE8B-4363-AC88-BB0D534FF095}" srcOrd="0" destOrd="0" presId="urn:microsoft.com/office/officeart/2005/8/layout/vList6"/>
    <dgm:cxn modelId="{3DE742AA-78F7-4D21-820C-E13EE99FFBAC}" srcId="{A9241C59-6A97-4B5E-BE61-E78134411CD4}" destId="{3A468C2C-892F-4448-B4C5-CBD941DA2C5B}" srcOrd="2" destOrd="0" parTransId="{83AD6D95-9A75-4956-A827-FDBBCDBAD217}" sibTransId="{44ECBBB8-6E55-4100-B251-9B0619A8FE4E}"/>
    <dgm:cxn modelId="{8BE36E7D-337E-4786-8D48-83C30B953597}" type="presOf" srcId="{941340FD-6B10-435C-8A3E-7B6BFFFABE26}" destId="{2164896A-87E2-46F0-B795-405D862AACBB}" srcOrd="0" destOrd="1" presId="urn:microsoft.com/office/officeart/2005/8/layout/vList6"/>
    <dgm:cxn modelId="{B74C87E5-FEB8-47B1-8975-681C9F6F65CE}" type="presOf" srcId="{A9241C59-6A97-4B5E-BE61-E78134411CD4}" destId="{C6A7233D-6C60-41D9-A358-B40DF1BCD8E4}" srcOrd="0" destOrd="0" presId="urn:microsoft.com/office/officeart/2005/8/layout/vList6"/>
    <dgm:cxn modelId="{A1399A27-1B67-452A-B169-51D953D43DC6}" srcId="{D5AE8C0C-8818-41AD-A0A0-A12C70333244}" destId="{2D1DA44B-9FAF-4321-A0C4-65B1B6C8204A}" srcOrd="1" destOrd="0" parTransId="{04A6A68F-792C-46C1-948F-43D567C65ADD}" sibTransId="{AA02951E-BF69-4540-977E-6A25810A10F6}"/>
    <dgm:cxn modelId="{84403463-DE02-4C13-8EF5-BB510F55356C}" type="presOf" srcId="{2D1DA44B-9FAF-4321-A0C4-65B1B6C8204A}" destId="{51BB101C-7DC9-485B-9ECE-373820795AA2}" srcOrd="0" destOrd="0" presId="urn:microsoft.com/office/officeart/2005/8/layout/vList6"/>
    <dgm:cxn modelId="{B823489C-1282-46A0-BD90-21A434BC1F9D}" srcId="{D5AE8C0C-8818-41AD-A0A0-A12C70333244}" destId="{2EB3E9A7-42E3-449D-A2C4-6FD03D780B36}" srcOrd="2" destOrd="0" parTransId="{88AD3F02-39B9-44A1-9DDF-60B0363C40AD}" sibTransId="{1F913388-B803-44E0-9B7C-1421DADEBFA0}"/>
    <dgm:cxn modelId="{30769738-312B-41BA-9FDE-3FD56DCA30BF}" type="presOf" srcId="{D5AE8C0C-8818-41AD-A0A0-A12C70333244}" destId="{304EC867-FEA3-412E-A344-871329C78AD0}" srcOrd="0" destOrd="0" presId="urn:microsoft.com/office/officeart/2005/8/layout/vList6"/>
    <dgm:cxn modelId="{95168A13-310A-459D-90EC-628E09B43598}" type="presOf" srcId="{7D3B6664-6AAB-4B5D-B989-8555376F97A0}" destId="{2E62CCE7-B218-4614-8325-7D998AA7B56E}" srcOrd="0" destOrd="0" presId="urn:microsoft.com/office/officeart/2005/8/layout/vList6"/>
    <dgm:cxn modelId="{4A477351-8892-4C3F-8B8C-4247EF575FF2}" type="presOf" srcId="{4ADF525A-6EED-4582-B9AD-966516B8A08E}" destId="{2E62CCE7-B218-4614-8325-7D998AA7B56E}" srcOrd="0" destOrd="1" presId="urn:microsoft.com/office/officeart/2005/8/layout/vList6"/>
    <dgm:cxn modelId="{627243DF-3CA0-4539-BAE7-33C3302AEC54}" srcId="{2D1DA44B-9FAF-4321-A0C4-65B1B6C8204A}" destId="{4ADF525A-6EED-4582-B9AD-966516B8A08E}" srcOrd="1" destOrd="0" parTransId="{752CFD6F-7B26-4159-80A1-623F8BD160AF}" sibTransId="{2A23A5FC-64BE-4DC7-A319-CAE7689F2E39}"/>
    <dgm:cxn modelId="{1EC05FC5-62E6-41AB-A23C-F25391A63C15}" srcId="{A9241C59-6A97-4B5E-BE61-E78134411CD4}" destId="{7CACCB3B-6EB2-4FCA-A57F-E825C7173CDD}" srcOrd="0" destOrd="0" parTransId="{C30B41ED-FA66-486D-8FDA-C23852D7A399}" sibTransId="{1D20CEE5-CF66-47B6-B727-46A41383622C}"/>
    <dgm:cxn modelId="{A1C75E62-00AD-4DE3-A052-8B955761DBA9}" srcId="{2EB3E9A7-42E3-449D-A2C4-6FD03D780B36}" destId="{C2E083CC-F0D5-4674-AAAE-809387FC5170}" srcOrd="0" destOrd="0" parTransId="{EE2FEF4F-7A8E-4AAE-9D41-AE5E4D2FEA83}" sibTransId="{18E7D8A1-61D7-46F5-9DB6-D6CEFF22C760}"/>
    <dgm:cxn modelId="{93214DEC-5338-4132-AACF-6EE52A6A3965}" srcId="{D5AE8C0C-8818-41AD-A0A0-A12C70333244}" destId="{A9241C59-6A97-4B5E-BE61-E78134411CD4}" srcOrd="0" destOrd="0" parTransId="{511EC49A-8572-41CE-A33E-76C8C0ED25F5}" sibTransId="{A9B10298-9476-4A38-8B07-EC08B801202B}"/>
    <dgm:cxn modelId="{1362F79A-2175-4E3E-8A3A-7C602B9D5830}" type="presOf" srcId="{57F5D089-C38D-4E39-8CC4-E11A5201988D}" destId="{2164896A-87E2-46F0-B795-405D862AACBB}" srcOrd="0" destOrd="3" presId="urn:microsoft.com/office/officeart/2005/8/layout/vList6"/>
    <dgm:cxn modelId="{39846980-C6AB-466C-B72B-46DE1E014D16}" srcId="{A9241C59-6A97-4B5E-BE61-E78134411CD4}" destId="{941340FD-6B10-435C-8A3E-7B6BFFFABE26}" srcOrd="1" destOrd="0" parTransId="{DCD4FF9B-DBF4-4A9E-9B8D-31C3ED70CC8D}" sibTransId="{43B3BAF1-CE1F-42F2-B987-B9D375C3A841}"/>
    <dgm:cxn modelId="{F3FFD993-D3B1-44A8-9BA1-BC1C4703AFE1}" srcId="{A9241C59-6A97-4B5E-BE61-E78134411CD4}" destId="{57F5D089-C38D-4E39-8CC4-E11A5201988D}" srcOrd="3" destOrd="0" parTransId="{AF284ACC-7503-4F12-8882-07B526789281}" sibTransId="{8A30C226-0259-410D-947F-9AEC82B383B4}"/>
    <dgm:cxn modelId="{5EAA655F-30EA-427A-9B1B-7E6F37FEE42A}" type="presOf" srcId="{2EB3E9A7-42E3-449D-A2C4-6FD03D780B36}" destId="{4757086F-A8CE-4115-8807-736E9711FE6D}" srcOrd="0" destOrd="0" presId="urn:microsoft.com/office/officeart/2005/8/layout/vList6"/>
    <dgm:cxn modelId="{35BA382E-C322-4DB6-A510-71FA78E94D26}" srcId="{2D1DA44B-9FAF-4321-A0C4-65B1B6C8204A}" destId="{7D3B6664-6AAB-4B5D-B989-8555376F97A0}" srcOrd="0" destOrd="0" parTransId="{62CECE46-C10D-430B-8D83-2C71324E28B8}" sibTransId="{7F410DAA-92F0-431B-92D2-349CFA233F0A}"/>
    <dgm:cxn modelId="{BE585E40-6307-4847-8B71-8536345C7F8D}" type="presOf" srcId="{7CACCB3B-6EB2-4FCA-A57F-E825C7173CDD}" destId="{2164896A-87E2-46F0-B795-405D862AACBB}" srcOrd="0" destOrd="0" presId="urn:microsoft.com/office/officeart/2005/8/layout/vList6"/>
    <dgm:cxn modelId="{0A754B28-DD1D-406F-BB5C-47E53BC40411}" type="presParOf" srcId="{304EC867-FEA3-412E-A344-871329C78AD0}" destId="{05AA26A7-E1B9-4ADC-9716-381A559BC9E8}" srcOrd="0" destOrd="0" presId="urn:microsoft.com/office/officeart/2005/8/layout/vList6"/>
    <dgm:cxn modelId="{6F74DF8E-7415-4E8F-8DA3-57CA48A5B0ED}" type="presParOf" srcId="{05AA26A7-E1B9-4ADC-9716-381A559BC9E8}" destId="{C6A7233D-6C60-41D9-A358-B40DF1BCD8E4}" srcOrd="0" destOrd="0" presId="urn:microsoft.com/office/officeart/2005/8/layout/vList6"/>
    <dgm:cxn modelId="{95BA6EA8-D31C-420C-968B-DCA2A4968145}" type="presParOf" srcId="{05AA26A7-E1B9-4ADC-9716-381A559BC9E8}" destId="{2164896A-87E2-46F0-B795-405D862AACBB}" srcOrd="1" destOrd="0" presId="urn:microsoft.com/office/officeart/2005/8/layout/vList6"/>
    <dgm:cxn modelId="{FAC78FDE-5FD5-4338-910D-35620D88F361}" type="presParOf" srcId="{304EC867-FEA3-412E-A344-871329C78AD0}" destId="{D9AFEC96-4211-4E72-886F-E91B3013AE48}" srcOrd="1" destOrd="0" presId="urn:microsoft.com/office/officeart/2005/8/layout/vList6"/>
    <dgm:cxn modelId="{BDE0CE8F-11F6-4018-98DE-BEDD128B43A3}" type="presParOf" srcId="{304EC867-FEA3-412E-A344-871329C78AD0}" destId="{3F6060D4-4380-412C-9D02-7C19293964C6}" srcOrd="2" destOrd="0" presId="urn:microsoft.com/office/officeart/2005/8/layout/vList6"/>
    <dgm:cxn modelId="{E6CFF84B-3740-4D71-AF44-3A97B1252EC6}" type="presParOf" srcId="{3F6060D4-4380-412C-9D02-7C19293964C6}" destId="{51BB101C-7DC9-485B-9ECE-373820795AA2}" srcOrd="0" destOrd="0" presId="urn:microsoft.com/office/officeart/2005/8/layout/vList6"/>
    <dgm:cxn modelId="{7349C06C-8585-4F05-86C4-57495562AECF}" type="presParOf" srcId="{3F6060D4-4380-412C-9D02-7C19293964C6}" destId="{2E62CCE7-B218-4614-8325-7D998AA7B56E}" srcOrd="1" destOrd="0" presId="urn:microsoft.com/office/officeart/2005/8/layout/vList6"/>
    <dgm:cxn modelId="{3C04F730-7C80-4476-8FFF-01AFF35C7A82}" type="presParOf" srcId="{304EC867-FEA3-412E-A344-871329C78AD0}" destId="{0A59E817-B120-48D8-A3E1-203B32853566}" srcOrd="3" destOrd="0" presId="urn:microsoft.com/office/officeart/2005/8/layout/vList6"/>
    <dgm:cxn modelId="{1904B5DA-7A08-4748-8A0D-8B8AB05AEDBB}" type="presParOf" srcId="{304EC867-FEA3-412E-A344-871329C78AD0}" destId="{39490855-724A-4FF4-B6E4-6FFE76E124B1}" srcOrd="4" destOrd="0" presId="urn:microsoft.com/office/officeart/2005/8/layout/vList6"/>
    <dgm:cxn modelId="{40AFF8CA-0B82-4751-9A15-A552F7E8CB58}" type="presParOf" srcId="{39490855-724A-4FF4-B6E4-6FFE76E124B1}" destId="{4757086F-A8CE-4115-8807-736E9711FE6D}" srcOrd="0" destOrd="0" presId="urn:microsoft.com/office/officeart/2005/8/layout/vList6"/>
    <dgm:cxn modelId="{BB928BB1-0E83-4370-A5B4-D23BA7E2E50E}" type="presParOf" srcId="{39490855-724A-4FF4-B6E4-6FFE76E124B1}" destId="{0EBCFBCB-AE8B-4363-AC88-BB0D534FF095}" srcOrd="1" destOrd="0" presId="urn:microsoft.com/office/officeart/2005/8/layout/vList6"/>
  </dgm:cxnLst>
  <dgm:bg/>
  <dgm:whole/>
  <dgm:extLst>
    <a:ext uri="http://schemas.microsoft.com/office/drawing/2008/diagram">
      <dsp:dataModelExt xmlns:dsp="http://schemas.microsoft.com/office/drawing/2008/diagram" relId="rId12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8DA94D8-56F7-4C08-8790-CE29357BA8E4}" type="doc">
      <dgm:prSet loTypeId="urn:microsoft.com/office/officeart/2005/8/layout/chevron1" loCatId="process" qsTypeId="urn:microsoft.com/office/officeart/2005/8/quickstyle/simple5" qsCatId="simple" csTypeId="urn:microsoft.com/office/officeart/2005/8/colors/accent2_2" csCatId="accent2" phldr="1"/>
      <dgm:spPr/>
    </dgm:pt>
    <dgm:pt modelId="{0926CEE6-7435-474C-BC98-31A9EFE21595}">
      <dgm:prSet phldrT="[Текст]"/>
      <dgm:spPr/>
      <dgm:t>
        <a:bodyPr/>
        <a:lstStyle/>
        <a:p>
          <a:r>
            <a:rPr lang="ru-RU" b="1" dirty="0" smtClean="0"/>
            <a:t>ЦЕЛЬ ИСПОЛЬЗОВАНИЯ</a:t>
          </a:r>
          <a:endParaRPr lang="ru-RU" b="1" dirty="0"/>
        </a:p>
      </dgm:t>
    </dgm:pt>
    <dgm:pt modelId="{B5618544-A231-41D1-8F5E-F4092000CE5D}" type="parTrans" cxnId="{5403DBDC-1A10-44ED-B707-027804C0DD9E}">
      <dgm:prSet/>
      <dgm:spPr/>
      <dgm:t>
        <a:bodyPr/>
        <a:lstStyle/>
        <a:p>
          <a:endParaRPr lang="ru-RU" b="1"/>
        </a:p>
      </dgm:t>
    </dgm:pt>
    <dgm:pt modelId="{9FECAEA6-C4AF-44A3-87D9-80C99863C939}" type="sibTrans" cxnId="{5403DBDC-1A10-44ED-B707-027804C0DD9E}">
      <dgm:prSet/>
      <dgm:spPr/>
      <dgm:t>
        <a:bodyPr/>
        <a:lstStyle/>
        <a:p>
          <a:endParaRPr lang="ru-RU" b="1"/>
        </a:p>
      </dgm:t>
    </dgm:pt>
    <dgm:pt modelId="{3670D5CB-474A-4F48-96B3-A3E5097B3CD4}">
      <dgm:prSet phldrT="[Текст]"/>
      <dgm:spPr/>
      <dgm:t>
        <a:bodyPr/>
        <a:lstStyle/>
        <a:p>
          <a:r>
            <a:rPr lang="ru-RU" b="1" dirty="0" smtClean="0"/>
            <a:t>ЭФФЕКТ</a:t>
          </a:r>
          <a:endParaRPr lang="ru-RU" b="1" dirty="0"/>
        </a:p>
      </dgm:t>
    </dgm:pt>
    <dgm:pt modelId="{7BAA08E2-E1AE-4BDE-B22C-3FBA50174FD0}" type="parTrans" cxnId="{24BFCA02-FC4A-45DA-A7BB-50CA0DEC8C1D}">
      <dgm:prSet/>
      <dgm:spPr/>
      <dgm:t>
        <a:bodyPr/>
        <a:lstStyle/>
        <a:p>
          <a:endParaRPr lang="ru-RU" b="1"/>
        </a:p>
      </dgm:t>
    </dgm:pt>
    <dgm:pt modelId="{C2897F1C-7DE8-4E54-8C92-63282096942E}" type="sibTrans" cxnId="{24BFCA02-FC4A-45DA-A7BB-50CA0DEC8C1D}">
      <dgm:prSet/>
      <dgm:spPr/>
      <dgm:t>
        <a:bodyPr/>
        <a:lstStyle/>
        <a:p>
          <a:endParaRPr lang="ru-RU" b="1"/>
        </a:p>
      </dgm:t>
    </dgm:pt>
    <dgm:pt modelId="{9B126C29-645E-4607-BF97-F07A3794C128}">
      <dgm:prSet phldrT="[Текст]"/>
      <dgm:spPr/>
      <dgm:t>
        <a:bodyPr/>
        <a:lstStyle/>
        <a:p>
          <a:r>
            <a:rPr lang="ru-RU" b="1" dirty="0" smtClean="0"/>
            <a:t>УСЛОВИЯ ИСПОЛЬЗОВАНИЯ</a:t>
          </a:r>
          <a:endParaRPr lang="ru-RU" b="1" dirty="0"/>
        </a:p>
      </dgm:t>
    </dgm:pt>
    <dgm:pt modelId="{EB85262A-DBCF-4025-86E7-A021997BE147}" type="parTrans" cxnId="{6174B1FE-6FFB-4C09-B739-A2A4DFC1D746}">
      <dgm:prSet/>
      <dgm:spPr/>
      <dgm:t>
        <a:bodyPr/>
        <a:lstStyle/>
        <a:p>
          <a:endParaRPr lang="ru-RU" b="1"/>
        </a:p>
      </dgm:t>
    </dgm:pt>
    <dgm:pt modelId="{C6C420A0-56CC-4F60-A295-4375BC1FF483}" type="sibTrans" cxnId="{6174B1FE-6FFB-4C09-B739-A2A4DFC1D746}">
      <dgm:prSet/>
      <dgm:spPr/>
      <dgm:t>
        <a:bodyPr/>
        <a:lstStyle/>
        <a:p>
          <a:endParaRPr lang="ru-RU" b="1"/>
        </a:p>
      </dgm:t>
    </dgm:pt>
    <dgm:pt modelId="{4E80833A-872A-4E49-82A2-AA49ACC1E13E}" type="pres">
      <dgm:prSet presAssocID="{08DA94D8-56F7-4C08-8790-CE29357BA8E4}" presName="Name0" presStyleCnt="0">
        <dgm:presLayoutVars>
          <dgm:dir/>
          <dgm:animLvl val="lvl"/>
          <dgm:resizeHandles val="exact"/>
        </dgm:presLayoutVars>
      </dgm:prSet>
      <dgm:spPr/>
    </dgm:pt>
    <dgm:pt modelId="{CAA729E4-0795-4AEB-91BB-433B510A6580}" type="pres">
      <dgm:prSet presAssocID="{0926CEE6-7435-474C-BC98-31A9EFE21595}" presName="parTxOnly" presStyleLbl="node1" presStyleIdx="0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22D1C35-8CB3-49F9-9287-5FA1A168DC54}" type="pres">
      <dgm:prSet presAssocID="{9FECAEA6-C4AF-44A3-87D9-80C99863C939}" presName="parTxOnlySpace" presStyleCnt="0"/>
      <dgm:spPr/>
    </dgm:pt>
    <dgm:pt modelId="{82FE06C7-3DD0-4701-B290-4EAF0052F916}" type="pres">
      <dgm:prSet presAssocID="{3670D5CB-474A-4F48-96B3-A3E5097B3CD4}" presName="parTxOnly" presStyleLbl="node1" presStyleIdx="1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3E2684-64F6-406A-BAE0-FCB15748D62D}" type="pres">
      <dgm:prSet presAssocID="{C2897F1C-7DE8-4E54-8C92-63282096942E}" presName="parTxOnlySpace" presStyleCnt="0"/>
      <dgm:spPr/>
    </dgm:pt>
    <dgm:pt modelId="{95370B56-1612-4631-BB12-581A9DABB21B}" type="pres">
      <dgm:prSet presAssocID="{9B126C29-645E-4607-BF97-F07A3794C128}" presName="parTxOnly" presStyleLbl="node1" presStyleIdx="2" presStyleCnt="3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174B1FE-6FFB-4C09-B739-A2A4DFC1D746}" srcId="{08DA94D8-56F7-4C08-8790-CE29357BA8E4}" destId="{9B126C29-645E-4607-BF97-F07A3794C128}" srcOrd="2" destOrd="0" parTransId="{EB85262A-DBCF-4025-86E7-A021997BE147}" sibTransId="{C6C420A0-56CC-4F60-A295-4375BC1FF483}"/>
    <dgm:cxn modelId="{20EAE5C6-1887-4E97-9630-DA069F44F9FE}" type="presOf" srcId="{08DA94D8-56F7-4C08-8790-CE29357BA8E4}" destId="{4E80833A-872A-4E49-82A2-AA49ACC1E13E}" srcOrd="0" destOrd="0" presId="urn:microsoft.com/office/officeart/2005/8/layout/chevron1"/>
    <dgm:cxn modelId="{5403DBDC-1A10-44ED-B707-027804C0DD9E}" srcId="{08DA94D8-56F7-4C08-8790-CE29357BA8E4}" destId="{0926CEE6-7435-474C-BC98-31A9EFE21595}" srcOrd="0" destOrd="0" parTransId="{B5618544-A231-41D1-8F5E-F4092000CE5D}" sibTransId="{9FECAEA6-C4AF-44A3-87D9-80C99863C939}"/>
    <dgm:cxn modelId="{02857171-242C-4FCD-ABE3-FB044006327B}" type="presOf" srcId="{3670D5CB-474A-4F48-96B3-A3E5097B3CD4}" destId="{82FE06C7-3DD0-4701-B290-4EAF0052F916}" srcOrd="0" destOrd="0" presId="urn:microsoft.com/office/officeart/2005/8/layout/chevron1"/>
    <dgm:cxn modelId="{EBBE08EC-FC26-4761-8497-CC27D2FD6039}" type="presOf" srcId="{0926CEE6-7435-474C-BC98-31A9EFE21595}" destId="{CAA729E4-0795-4AEB-91BB-433B510A6580}" srcOrd="0" destOrd="0" presId="urn:microsoft.com/office/officeart/2005/8/layout/chevron1"/>
    <dgm:cxn modelId="{24BFCA02-FC4A-45DA-A7BB-50CA0DEC8C1D}" srcId="{08DA94D8-56F7-4C08-8790-CE29357BA8E4}" destId="{3670D5CB-474A-4F48-96B3-A3E5097B3CD4}" srcOrd="1" destOrd="0" parTransId="{7BAA08E2-E1AE-4BDE-B22C-3FBA50174FD0}" sibTransId="{C2897F1C-7DE8-4E54-8C92-63282096942E}"/>
    <dgm:cxn modelId="{6529245A-73C0-40B9-9648-ED3448B1E7A7}" type="presOf" srcId="{9B126C29-645E-4607-BF97-F07A3794C128}" destId="{95370B56-1612-4631-BB12-581A9DABB21B}" srcOrd="0" destOrd="0" presId="urn:microsoft.com/office/officeart/2005/8/layout/chevron1"/>
    <dgm:cxn modelId="{5D804ABA-2BCE-4774-8EB9-4FF94BB02DEA}" type="presParOf" srcId="{4E80833A-872A-4E49-82A2-AA49ACC1E13E}" destId="{CAA729E4-0795-4AEB-91BB-433B510A6580}" srcOrd="0" destOrd="0" presId="urn:microsoft.com/office/officeart/2005/8/layout/chevron1"/>
    <dgm:cxn modelId="{3187AAAC-383B-4927-B0F3-F1CA687313B1}" type="presParOf" srcId="{4E80833A-872A-4E49-82A2-AA49ACC1E13E}" destId="{D22D1C35-8CB3-49F9-9287-5FA1A168DC54}" srcOrd="1" destOrd="0" presId="urn:microsoft.com/office/officeart/2005/8/layout/chevron1"/>
    <dgm:cxn modelId="{24090ACF-B495-4CA2-BFF7-844629B8A03A}" type="presParOf" srcId="{4E80833A-872A-4E49-82A2-AA49ACC1E13E}" destId="{82FE06C7-3DD0-4701-B290-4EAF0052F916}" srcOrd="2" destOrd="0" presId="urn:microsoft.com/office/officeart/2005/8/layout/chevron1"/>
    <dgm:cxn modelId="{E8C16EA2-C0B7-48CB-9309-270479A41F49}" type="presParOf" srcId="{4E80833A-872A-4E49-82A2-AA49ACC1E13E}" destId="{ED3E2684-64F6-406A-BAE0-FCB15748D62D}" srcOrd="3" destOrd="0" presId="urn:microsoft.com/office/officeart/2005/8/layout/chevron1"/>
    <dgm:cxn modelId="{483BBCA1-67DA-4963-9769-887D975D7668}" type="presParOf" srcId="{4E80833A-872A-4E49-82A2-AA49ACC1E13E}" destId="{95370B56-1612-4631-BB12-581A9DABB21B}" srcOrd="4" destOrd="0" presId="urn:microsoft.com/office/officeart/2005/8/layout/chevron1"/>
  </dgm:cxnLst>
  <dgm:bg/>
  <dgm:whole/>
  <dgm:extLst>
    <a:ext uri="http://schemas.microsoft.com/office/drawing/2008/diagram">
      <dsp:dataModelExt xmlns:dsp="http://schemas.microsoft.com/office/drawing/2008/diagram" relId="rId1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C1326E0-CFA6-41AF-B03A-D0F53EAB2578}" type="doc">
      <dgm:prSet loTypeId="urn:microsoft.com/office/officeart/2005/8/layout/venn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D537BF9-5544-4095-98EE-AC33D710DA7C}">
      <dgm:prSet phldrT="[Текст]" custT="1"/>
      <dgm:spPr>
        <a:solidFill>
          <a:srgbClr val="FFCCFF"/>
        </a:solidFill>
      </dgm:spPr>
      <dgm:t>
        <a:bodyPr/>
        <a:lstStyle/>
        <a:p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Содержательная область</a:t>
          </a: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385FB662-EAB5-4C36-8EF5-F83D58B24278}" type="parTrans" cxnId="{BEEE87B5-E806-4091-B2BB-D501E3737A79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6A8FA8B-4961-43D7-B6D2-6D13F9F96F10}" type="sibTrans" cxnId="{BEEE87B5-E806-4091-B2BB-D501E3737A79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75DEF4F-36B5-4893-85E1-60C4964DA234}">
      <dgm:prSet phldrT="[Текст]" custT="1"/>
      <dgm:spPr>
        <a:solidFill>
          <a:srgbClr val="FF0000">
            <a:alpha val="50000"/>
          </a:srgbClr>
        </a:solidFill>
      </dgm:spPr>
      <dgm:t>
        <a:bodyPr/>
        <a:lstStyle/>
        <a:p>
          <a:pPr marL="900000"/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Контексты/ ситуации</a:t>
          </a: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DCA71657-8931-430D-AEC2-46E46540845F}" type="parTrans" cxnId="{437FDFA8-B9D9-4E02-A353-CABC00470107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9790EB3-E407-4AA3-ACA0-75A60FB1AFD8}" type="sibTrans" cxnId="{437FDFA8-B9D9-4E02-A353-CABC00470107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87B42553-4854-4EA4-83F3-B3E002F97E11}">
      <dgm:prSet phldrT="[Текст]" custT="1"/>
      <dgm:spPr>
        <a:solidFill>
          <a:schemeClr val="accent5">
            <a:lumMod val="75000"/>
            <a:alpha val="50000"/>
          </a:schemeClr>
        </a:solidFill>
      </dgm:spPr>
      <dgm:t>
        <a:bodyPr/>
        <a:lstStyle/>
        <a:p>
          <a:r>
            <a:rPr lang="ru-RU" sz="2000" b="1" dirty="0" err="1" smtClean="0">
              <a:latin typeface="Arial" panose="020B0604020202020204" pitchFamily="34" charset="0"/>
              <a:cs typeface="Arial" panose="020B0604020202020204" pitchFamily="34" charset="0"/>
            </a:rPr>
            <a:t>Компетентностная</a:t>
          </a:r>
          <a:r>
            <a:rPr lang="ru-RU" sz="2000" b="1" dirty="0" smtClean="0">
              <a:latin typeface="Arial" panose="020B0604020202020204" pitchFamily="34" charset="0"/>
              <a:cs typeface="Arial" panose="020B0604020202020204" pitchFamily="34" charset="0"/>
            </a:rPr>
            <a:t> область</a:t>
          </a:r>
          <a:endParaRPr lang="ru-RU" sz="2000" b="1" dirty="0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DB62CB8-0893-428C-A3ED-0DC761E973D5}" type="parTrans" cxnId="{95BB51AF-9418-464A-ADE3-6D6F105DB409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1E9BDF2D-BAA4-46A0-A585-30F0B780E85B}" type="sibTrans" cxnId="{95BB51AF-9418-464A-ADE3-6D6F105DB409}">
      <dgm:prSet/>
      <dgm:spPr/>
      <dgm:t>
        <a:bodyPr/>
        <a:lstStyle/>
        <a:p>
          <a:endParaRPr lang="ru-RU" sz="2000" b="1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088230E-7EE5-4F33-AC3E-0356B3364B66}" type="pres">
      <dgm:prSet presAssocID="{8C1326E0-CFA6-41AF-B03A-D0F53EAB2578}" presName="compositeShape" presStyleCnt="0">
        <dgm:presLayoutVars>
          <dgm:chMax val="7"/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EA5165E-67D6-4469-863A-842734A92BAB}" type="pres">
      <dgm:prSet presAssocID="{AD537BF9-5544-4095-98EE-AC33D710DA7C}" presName="circ1" presStyleLbl="vennNode1" presStyleIdx="0" presStyleCnt="3" custScaleX="142546" custScaleY="113555" custLinFactNeighborX="18825" custLinFactNeighborY="-4368"/>
      <dgm:spPr/>
      <dgm:t>
        <a:bodyPr/>
        <a:lstStyle/>
        <a:p>
          <a:endParaRPr lang="ru-RU"/>
        </a:p>
      </dgm:t>
    </dgm:pt>
    <dgm:pt modelId="{EA169432-8591-43B8-BE4B-CC2CF38892DA}" type="pres">
      <dgm:prSet presAssocID="{AD537BF9-5544-4095-98EE-AC33D710DA7C}" presName="circ1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CF64A-6A02-4793-A6ED-DED440A18AE6}" type="pres">
      <dgm:prSet presAssocID="{775DEF4F-36B5-4893-85E1-60C4964DA234}" presName="circ2" presStyleLbl="vennNode1" presStyleIdx="1" presStyleCnt="3" custScaleX="159272" custScaleY="113555" custLinFactNeighborX="2162" custLinFactNeighborY="1853"/>
      <dgm:spPr/>
      <dgm:t>
        <a:bodyPr/>
        <a:lstStyle/>
        <a:p>
          <a:endParaRPr lang="ru-RU"/>
        </a:p>
      </dgm:t>
    </dgm:pt>
    <dgm:pt modelId="{0DEB0D55-9FE7-4865-AEA2-E1911BA25DCA}" type="pres">
      <dgm:prSet presAssocID="{775DEF4F-36B5-4893-85E1-60C4964DA234}" presName="circ2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EECC0DA-4D37-41D6-AC54-4EFAD6D48CD5}" type="pres">
      <dgm:prSet presAssocID="{87B42553-4854-4EA4-83F3-B3E002F97E11}" presName="circ3" presStyleLbl="vennNode1" presStyleIdx="2" presStyleCnt="3" custScaleX="163503" custScaleY="113555" custLinFactNeighborX="-1650" custLinFactNeighborY="-3210"/>
      <dgm:spPr/>
      <dgm:t>
        <a:bodyPr/>
        <a:lstStyle/>
        <a:p>
          <a:endParaRPr lang="ru-RU"/>
        </a:p>
      </dgm:t>
    </dgm:pt>
    <dgm:pt modelId="{731D2D39-E1BD-4195-A764-DF6016C51A6C}" type="pres">
      <dgm:prSet presAssocID="{87B42553-4854-4EA4-83F3-B3E002F97E11}" presName="circ3Tx" presStyleLbl="revTx" presStyleIdx="0" presStyleCnt="0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883F277-E997-4731-AD8C-F91955EC036A}" type="presOf" srcId="{775DEF4F-36B5-4893-85E1-60C4964DA234}" destId="{0DEB0D55-9FE7-4865-AEA2-E1911BA25DCA}" srcOrd="1" destOrd="0" presId="urn:microsoft.com/office/officeart/2005/8/layout/venn1"/>
    <dgm:cxn modelId="{95BB51AF-9418-464A-ADE3-6D6F105DB409}" srcId="{8C1326E0-CFA6-41AF-B03A-D0F53EAB2578}" destId="{87B42553-4854-4EA4-83F3-B3E002F97E11}" srcOrd="2" destOrd="0" parTransId="{6DB62CB8-0893-428C-A3ED-0DC761E973D5}" sibTransId="{1E9BDF2D-BAA4-46A0-A585-30F0B780E85B}"/>
    <dgm:cxn modelId="{437FDFA8-B9D9-4E02-A353-CABC00470107}" srcId="{8C1326E0-CFA6-41AF-B03A-D0F53EAB2578}" destId="{775DEF4F-36B5-4893-85E1-60C4964DA234}" srcOrd="1" destOrd="0" parTransId="{DCA71657-8931-430D-AEC2-46E46540845F}" sibTransId="{E9790EB3-E407-4AA3-ACA0-75A60FB1AFD8}"/>
    <dgm:cxn modelId="{BEEE87B5-E806-4091-B2BB-D501E3737A79}" srcId="{8C1326E0-CFA6-41AF-B03A-D0F53EAB2578}" destId="{AD537BF9-5544-4095-98EE-AC33D710DA7C}" srcOrd="0" destOrd="0" parTransId="{385FB662-EAB5-4C36-8EF5-F83D58B24278}" sibTransId="{06A8FA8B-4961-43D7-B6D2-6D13F9F96F10}"/>
    <dgm:cxn modelId="{6D5C8483-9EE9-4EAD-A081-90C88F43B1EB}" type="presOf" srcId="{AD537BF9-5544-4095-98EE-AC33D710DA7C}" destId="{EA169432-8591-43B8-BE4B-CC2CF38892DA}" srcOrd="1" destOrd="0" presId="urn:microsoft.com/office/officeart/2005/8/layout/venn1"/>
    <dgm:cxn modelId="{B208F8F3-C747-4D61-868C-1B0382CF6CAB}" type="presOf" srcId="{AD537BF9-5544-4095-98EE-AC33D710DA7C}" destId="{9EA5165E-67D6-4469-863A-842734A92BAB}" srcOrd="0" destOrd="0" presId="urn:microsoft.com/office/officeart/2005/8/layout/venn1"/>
    <dgm:cxn modelId="{1FF168B9-BB2F-42B8-B1DB-4F650A37EAEF}" type="presOf" srcId="{8C1326E0-CFA6-41AF-B03A-D0F53EAB2578}" destId="{2088230E-7EE5-4F33-AC3E-0356B3364B66}" srcOrd="0" destOrd="0" presId="urn:microsoft.com/office/officeart/2005/8/layout/venn1"/>
    <dgm:cxn modelId="{6B3C2134-EB83-4F88-A6E0-3FBB6E6808C1}" type="presOf" srcId="{87B42553-4854-4EA4-83F3-B3E002F97E11}" destId="{4EECC0DA-4D37-41D6-AC54-4EFAD6D48CD5}" srcOrd="0" destOrd="0" presId="urn:microsoft.com/office/officeart/2005/8/layout/venn1"/>
    <dgm:cxn modelId="{DA9415BE-303E-4C45-A780-01286D80D22A}" type="presOf" srcId="{775DEF4F-36B5-4893-85E1-60C4964DA234}" destId="{22BCF64A-6A02-4793-A6ED-DED440A18AE6}" srcOrd="0" destOrd="0" presId="urn:microsoft.com/office/officeart/2005/8/layout/venn1"/>
    <dgm:cxn modelId="{1C67ABD3-2154-466C-8298-BE6EC7FCAD4C}" type="presOf" srcId="{87B42553-4854-4EA4-83F3-B3E002F97E11}" destId="{731D2D39-E1BD-4195-A764-DF6016C51A6C}" srcOrd="1" destOrd="0" presId="urn:microsoft.com/office/officeart/2005/8/layout/venn1"/>
    <dgm:cxn modelId="{E88C7602-46E7-47CB-9CD1-7DB9DA0CBC64}" type="presParOf" srcId="{2088230E-7EE5-4F33-AC3E-0356B3364B66}" destId="{9EA5165E-67D6-4469-863A-842734A92BAB}" srcOrd="0" destOrd="0" presId="urn:microsoft.com/office/officeart/2005/8/layout/venn1"/>
    <dgm:cxn modelId="{9B351E45-057A-4F9D-AC0B-B067DB33C26C}" type="presParOf" srcId="{2088230E-7EE5-4F33-AC3E-0356B3364B66}" destId="{EA169432-8591-43B8-BE4B-CC2CF38892DA}" srcOrd="1" destOrd="0" presId="urn:microsoft.com/office/officeart/2005/8/layout/venn1"/>
    <dgm:cxn modelId="{1C41F278-9C76-430F-8FB5-D7B76490CBE5}" type="presParOf" srcId="{2088230E-7EE5-4F33-AC3E-0356B3364B66}" destId="{22BCF64A-6A02-4793-A6ED-DED440A18AE6}" srcOrd="2" destOrd="0" presId="urn:microsoft.com/office/officeart/2005/8/layout/venn1"/>
    <dgm:cxn modelId="{AAC9FA47-A12D-4C3F-BAD9-E19F40CFA241}" type="presParOf" srcId="{2088230E-7EE5-4F33-AC3E-0356B3364B66}" destId="{0DEB0D55-9FE7-4865-AEA2-E1911BA25DCA}" srcOrd="3" destOrd="0" presId="urn:microsoft.com/office/officeart/2005/8/layout/venn1"/>
    <dgm:cxn modelId="{E08D436D-CCC0-4349-B1B1-3FA8CD6A4E94}" type="presParOf" srcId="{2088230E-7EE5-4F33-AC3E-0356B3364B66}" destId="{4EECC0DA-4D37-41D6-AC54-4EFAD6D48CD5}" srcOrd="4" destOrd="0" presId="urn:microsoft.com/office/officeart/2005/8/layout/venn1"/>
    <dgm:cxn modelId="{71641CE9-9129-4110-BF61-9A4013AEC85E}" type="presParOf" srcId="{2088230E-7EE5-4F33-AC3E-0356B3364B66}" destId="{731D2D39-E1BD-4195-A764-DF6016C51A6C}" srcOrd="5" destOrd="0" presId="urn:microsoft.com/office/officeart/2005/8/layout/venn1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89DB9A54-1048-4E87-B49B-0E6E934C6CE7}">
      <dsp:nvSpPr>
        <dsp:cNvPr id="0" name=""/>
        <dsp:cNvSpPr/>
      </dsp:nvSpPr>
      <dsp:spPr>
        <a:xfrm>
          <a:off x="192022" y="1515394"/>
          <a:ext cx="2545120" cy="2086610"/>
        </a:xfrm>
        <a:prstGeom prst="ellipse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 Narrow" panose="020B0606020202030204" pitchFamily="34" charset="0"/>
            </a:rPr>
            <a:t>Национальный инструментарий по методологии  </a:t>
          </a:r>
          <a:r>
            <a:rPr lang="en-US" sz="2000" b="1" kern="1200" dirty="0" smtClean="0">
              <a:latin typeface="Arial Narrow" panose="020B0606020202030204" pitchFamily="34" charset="0"/>
            </a:rPr>
            <a:t>PISA</a:t>
          </a:r>
          <a:endParaRPr lang="ru-RU" sz="2000" b="1" kern="1200" dirty="0">
            <a:latin typeface="Arial Narrow" panose="020B0606020202030204" pitchFamily="34" charset="0"/>
          </a:endParaRPr>
        </a:p>
      </dsp:txBody>
      <dsp:txXfrm>
        <a:off x="564746" y="1820971"/>
        <a:ext cx="1799672" cy="1475456"/>
      </dsp:txXfrm>
    </dsp:sp>
    <dsp:sp modelId="{CD659E1A-517E-4C1A-9FA2-E71077B3274C}">
      <dsp:nvSpPr>
        <dsp:cNvPr id="0" name=""/>
        <dsp:cNvSpPr/>
      </dsp:nvSpPr>
      <dsp:spPr>
        <a:xfrm rot="12193922">
          <a:off x="2597455" y="3001355"/>
          <a:ext cx="840487" cy="62339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64C5C11-9EE0-41CE-BB44-2D39B1EBC6C1}">
      <dsp:nvSpPr>
        <dsp:cNvPr id="0" name=""/>
        <dsp:cNvSpPr/>
      </dsp:nvSpPr>
      <dsp:spPr>
        <a:xfrm>
          <a:off x="3612947" y="3165598"/>
          <a:ext cx="1723801" cy="1417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Создание тренажеров</a:t>
          </a:r>
          <a:endParaRPr lang="ru-RU" sz="2200" b="1" kern="1200" dirty="0"/>
        </a:p>
      </dsp:txBody>
      <dsp:txXfrm>
        <a:off x="3654455" y="3207106"/>
        <a:ext cx="1640785" cy="1334176"/>
      </dsp:txXfrm>
    </dsp:sp>
    <dsp:sp modelId="{BAB364DB-DEF1-4B33-A8F7-0A698210C0CC}">
      <dsp:nvSpPr>
        <dsp:cNvPr id="0" name=""/>
        <dsp:cNvSpPr/>
      </dsp:nvSpPr>
      <dsp:spPr>
        <a:xfrm rot="9094873">
          <a:off x="2514650" y="1359310"/>
          <a:ext cx="944598" cy="62339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052BD309-77CA-452F-B077-98E62419AD72}">
      <dsp:nvSpPr>
        <dsp:cNvPr id="0" name=""/>
        <dsp:cNvSpPr/>
      </dsp:nvSpPr>
      <dsp:spPr>
        <a:xfrm>
          <a:off x="3611838" y="130773"/>
          <a:ext cx="1723801" cy="1417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Включение заданий в различные предметы</a:t>
          </a:r>
          <a:endParaRPr lang="ru-RU" sz="2200" b="1" kern="1200" dirty="0"/>
        </a:p>
      </dsp:txBody>
      <dsp:txXfrm>
        <a:off x="3653346" y="172281"/>
        <a:ext cx="1640785" cy="1334176"/>
      </dsp:txXfrm>
    </dsp:sp>
    <dsp:sp modelId="{0BE03C11-4BE4-40FC-A881-5BF14743A104}">
      <dsp:nvSpPr>
        <dsp:cNvPr id="0" name=""/>
        <dsp:cNvSpPr/>
      </dsp:nvSpPr>
      <dsp:spPr>
        <a:xfrm rot="10577791">
          <a:off x="2830748" y="2128145"/>
          <a:ext cx="628873" cy="623391"/>
        </a:xfrm>
        <a:prstGeom prst="leftArrow">
          <a:avLst>
            <a:gd name="adj1" fmla="val 60000"/>
            <a:gd name="adj2" fmla="val 50000"/>
          </a:avLst>
        </a:prstGeom>
        <a:gradFill rotWithShape="0">
          <a:gsLst>
            <a:gs pos="0">
              <a:schemeClr val="accent2">
                <a:tint val="60000"/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tint val="60000"/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tint val="60000"/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</dsp:sp>
    <dsp:sp modelId="{11D3BD94-5A6F-4BAE-819D-B4EEBED9C47F}">
      <dsp:nvSpPr>
        <dsp:cNvPr id="0" name=""/>
        <dsp:cNvSpPr/>
      </dsp:nvSpPr>
      <dsp:spPr>
        <a:xfrm>
          <a:off x="3611863" y="1648193"/>
          <a:ext cx="1723801" cy="1417192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1910" tIns="41910" rIns="41910" bIns="4191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200" b="1" kern="1200" dirty="0" smtClean="0"/>
            <a:t>Проведение оценочных процедур</a:t>
          </a:r>
          <a:endParaRPr lang="ru-RU" sz="2200" b="1" kern="1200" dirty="0"/>
        </a:p>
      </dsp:txBody>
      <dsp:txXfrm>
        <a:off x="3653371" y="1689701"/>
        <a:ext cx="1640785" cy="1334176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2164896A-87E2-46F0-B795-405D862AACBB}">
      <dsp:nvSpPr>
        <dsp:cNvPr id="0" name=""/>
        <dsp:cNvSpPr/>
      </dsp:nvSpPr>
      <dsp:spPr>
        <a:xfrm>
          <a:off x="79584" y="39485"/>
          <a:ext cx="3390044" cy="985187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57150" lvl="1" indent="-57150" algn="l" defTabSz="4889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100" b="1" kern="1200" dirty="0"/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600" b="1" kern="1200" dirty="0" smtClean="0"/>
            <a:t>Внедрение новых учебно-методических материалов</a:t>
          </a:r>
          <a:endParaRPr lang="ru-RU" sz="1600" b="1" kern="1200" dirty="0"/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600" b="1" kern="1200" dirty="0" smtClean="0"/>
            <a:t>Изменение учебного процесса</a:t>
          </a:r>
          <a:endParaRPr lang="ru-RU" sz="1600" b="1" kern="1200" dirty="0"/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1400" kern="1200" dirty="0"/>
        </a:p>
      </dsp:txBody>
      <dsp:txXfrm>
        <a:off x="79584" y="162633"/>
        <a:ext cx="3020599" cy="738891"/>
      </dsp:txXfrm>
    </dsp:sp>
    <dsp:sp modelId="{C6A7233D-6C60-41D9-A358-B40DF1BCD8E4}">
      <dsp:nvSpPr>
        <dsp:cNvPr id="0" name=""/>
        <dsp:cNvSpPr/>
      </dsp:nvSpPr>
      <dsp:spPr>
        <a:xfrm>
          <a:off x="3530115" y="123613"/>
          <a:ext cx="2362293" cy="81693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/>
            <a:t>Подготовка учителей  </a:t>
          </a:r>
        </a:p>
        <a:p>
          <a:pPr lvl="0" algn="ctr" defTabSz="5334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/>
            <a:t>Подготовка  разработчиков учебных заданий </a:t>
          </a:r>
        </a:p>
        <a:p>
          <a:pPr lvl="0" algn="ctr" defTabSz="533400">
            <a:lnSpc>
              <a:spcPct val="80000"/>
            </a:lnSpc>
            <a:spcBef>
              <a:spcPct val="0"/>
            </a:spcBef>
            <a:spcAft>
              <a:spcPts val="0"/>
            </a:spcAft>
          </a:pPr>
          <a:r>
            <a:rPr lang="ru-RU" sz="1200" b="1" kern="1200" dirty="0" smtClean="0"/>
            <a:t>Создание  учебно-методических пособий</a:t>
          </a:r>
          <a:endParaRPr lang="ru-RU" sz="1200" b="1" kern="1200" dirty="0"/>
        </a:p>
      </dsp:txBody>
      <dsp:txXfrm>
        <a:off x="3569994" y="163492"/>
        <a:ext cx="2282535" cy="737173"/>
      </dsp:txXfrm>
    </dsp:sp>
    <dsp:sp modelId="{2E62CCE7-B218-4614-8325-7D998AA7B56E}">
      <dsp:nvSpPr>
        <dsp:cNvPr id="0" name=""/>
        <dsp:cNvSpPr/>
      </dsp:nvSpPr>
      <dsp:spPr>
        <a:xfrm>
          <a:off x="3471" y="1176401"/>
          <a:ext cx="3390044" cy="237808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600" b="1" kern="1200" dirty="0" smtClean="0"/>
            <a:t>Внедрение формирующего и диагностического оценивания</a:t>
          </a:r>
          <a:endParaRPr lang="ru-RU" sz="1600" b="1" kern="1200" dirty="0"/>
        </a:p>
        <a:p>
          <a:pPr marL="171450" lvl="1" indent="-171450" algn="l" defTabSz="711200">
            <a:lnSpc>
              <a:spcPct val="80000"/>
            </a:lnSpc>
            <a:spcBef>
              <a:spcPct val="0"/>
            </a:spcBef>
            <a:spcAft>
              <a:spcPts val="0"/>
            </a:spcAft>
            <a:buChar char="••"/>
          </a:pPr>
          <a:r>
            <a:rPr lang="ru-RU" sz="1600" b="1" kern="1200" dirty="0" smtClean="0"/>
            <a:t>Проведение мониторинговых исследований</a:t>
          </a:r>
          <a:endParaRPr lang="ru-RU" sz="1600" b="1" kern="1200" dirty="0"/>
        </a:p>
      </dsp:txBody>
      <dsp:txXfrm>
        <a:off x="3471" y="1473661"/>
        <a:ext cx="2498264" cy="1783560"/>
      </dsp:txXfrm>
    </dsp:sp>
    <dsp:sp modelId="{51BB101C-7DC9-485B-9ECE-373820795AA2}">
      <dsp:nvSpPr>
        <dsp:cNvPr id="0" name=""/>
        <dsp:cNvSpPr/>
      </dsp:nvSpPr>
      <dsp:spPr>
        <a:xfrm>
          <a:off x="3530115" y="1842491"/>
          <a:ext cx="2362293" cy="81693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Подготовка специалистов:  разработчиков заданий, </a:t>
          </a:r>
          <a:r>
            <a:rPr lang="ru-RU" sz="1200" b="1" kern="1200" dirty="0" err="1" smtClean="0"/>
            <a:t>психометриков</a:t>
          </a:r>
          <a:endParaRPr lang="ru-RU" sz="1200" b="1" kern="1200" dirty="0" smtClean="0"/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Введение в штат школы специалиста по диагностике</a:t>
          </a:r>
          <a:endParaRPr lang="ru-RU" sz="1200" b="1" kern="1200" dirty="0"/>
        </a:p>
      </dsp:txBody>
      <dsp:txXfrm>
        <a:off x="3569994" y="1882370"/>
        <a:ext cx="2282535" cy="737173"/>
      </dsp:txXfrm>
    </dsp:sp>
    <dsp:sp modelId="{0EBCFBCB-AE8B-4363-AC88-BB0D534FF095}">
      <dsp:nvSpPr>
        <dsp:cNvPr id="0" name=""/>
        <dsp:cNvSpPr/>
      </dsp:nvSpPr>
      <dsp:spPr>
        <a:xfrm>
          <a:off x="13109" y="3477241"/>
          <a:ext cx="3390044" cy="1113020"/>
        </a:xfrm>
        <a:prstGeom prst="rightArrow">
          <a:avLst>
            <a:gd name="adj1" fmla="val 75000"/>
            <a:gd name="adj2" fmla="val 50000"/>
          </a:avLst>
        </a:prstGeom>
        <a:solidFill>
          <a:schemeClr val="accent2">
            <a:alpha val="90000"/>
            <a:tint val="40000"/>
            <a:hueOff val="0"/>
            <a:satOff val="0"/>
            <a:lumOff val="0"/>
            <a:alphaOff val="0"/>
          </a:schemeClr>
        </a:solidFill>
        <a:ln w="6350" cap="flat" cmpd="sng" algn="ctr">
          <a:solidFill>
            <a:schemeClr val="accent2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2">
          <a:scrgbClr r="0" g="0" b="0"/>
        </a:effectRef>
        <a:fontRef idx="minor"/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1" kern="1200" dirty="0" smtClean="0"/>
            <a:t>Формирование функциональной грамотности  по индивидуальной траектории</a:t>
          </a:r>
          <a:endParaRPr lang="ru-RU" sz="1600" b="1" kern="1200" dirty="0"/>
        </a:p>
      </dsp:txBody>
      <dsp:txXfrm>
        <a:off x="13109" y="3616369"/>
        <a:ext cx="2972662" cy="834765"/>
      </dsp:txXfrm>
    </dsp:sp>
    <dsp:sp modelId="{4757086F-A8CE-4115-8807-736E9711FE6D}">
      <dsp:nvSpPr>
        <dsp:cNvPr id="0" name=""/>
        <dsp:cNvSpPr/>
      </dsp:nvSpPr>
      <dsp:spPr>
        <a:xfrm>
          <a:off x="3530115" y="3625285"/>
          <a:ext cx="2362293" cy="816931"/>
        </a:xfrm>
        <a:prstGeom prst="roundRect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Наличие цифровых устройств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Доступ в интернет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1" kern="1200" dirty="0" smtClean="0"/>
            <a:t>Качество программного обеспечения</a:t>
          </a:r>
          <a:endParaRPr lang="ru-RU" sz="1200" b="1" kern="1200" dirty="0"/>
        </a:p>
      </dsp:txBody>
      <dsp:txXfrm>
        <a:off x="3569994" y="3665164"/>
        <a:ext cx="2282535" cy="737173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729E4-0795-4AEB-91BB-433B510A6580}">
      <dsp:nvSpPr>
        <dsp:cNvPr id="0" name=""/>
        <dsp:cNvSpPr/>
      </dsp:nvSpPr>
      <dsp:spPr>
        <a:xfrm>
          <a:off x="2600" y="0"/>
          <a:ext cx="3168279" cy="42914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ЦЕЛЬ ИСПОЛЬЗОВАНИЯ</a:t>
          </a:r>
          <a:endParaRPr lang="ru-RU" sz="1700" b="1" kern="1200" dirty="0"/>
        </a:p>
      </dsp:txBody>
      <dsp:txXfrm>
        <a:off x="217172" y="0"/>
        <a:ext cx="2739135" cy="429144"/>
      </dsp:txXfrm>
    </dsp:sp>
    <dsp:sp modelId="{82FE06C7-3DD0-4701-B290-4EAF0052F916}">
      <dsp:nvSpPr>
        <dsp:cNvPr id="0" name=""/>
        <dsp:cNvSpPr/>
      </dsp:nvSpPr>
      <dsp:spPr>
        <a:xfrm>
          <a:off x="2854052" y="0"/>
          <a:ext cx="3168279" cy="42914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ЭФФЕКТ</a:t>
          </a:r>
          <a:endParaRPr lang="ru-RU" sz="1700" b="1" kern="1200" dirty="0"/>
        </a:p>
      </dsp:txBody>
      <dsp:txXfrm>
        <a:off x="3068624" y="0"/>
        <a:ext cx="2739135" cy="429144"/>
      </dsp:txXfrm>
    </dsp:sp>
    <dsp:sp modelId="{95370B56-1612-4631-BB12-581A9DABB21B}">
      <dsp:nvSpPr>
        <dsp:cNvPr id="0" name=""/>
        <dsp:cNvSpPr/>
      </dsp:nvSpPr>
      <dsp:spPr>
        <a:xfrm>
          <a:off x="5705504" y="0"/>
          <a:ext cx="3168279" cy="429144"/>
        </a:xfrm>
        <a:prstGeom prst="chevron">
          <a:avLst/>
        </a:prstGeom>
        <a:gradFill rotWithShape="0">
          <a:gsLst>
            <a:gs pos="0">
              <a:schemeClr val="accent2">
                <a:hueOff val="0"/>
                <a:satOff val="0"/>
                <a:lumOff val="0"/>
                <a:alphaOff val="0"/>
                <a:satMod val="103000"/>
                <a:lumMod val="102000"/>
                <a:tint val="94000"/>
              </a:schemeClr>
            </a:gs>
            <a:gs pos="50000">
              <a:schemeClr val="accent2">
                <a:hueOff val="0"/>
                <a:satOff val="0"/>
                <a:lumOff val="0"/>
                <a:alphaOff val="0"/>
                <a:satMod val="110000"/>
                <a:lumMod val="100000"/>
                <a:shade val="100000"/>
              </a:schemeClr>
            </a:gs>
            <a:gs pos="100000">
              <a:schemeClr val="accent2">
                <a:hueOff val="0"/>
                <a:satOff val="0"/>
                <a:lumOff val="0"/>
                <a:alphaOff val="0"/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3">
          <a:scrgbClr r="0" g="0" b="0"/>
        </a:effectRef>
        <a:fontRef idx="minor">
          <a:schemeClr val="lt1"/>
        </a:fontRef>
      </dsp:style>
      <dsp:txBody>
        <a:bodyPr spcFirstLastPara="0" vert="horz" wrap="square" lIns="68009" tIns="22670" rIns="22670" bIns="226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700" b="1" kern="1200" dirty="0" smtClean="0"/>
            <a:t>УСЛОВИЯ ИСПОЛЬЗОВАНИЯ</a:t>
          </a:r>
          <a:endParaRPr lang="ru-RU" sz="1700" b="1" kern="1200" dirty="0"/>
        </a:p>
      </dsp:txBody>
      <dsp:txXfrm>
        <a:off x="5920076" y="0"/>
        <a:ext cx="2739135" cy="429144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A5165E-67D6-4469-863A-842734A92BAB}">
      <dsp:nvSpPr>
        <dsp:cNvPr id="0" name=""/>
        <dsp:cNvSpPr/>
      </dsp:nvSpPr>
      <dsp:spPr>
        <a:xfrm>
          <a:off x="2807120" y="-49682"/>
          <a:ext cx="3642711" cy="2901857"/>
        </a:xfrm>
        <a:prstGeom prst="ellipse">
          <a:avLst/>
        </a:prstGeom>
        <a:solidFill>
          <a:srgbClr val="FFCCFF"/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Содержательная область</a:t>
          </a:r>
          <a:endParaRPr lang="ru-RU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3292815" y="458142"/>
        <a:ext cx="2671321" cy="1305835"/>
      </dsp:txXfrm>
    </dsp:sp>
    <dsp:sp modelId="{22BCF64A-6A02-4793-A6ED-DED440A18AE6}">
      <dsp:nvSpPr>
        <dsp:cNvPr id="0" name=""/>
        <dsp:cNvSpPr/>
      </dsp:nvSpPr>
      <dsp:spPr>
        <a:xfrm>
          <a:off x="3089686" y="1547482"/>
          <a:ext cx="4070138" cy="2901857"/>
        </a:xfrm>
        <a:prstGeom prst="ellipse">
          <a:avLst/>
        </a:prstGeom>
        <a:solidFill>
          <a:srgbClr val="FF0000">
            <a:alpha val="50000"/>
          </a:srgb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900000"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Контексты/ ситуации</a:t>
          </a:r>
          <a:endParaRPr lang="ru-RU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4334470" y="2297128"/>
        <a:ext cx="2442083" cy="1596021"/>
      </dsp:txXfrm>
    </dsp:sp>
    <dsp:sp modelId="{4EECC0DA-4D37-41D6-AC54-4EFAD6D48CD5}">
      <dsp:nvSpPr>
        <dsp:cNvPr id="0" name=""/>
        <dsp:cNvSpPr/>
      </dsp:nvSpPr>
      <dsp:spPr>
        <a:xfrm>
          <a:off x="1094018" y="1465452"/>
          <a:ext cx="4178260" cy="2901857"/>
        </a:xfrm>
        <a:prstGeom prst="ellipse">
          <a:avLst/>
        </a:prstGeom>
        <a:solidFill>
          <a:schemeClr val="accent5">
            <a:lumMod val="75000"/>
            <a:alpha val="5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tx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err="1" smtClean="0">
              <a:latin typeface="Arial" panose="020B0604020202020204" pitchFamily="34" charset="0"/>
              <a:cs typeface="Arial" panose="020B0604020202020204" pitchFamily="34" charset="0"/>
            </a:rPr>
            <a:t>Компетентностная</a:t>
          </a:r>
          <a:r>
            <a:rPr lang="ru-RU" sz="2000" b="1" kern="1200" dirty="0" smtClean="0">
              <a:latin typeface="Arial" panose="020B0604020202020204" pitchFamily="34" charset="0"/>
              <a:cs typeface="Arial" panose="020B0604020202020204" pitchFamily="34" charset="0"/>
            </a:rPr>
            <a:t> область</a:t>
          </a:r>
          <a:endParaRPr lang="ru-RU" sz="2000" b="1" kern="1200" dirty="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1487471" y="2215098"/>
        <a:ext cx="2506956" cy="159602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1">
  <dgm:title val=""/>
  <dgm:desc val=""/>
  <dgm:catLst>
    <dgm:cat type="process" pri="9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des" func="maxDepth" op="gte" val="2">
        <dgm:constrLst>
          <dgm:constr type="h" for="ch" forName="composite" refType="h"/>
          <dgm:constr type="w" for="ch" forName="composite" refType="w"/>
          <dgm:constr type="w" for="des" forName="parTx"/>
          <dgm:constr type="h" for="des" forName="parTx" op="equ"/>
          <dgm:constr type="w" for="des" forName="desTx"/>
          <dgm:constr type="h" for="des" forName="desTx" op="equ"/>
          <dgm:constr type="primFontSz" for="des" forName="parTx" val="65"/>
          <dgm:constr type="secFontSz" for="des" forName="desTx" refType="primFontSz" refFor="des" refForName="parTx" op="equ"/>
          <dgm:constr type="h" for="des" forName="parTx" refType="primFontSz" refFor="des" refForName="parTx" fact="1.5"/>
          <dgm:constr type="h" for="des" forName="desTx" refType="primFontSz" refFor="des" refForName="parTx" fact="0.5"/>
          <dgm:constr type="w" for="ch" forName="space" op="equ" val="-6"/>
        </dgm:constrLst>
        <dgm:ruleLst>
          <dgm:rule type="w" for="ch" forName="composite" val="0" fact="NaN" max="NaN"/>
          <dgm:rule type="primFontSz" for="des" forName="parTx" val="5" fact="NaN" max="NaN"/>
        </dgm:ruleLst>
        <dgm:forEach name="Name6" axis="ch" ptType="node"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hoose name="Name7">
              <dgm:if name="Name8" func="var" arg="dir" op="equ" val="norm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if>
              <dgm:else name="Name9">
                <dgm:constrLst>
                  <dgm:constr type="l" for="ch" forName="parTx"/>
                  <dgm:constr type="w" for="ch" forName="parTx" refType="w"/>
                  <dgm:constr type="t" for="ch" forName="parTx"/>
                  <dgm:constr type="l" for="ch" forName="desTx" refType="w" fact="0.2"/>
                  <dgm:constr type="w" for="ch" forName="desTx" refType="w" refFor="ch" refForName="parTx" fact="0.8"/>
                  <dgm:constr type="t" for="ch" forName="desTx" refType="h" refFor="ch" refForName="parTx" fact="1.125"/>
                </dgm:constrLst>
              </dgm:else>
            </dgm:choose>
            <dgm:ruleLst>
              <dgm:rule type="h" val="INF" fact="NaN" max="NaN"/>
            </dgm:ruleLst>
            <dgm:layoutNode name="parTx">
              <dgm:varLst>
                <dgm:chMax val="0"/>
                <dgm:chPref val="0"/>
                <dgm:bulletEnabled val="1"/>
              </dgm:varLst>
              <dgm:alg type="tx"/>
              <dgm:choose name="Name10">
                <dgm:if name="Name11" func="var" arg="dir" op="equ" val="norm">
                  <dgm:shape xmlns:r="http://schemas.openxmlformats.org/officeDocument/2006/relationships" type="chevron" r:blip="">
                    <dgm:adjLst/>
                  </dgm:shape>
                </dgm:if>
                <dgm:else name="Name12">
                  <dgm:shape xmlns:r="http://schemas.openxmlformats.org/officeDocument/2006/relationships" rot="180" type="chevron" r:blip="">
                    <dgm:adjLst/>
                  </dgm:shape>
                </dgm:else>
              </dgm:choose>
              <dgm:presOf axis="self" ptType="node"/>
              <dgm:choose name="Name13">
                <dgm:if name="Name14" func="var" arg="dir" op="equ" val="norm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315"/>
                    <dgm:constr type="rMarg" refType="primFontSz" fact="0.105"/>
                  </dgm:constrLst>
                </dgm:if>
                <dgm:else name="Name15">
                  <dgm:constrLst>
                    <dgm:constr type="h" refType="w" op="lte" fact="0.4"/>
                    <dgm:constr type="h"/>
                    <dgm:constr type="tMarg" refType="primFontSz" fact="0.105"/>
                    <dgm:constr type="bMarg" refType="primFontSz" fact="0.105"/>
                    <dgm:constr type="lMarg" refType="primFontSz" fact="0.105"/>
                    <dgm:constr type="rMarg" refType="primFontSz" fact="0.315"/>
                  </dgm:constrLst>
                </dgm:else>
              </dgm:choose>
              <dgm:ruleLst>
                <dgm:rule type="h" val="INF" fact="NaN" max="NaN"/>
              </dgm:ruleLst>
            </dgm:layoutNode>
            <dgm:layoutNode name="desTx" styleLbl="revTx">
              <dgm:varLst>
                <dgm:bulletEnabled val="1"/>
              </dgm:varLst>
              <dgm:alg type="tx">
                <dgm:param type="stBulletLvl" val="1"/>
              </dgm:alg>
              <dgm:choose name="Name16">
                <dgm:if name="Name17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18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h"/>
                <dgm:constr type="tMarg"/>
                <dgm:constr type="bMarg"/>
                <dgm:constr type="rMarg"/>
                <dgm:constr type="lMarg"/>
              </dgm:constrLst>
              <dgm:ruleLst>
                <dgm:rule type="h" val="INF" fact="NaN" max="NaN"/>
              </dgm:ruleLst>
            </dgm:layoutNode>
          </dgm:layoutNode>
          <dgm:forEach name="Name19" axis="followSib" ptType="sibTrans" cnt="1">
            <dgm:layoutNode name="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20">
        <dgm:constrLst>
          <dgm:constr type="w" for="ch" forName="parTxOnly" refType="w"/>
          <dgm:constr type="h" for="des" forName="parTxOnly" op="equ"/>
          <dgm:constr type="primFontSz" for="des" forName="parTxOnly" op="equ" val="65"/>
          <dgm:constr type="w" for="ch" forName="parTxOnlySpace" refType="w" refFor="ch" refForName="parTxOnly" fact="-0.1"/>
        </dgm:constrLst>
        <dgm:ruleLst/>
        <dgm:forEach name="Name21" axis="ch" ptType="node">
          <dgm:layoutNode name="parTxOnly">
            <dgm:varLst>
              <dgm:chMax val="0"/>
              <dgm:chPref val="0"/>
              <dgm:bulletEnabled val="1"/>
            </dgm:varLst>
            <dgm:alg type="tx"/>
            <dgm:choose name="Name22">
              <dgm:if name="Name23" func="var" arg="dir" op="equ" val="norm">
                <dgm:shape xmlns:r="http://schemas.openxmlformats.org/officeDocument/2006/relationships" type="chevron" r:blip="">
                  <dgm:adjLst/>
                </dgm:shape>
              </dgm:if>
              <dgm:else name="Name24">
                <dgm:shape xmlns:r="http://schemas.openxmlformats.org/officeDocument/2006/relationships" rot="180" type="chevron" r:blip="">
                  <dgm:adjLst/>
                </dgm:shape>
              </dgm:else>
            </dgm:choose>
            <dgm:presOf axis="self" ptType="node"/>
            <dgm:choose name="Name25">
              <dgm:if name="Name26" func="var" arg="dir" op="equ" val="norm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315"/>
                  <dgm:constr type="rMarg" refType="primFontSz" fact="0.105"/>
                </dgm:constrLst>
              </dgm:if>
              <dgm:else name="Name27">
                <dgm:constrLst>
                  <dgm:constr type="h" refType="w" op="equ" fact="0.4"/>
                  <dgm:constr type="tMarg" refType="primFontSz" fact="0.105"/>
                  <dgm:constr type="bMarg" refType="primFontSz" fact="0.105"/>
                  <dgm:constr type="lMarg" refType="primFontSz" fact="0.105"/>
                  <dgm:constr type="rMarg" refType="primFontSz" fact="0.315"/>
                </dgm:constrLst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TxOnly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enn1">
  <dgm:title val=""/>
  <dgm:desc val=""/>
  <dgm:catLst>
    <dgm:cat type="relationship" pri="28000"/>
    <dgm:cat type="convert" pri="190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</dgm:cxnLst>
      <dgm:bg/>
      <dgm:whole/>
    </dgm:dataModel>
  </dgm:clrData>
  <dgm:layoutNode name="compositeShape">
    <dgm:varLst>
      <dgm:chMax val="7"/>
      <dgm:dir/>
      <dgm:resizeHandles val="exact"/>
    </dgm:varLst>
    <dgm:choose name="Name0">
      <dgm:if name="Name1" axis="ch" ptType="node" func="cnt" op="equ" val="1">
        <dgm:alg type="composite">
          <dgm:param type="ar" val="1"/>
        </dgm:alg>
      </dgm:if>
      <dgm:if name="Name2" axis="ch" ptType="node" func="cnt" op="equ" val="2">
        <dgm:alg type="composite">
          <dgm:param type="ar" val="1.792"/>
        </dgm:alg>
      </dgm:if>
      <dgm:if name="Name3" axis="ch" ptType="node" func="cnt" op="equ" val="3">
        <dgm:alg type="composite">
          <dgm:param type="ar" val="1"/>
        </dgm:alg>
      </dgm:if>
      <dgm:if name="Name4" axis="ch" ptType="node" func="cnt" op="equ" val="4">
        <dgm:alg type="composite">
          <dgm:param type="ar" val="1"/>
        </dgm:alg>
      </dgm:if>
      <dgm:if name="Name5" axis="ch" ptType="node" func="cnt" op="equ" val="5">
        <dgm:alg type="composite">
          <dgm:param type="ar" val="1.4"/>
        </dgm:alg>
      </dgm:if>
      <dgm:if name="Name6" axis="ch" ptType="node" func="cnt" op="equ" val="6">
        <dgm:alg type="composite">
          <dgm:param type="ar" val="1.285"/>
        </dgm:alg>
      </dgm:if>
      <dgm:if name="Name7" axis="ch" ptType="node" func="cnt" op="equ" val="7">
        <dgm:alg type="composite">
          <dgm:param type="ar" val="1.359"/>
        </dgm:alg>
      </dgm:if>
      <dgm:else name="Name8">
        <dgm:alg type="composite">
          <dgm:param type="ar" val="1.359"/>
        </dgm:alg>
      </dgm:else>
    </dgm:choose>
    <dgm:shape xmlns:r="http://schemas.openxmlformats.org/officeDocument/2006/relationships" r:blip="">
      <dgm:adjLst/>
    </dgm:shape>
    <dgm:presOf/>
    <dgm:choose name="Name9">
      <dgm:if name="Name10" axis="ch" ptType="node" func="cnt" op="equ" val="1">
        <dgm:constrLst>
          <dgm:constr type="ctrX" for="ch" forName="circ1TxSh" refType="w" fact="0.5"/>
          <dgm:constr type="ctrY" for="ch" forName="circ1TxSh" refType="h" fact="0.5"/>
          <dgm:constr type="w" for="ch" forName="circ1TxSh" refType="w"/>
          <dgm:constr type="h" for="ch" forName="circ1TxSh" refType="h"/>
          <dgm:constr type="primFontSz" for="ch" ptType="node" op="equ"/>
        </dgm:constrLst>
      </dgm:if>
      <dgm:if name="Name11" axis="ch" ptType="node" func="cnt" op="equ" val="2">
        <dgm:constrLst>
          <dgm:constr type="ctrX" for="ch" forName="circ1" refType="w" fact="0.3"/>
          <dgm:constr type="ctrY" for="ch" forName="circ1" refType="h" fact="0.5"/>
          <dgm:constr type="w" for="ch" forName="circ1" refType="w" fact="0.555"/>
          <dgm:constr type="h" for="ch" forName="circ1" refType="h" fact="0.99456"/>
          <dgm:constr type="l" for="ch" forName="circ1Tx" refType="w" fact="0.1"/>
          <dgm:constr type="t" for="ch" forName="circ1Tx" refType="h" fact="0.12"/>
          <dgm:constr type="w" for="ch" forName="circ1Tx" refType="w" fact="0.32"/>
          <dgm:constr type="h" for="ch" forName="circ1Tx" refType="h" fact="0.76"/>
          <dgm:constr type="ctrX" for="ch" forName="circ2" refType="w" fact="0.7"/>
          <dgm:constr type="ctrY" for="ch" forName="circ2" refType="h" fact="0.5"/>
          <dgm:constr type="w" for="ch" forName="circ2" refType="w" fact="0.555"/>
          <dgm:constr type="h" for="ch" forName="circ2" refType="h" fact="0.99456"/>
          <dgm:constr type="l" for="ch" forName="circ2Tx" refType="w" fact="0.58"/>
          <dgm:constr type="t" for="ch" forName="circ2Tx" refType="h" fact="0.12"/>
          <dgm:constr type="w" for="ch" forName="circ2Tx" refType="w" fact="0.32"/>
          <dgm:constr type="h" for="ch" forName="circ2Tx" refType="h" fact="0.76"/>
          <dgm:constr type="primFontSz" for="ch" ptType="node" op="equ"/>
        </dgm:constrLst>
      </dgm:if>
      <dgm:if name="Name12" axis="ch" ptType="node" func="cnt" op="equ" val="3">
        <dgm:constrLst>
          <dgm:constr type="ctrX" for="ch" forName="circ1" refType="w" fact="0.5"/>
          <dgm:constr type="ctrY" for="ch" forName="circ1" refType="w" fact="0.25"/>
          <dgm:constr type="w" for="ch" forName="circ1" refType="w" fact="0.6"/>
          <dgm:constr type="h" for="ch" forName="circ1" refType="h" fact="0.6"/>
          <dgm:constr type="l" for="ch" forName="circ1Tx" refType="w" fact="0.28"/>
          <dgm:constr type="t" for="ch" forName="circ1Tx" refType="h" fact="0.055"/>
          <dgm:constr type="w" for="ch" forName="circ1Tx" refType="w" fact="0.44"/>
          <dgm:constr type="h" for="ch" forName="circ1Tx" refType="h" fact="0.27"/>
          <dgm:constr type="ctrX" for="ch" forName="circ2" refType="w" fact="0.7165"/>
          <dgm:constr type="ctrY" for="ch" forName="circ2" refType="w" fact="0.625"/>
          <dgm:constr type="w" for="ch" forName="circ2" refType="w" fact="0.6"/>
          <dgm:constr type="h" for="ch" forName="circ2" refType="h" fact="0.6"/>
          <dgm:constr type="l" for="ch" forName="circ2Tx" refType="w" fact="0.6"/>
          <dgm:constr type="t" for="ch" forName="circ2Tx" refType="h" fact="0.48"/>
          <dgm:constr type="w" for="ch" forName="circ2Tx" refType="w" fact="0.36"/>
          <dgm:constr type="h" for="ch" forName="circ2Tx" refType="h" fact="0.33"/>
          <dgm:constr type="ctrX" for="ch" forName="circ3" refType="w" fact="0.2835"/>
          <dgm:constr type="ctrY" for="ch" forName="circ3" refType="w" fact="0.625"/>
          <dgm:constr type="w" for="ch" forName="circ3" refType="w" fact="0.6"/>
          <dgm:constr type="h" for="ch" forName="circ3" refType="h" fact="0.6"/>
          <dgm:constr type="l" for="ch" forName="circ3Tx" refType="w" fact="0.04"/>
          <dgm:constr type="t" for="ch" forName="circ3Tx" refType="h" fact="0.48"/>
          <dgm:constr type="w" for="ch" forName="circ3Tx" refType="w" fact="0.36"/>
          <dgm:constr type="h" for="ch" forName="circ3Tx" refType="h" fact="0.33"/>
          <dgm:constr type="primFontSz" for="ch" ptType="node" op="equ"/>
        </dgm:constrLst>
      </dgm:if>
      <dgm:if name="Name13" axis="ch" ptType="node" func="cnt" op="equ" val="4">
        <dgm:constrLst>
          <dgm:constr type="ctrX" for="ch" forName="circ1" refType="w" fact="0.5"/>
          <dgm:constr type="ctrY" for="ch" forName="circ1" refType="w" fact="0.27"/>
          <dgm:constr type="w" for="ch" forName="circ1" refType="w" fact="0.52"/>
          <dgm:constr type="h" for="ch" forName="circ1" refType="h" fact="0.52"/>
          <dgm:constr type="l" for="ch" forName="circ1Tx" refType="w" fact="0.3"/>
          <dgm:constr type="t" for="ch" forName="circ1Tx" refType="h" fact="0.08"/>
          <dgm:constr type="w" for="ch" forName="circ1Tx" refType="w" fact="0.4"/>
          <dgm:constr type="h" for="ch" forName="circ1Tx" refType="h" fact="0.165"/>
          <dgm:constr type="ctrX" for="ch" forName="circ2" refType="w" fact="0.73"/>
          <dgm:constr type="ctrY" for="ch" forName="circ2" refType="w" fact="0.5"/>
          <dgm:constr type="w" for="ch" forName="circ2" refType="w" fact="0.52"/>
          <dgm:constr type="h" for="ch" forName="circ2" refType="h" fact="0.52"/>
          <dgm:constr type="r" for="ch" forName="circ2Tx" refType="w" fact="0.95"/>
          <dgm:constr type="t" for="ch" forName="circ2Tx" refType="h" fact="0.3"/>
          <dgm:constr type="w" for="ch" forName="circ2Tx" refType="w" fact="0.2"/>
          <dgm:constr type="h" for="ch" forName="circ2Tx" refType="h" fact="0.4"/>
          <dgm:constr type="ctrX" for="ch" forName="circ3" refType="w" fact="0.5"/>
          <dgm:constr type="ctrY" for="ch" forName="circ3" refType="w" fact="0.73"/>
          <dgm:constr type="w" for="ch" forName="circ3" refType="w" fact="0.52"/>
          <dgm:constr type="h" for="ch" forName="circ3" refType="h" fact="0.52"/>
          <dgm:constr type="l" for="ch" forName="circ3Tx" refType="w" fact="0.3"/>
          <dgm:constr type="b" for="ch" forName="circ3Tx" refType="h" fact="0.92"/>
          <dgm:constr type="w" for="ch" forName="circ3Tx" refType="w" fact="0.4"/>
          <dgm:constr type="h" for="ch" forName="circ3Tx" refType="h" fact="0.165"/>
          <dgm:constr type="ctrX" for="ch" forName="circ4" refType="w" fact="0.27"/>
          <dgm:constr type="ctrY" for="ch" forName="circ4" refType="h" fact="0.5"/>
          <dgm:constr type="w" for="ch" forName="circ4" refType="w" fact="0.52"/>
          <dgm:constr type="h" for="ch" forName="circ4" refType="h" fact="0.52"/>
          <dgm:constr type="l" for="ch" forName="circ4Tx" refType="w" fact="0.05"/>
          <dgm:constr type="t" for="ch" forName="circ4Tx" refType="h" fact="0.3"/>
          <dgm:constr type="w" for="ch" forName="circ4Tx" refType="w" fact="0.2"/>
          <dgm:constr type="h" for="ch" forName="circ4Tx" refType="h" fact="0.4"/>
          <dgm:constr type="primFontSz" for="ch" ptType="node" op="equ"/>
        </dgm:constrLst>
      </dgm:if>
      <dgm:if name="Name14" axis="ch" ptType="node" func="cnt" op="equ" val="5">
        <dgm:constrLst>
          <dgm:constr type="ctrX" for="ch" forName="circ1" refType="w" fact="0.5"/>
          <dgm:constr type="ctrY" for="ch" forName="circ1" refType="h" fact="0.46"/>
          <dgm:constr type="w" for="ch" forName="circ1" refType="w" fact="0.25"/>
          <dgm:constr type="h" for="ch" forName="circ1" refType="h" fact="0.35"/>
          <dgm:constr type="l" for="ch" forName="circ1Tx" refType="w" fact="0.355"/>
          <dgm:constr type="t" for="ch" forName="circ1Tx"/>
          <dgm:constr type="w" for="ch" forName="circ1Tx" refType="w" fact="0.29"/>
          <dgm:constr type="h" for="ch" forName="circ1Tx" refType="h" fact="0.235"/>
          <dgm:constr type="ctrX" for="ch" forName="circ2" refType="w" fact="0.5951"/>
          <dgm:constr type="ctrY" for="ch" forName="circ2" refType="h" fact="0.5567"/>
          <dgm:constr type="w" for="ch" forName="circ2" refType="w" fact="0.25"/>
          <dgm:constr type="h" for="ch" forName="circ2" refType="h" fact="0.35"/>
          <dgm:constr type="l" for="ch" forName="circ2Tx" refType="w" fact="0.74"/>
          <dgm:constr type="t" for="ch" forName="circ2Tx" refType="h" fact="0.31"/>
          <dgm:constr type="w" for="ch" forName="circ2Tx" refType="w" fact="0.26"/>
          <dgm:constr type="h" for="ch" forName="circ2Tx" refType="h" fact="0.255"/>
          <dgm:constr type="ctrX" for="ch" forName="circ3" refType="w" fact="0.5588"/>
          <dgm:constr type="ctrY" for="ch" forName="circ3" refType="h" fact="0.7133"/>
          <dgm:constr type="w" for="ch" forName="circ3" refType="w" fact="0.25"/>
          <dgm:constr type="h" for="ch" forName="circ3" refType="h" fact="0.35"/>
          <dgm:constr type="l" for="ch" forName="circ3Tx" refType="w" fact="0.7"/>
          <dgm:constr type="t" for="ch" forName="circ3Tx" refType="h" fact="0.745"/>
          <dgm:constr type="w" for="ch" forName="circ3Tx" refType="w" fact="0.26"/>
          <dgm:constr type="h" for="ch" forName="circ3Tx" refType="h" fact="0.255"/>
          <dgm:constr type="ctrX" for="ch" forName="circ4" refType="w" fact="0.4412"/>
          <dgm:constr type="ctrY" for="ch" forName="circ4" refType="h" fact="0.7133"/>
          <dgm:constr type="w" for="ch" forName="circ4" refType="w" fact="0.25"/>
          <dgm:constr type="h" for="ch" forName="circ4" refType="h" fact="0.35"/>
          <dgm:constr type="l" for="ch" forName="circ4Tx" refType="w" fact="0.04"/>
          <dgm:constr type="t" for="ch" forName="circ4Tx" refType="h" fact="0.745"/>
          <dgm:constr type="w" for="ch" forName="circ4Tx" refType="w" fact="0.26"/>
          <dgm:constr type="h" for="ch" forName="circ4Tx" refType="h" fact="0.255"/>
          <dgm:constr type="ctrX" for="ch" forName="circ5" refType="w" fact="0.4049"/>
          <dgm:constr type="ctrY" for="ch" forName="circ5" refType="h" fact="0.5567"/>
          <dgm:constr type="w" for="ch" forName="circ5" refType="w" fact="0.25"/>
          <dgm:constr type="h" for="ch" forName="circ5" refType="h" fact="0.35"/>
          <dgm:constr type="l" for="ch" forName="circ5Tx"/>
          <dgm:constr type="t" for="ch" forName="circ5Tx" refType="h" fact="0.31"/>
          <dgm:constr type="w" for="ch" forName="circ5Tx" refType="w" fact="0.26"/>
          <dgm:constr type="h" for="ch" forName="circ5Tx" refType="h" fact="0.255"/>
          <dgm:constr type="primFontSz" for="ch" ptType="node" op="equ"/>
        </dgm:constrLst>
      </dgm:if>
      <dgm:if name="Name15" axis="ch" ptType="node" func="cnt" op="equ" val="6">
        <dgm:constrLst>
          <dgm:constr type="ctrX" for="ch" forName="circ1" refType="w" fact="0.5"/>
          <dgm:constr type="ctrY" for="ch" forName="circ1" refType="h" fact="0.3844"/>
          <dgm:constr type="w" for="ch" forName="circ1" refType="w" fact="0.24"/>
          <dgm:constr type="h" for="ch" forName="circ1" refType="h" fact="0.3084"/>
          <dgm:constr type="l" for="ch" forName="circ1Tx" refType="w" fact="0.35"/>
          <dgm:constr type="t" for="ch" forName="circ1Tx"/>
          <dgm:constr type="w" for="ch" forName="circ1Tx" refType="w" fact="0.3"/>
          <dgm:constr type="h" for="ch" forName="circ1Tx" refType="h" fact="0.21"/>
          <dgm:constr type="ctrX" for="ch" forName="circ2" refType="w" fact="0.5779"/>
          <dgm:constr type="ctrY" for="ch" forName="circ2" refType="h" fact="0.4422"/>
          <dgm:constr type="w" for="ch" forName="circ2" refType="w" fact="0.24"/>
          <dgm:constr type="h" for="ch" forName="circ2" refType="h" fact="0.3084"/>
          <dgm:constr type="l" for="ch" forName="circ2Tx" refType="w" fact="0.7157"/>
          <dgm:constr type="t" for="ch" forName="circ2Tx" refType="h" fact="0.2"/>
          <dgm:constr type="w" for="ch" forName="circ2Tx" refType="w" fact="0.2843"/>
          <dgm:constr type="h" for="ch" forName="circ2Tx" refType="h" fact="0.23"/>
          <dgm:constr type="ctrX" for="ch" forName="circ3" refType="w" fact="0.5779"/>
          <dgm:constr type="ctrY" for="ch" forName="circ3" refType="h" fact="0.5578"/>
          <dgm:constr type="w" for="ch" forName="circ3" refType="w" fact="0.24"/>
          <dgm:constr type="h" for="ch" forName="circ3" refType="h" fact="0.3084"/>
          <dgm:constr type="l" for="ch" forName="circ3Tx" refType="w" fact="0.7157"/>
          <dgm:constr type="t" for="ch" forName="circ3Tx" refType="h" fact="0.543"/>
          <dgm:constr type="w" for="ch" forName="circ3Tx" refType="w" fact="0.2843"/>
          <dgm:constr type="h" for="ch" forName="circ3Tx" refType="h" fact="0.257"/>
          <dgm:constr type="ctrX" for="ch" forName="circ4" refType="w" fact="0.5"/>
          <dgm:constr type="ctrY" for="ch" forName="circ4" refType="h" fact="0.6157"/>
          <dgm:constr type="w" for="ch" forName="circ4" refType="w" fact="0.24"/>
          <dgm:constr type="h" for="ch" forName="circ4" refType="h" fact="0.3084"/>
          <dgm:constr type="l" for="ch" forName="circ4Tx" refType="w" fact="0.35"/>
          <dgm:constr type="t" for="ch" forName="circ4Tx" refType="h" fact="0.79"/>
          <dgm:constr type="w" for="ch" forName="circ4Tx" refType="w" fact="0.3"/>
          <dgm:constr type="h" for="ch" forName="circ4Tx" refType="h" fact="0.21"/>
          <dgm:constr type="ctrX" for="ch" forName="circ5" refType="w" fact="0.4221"/>
          <dgm:constr type="ctrY" for="ch" forName="circ5" refType="h" fact="0.5578"/>
          <dgm:constr type="w" for="ch" forName="circ5" refType="w" fact="0.24"/>
          <dgm:constr type="h" for="ch" forName="circ5" refType="h" fact="0.3084"/>
          <dgm:constr type="l" for="ch" forName="circ5Tx" refType="w" fact="0"/>
          <dgm:constr type="t" for="ch" forName="circ5Tx" refType="h" fact="0.543"/>
          <dgm:constr type="w" for="ch" forName="circ5Tx" refType="w" fact="0.2843"/>
          <dgm:constr type="h" for="ch" forName="circ5Tx" refType="h" fact="0.257"/>
          <dgm:constr type="ctrX" for="ch" forName="circ6" refType="w" fact="0.4221"/>
          <dgm:constr type="ctrY" for="ch" forName="circ6" refType="h" fact="0.4422"/>
          <dgm:constr type="w" for="ch" forName="circ6" refType="w" fact="0.24"/>
          <dgm:constr type="h" for="ch" forName="circ6" refType="h" fact="0.3084"/>
          <dgm:constr type="l" for="ch" forName="circ6Tx" refType="w" fact="0"/>
          <dgm:constr type="t" for="ch" forName="circ6Tx" refType="h" fact="0.2"/>
          <dgm:constr type="w" for="ch" forName="circ6Tx" refType="w" fact="0.2843"/>
          <dgm:constr type="h" for="ch" forName="circ6Tx" refType="h" fact="0.257"/>
          <dgm:constr type="primFontSz" for="ch" ptType="node" op="equ"/>
        </dgm:constrLst>
      </dgm:if>
      <dgm:else name="Name16">
        <dgm:constrLst>
          <dgm:constr type="ctrX" for="ch" forName="circ1" refType="w" fact="0.5"/>
          <dgm:constr type="ctrY" for="ch" forName="circ1" refType="h" fact="0.4177"/>
          <dgm:constr type="w" for="ch" forName="circ1" refType="w" fact="0.24"/>
          <dgm:constr type="h" for="ch" forName="circ1" refType="h" fact="0.3262"/>
          <dgm:constr type="l" for="ch" forName="circ1Tx" refType="w" fact="0.3625"/>
          <dgm:constr type="t" for="ch" forName="circ1Tx"/>
          <dgm:constr type="w" for="ch" forName="circ1Tx" refType="w" fact="0.275"/>
          <dgm:constr type="h" for="ch" forName="circ1Tx" refType="h" fact="0.2"/>
          <dgm:constr type="ctrX" for="ch" forName="circ2" refType="w" fact="0.5704"/>
          <dgm:constr type="ctrY" for="ch" forName="circ2" refType="h" fact="0.4637"/>
          <dgm:constr type="w" for="ch" forName="circ2" refType="w" fact="0.24"/>
          <dgm:constr type="h" for="ch" forName="circ2" refType="h" fact="0.3262"/>
          <dgm:constr type="l" for="ch" forName="circ2Tx" refType="w" fact="0.72"/>
          <dgm:constr type="t" for="ch" forName="circ2Tx" refType="h" fact="0.19"/>
          <dgm:constr type="w" for="ch" forName="circ2Tx" refType="w" fact="0.26"/>
          <dgm:constr type="h" for="ch" forName="circ2Tx" refType="h" fact="0.22"/>
          <dgm:constr type="ctrX" for="ch" forName="circ3" refType="w" fact="0.5877"/>
          <dgm:constr type="ctrY" for="ch" forName="circ3" refType="h" fact="0.5672"/>
          <dgm:constr type="w" for="ch" forName="circ3" refType="w" fact="0.24"/>
          <dgm:constr type="h" for="ch" forName="circ3" refType="h" fact="0.3262"/>
          <dgm:constr type="l" for="ch" forName="circ3Tx" refType="w" fact="0.745"/>
          <dgm:constr type="t" for="ch" forName="circ3Tx" refType="h" fact="0.47"/>
          <dgm:constr type="w" for="ch" forName="circ3Tx" refType="w" fact="0.255"/>
          <dgm:constr type="h" for="ch" forName="circ3Tx" refType="h" fact="0.235"/>
          <dgm:constr type="ctrX" for="ch" forName="circ4" refType="w" fact="0.539"/>
          <dgm:constr type="ctrY" for="ch" forName="circ4" refType="h" fact="0.6502"/>
          <dgm:constr type="w" for="ch" forName="circ4" refType="w" fact="0.24"/>
          <dgm:constr type="h" for="ch" forName="circ4" refType="h" fact="0.3262"/>
          <dgm:constr type="l" for="ch" forName="circ4Tx" refType="w" fact="0.635"/>
          <dgm:constr type="t" for="ch" forName="circ4Tx" refType="h" fact="0.785"/>
          <dgm:constr type="w" for="ch" forName="circ4Tx" refType="w" fact="0.275"/>
          <dgm:constr type="h" for="ch" forName="circ4Tx" refType="h" fact="0.215"/>
          <dgm:constr type="ctrX" for="ch" forName="circ5" refType="w" fact="0.461"/>
          <dgm:constr type="ctrY" for="ch" forName="circ5" refType="h" fact="0.6502"/>
          <dgm:constr type="w" for="ch" forName="circ5" refType="w" fact="0.24"/>
          <dgm:constr type="h" for="ch" forName="circ5" refType="h" fact="0.3262"/>
          <dgm:constr type="l" for="ch" forName="circ5Tx" refType="w" fact="0.09"/>
          <dgm:constr type="t" for="ch" forName="circ5Tx" refType="h" fact="0.785"/>
          <dgm:constr type="w" for="ch" forName="circ5Tx" refType="w" fact="0.275"/>
          <dgm:constr type="h" for="ch" forName="circ5Tx" refType="h" fact="0.215"/>
          <dgm:constr type="ctrX" for="ch" forName="circ6" refType="w" fact="0.4123"/>
          <dgm:constr type="ctrY" for="ch" forName="circ6" refType="h" fact="0.5672"/>
          <dgm:constr type="w" for="ch" forName="circ6" refType="w" fact="0.24"/>
          <dgm:constr type="h" for="ch" forName="circ6" refType="h" fact="0.3262"/>
          <dgm:constr type="l" for="ch" forName="circ6Tx"/>
          <dgm:constr type="t" for="ch" forName="circ6Tx" refType="h" fact="0.47"/>
          <dgm:constr type="w" for="ch" forName="circ6Tx" refType="w" fact="0.255"/>
          <dgm:constr type="h" for="ch" forName="circ6Tx" refType="h" fact="0.235"/>
          <dgm:constr type="ctrX" for="ch" forName="circ7" refType="w" fact="0.4296"/>
          <dgm:constr type="ctrY" for="ch" forName="circ7" refType="h" fact="0.4637"/>
          <dgm:constr type="w" for="ch" forName="circ7" refType="w" fact="0.24"/>
          <dgm:constr type="h" for="ch" forName="circ7" refType="h" fact="0.3262"/>
          <dgm:constr type="l" for="ch" forName="circ7Tx" refType="w" fact="0.02"/>
          <dgm:constr type="t" for="ch" forName="circ7Tx" refType="h" fact="0.19"/>
          <dgm:constr type="w" for="ch" forName="circ7Tx" refType="w" fact="0.26"/>
          <dgm:constr type="h" for="ch" forName="circ7Tx" refType="h" fact="0.22"/>
          <dgm:constr type="primFontSz" for="ch" ptType="node" op="equ"/>
        </dgm:constrLst>
      </dgm:else>
    </dgm:choose>
    <dgm:ruleLst/>
    <dgm:forEach name="Name17" axis="ch" ptType="node" cnt="1">
      <dgm:choose name="Name18">
        <dgm:if name="Name19" axis="root ch" ptType="all node" func="cnt" op="equ" val="1">
          <dgm:layoutNode name="circ1TxSh" styleLbl="vennNode1"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choose name="Name20">
              <dgm:if name="Name21" func="var" arg="dir" op="equ" val="norm">
                <dgm:choose name="Name22">
                  <dgm:if name="Name23" axis="root ch" ptType="all node" func="cnt" op="lte" val="4">
                    <dgm:presOf axis="desOrSelf" ptType="node"/>
                  </dgm:if>
                  <dgm:else name="Name24">
                    <dgm:presOf/>
                  </dgm:else>
                </dgm:choose>
              </dgm:if>
              <dgm:else name="Name25">
                <dgm:choose name="Name26">
                  <dgm:if name="Name27" axis="root ch" ptType="all node" func="cnt" op="equ" val="2">
                    <dgm:presOf axis="root ch desOrSelf" ptType="all node node" st="1 2 1" cnt="1 1 0"/>
                  </dgm:if>
                  <dgm:else name="Name28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if>
        <dgm:else name="Name29">
          <dgm:layoutNode name="circ1" styleLbl="vennNode1">
            <dgm:alg type="sp"/>
            <dgm:shape xmlns:r="http://schemas.openxmlformats.org/officeDocument/2006/relationships" type="ellipse" r:blip="">
              <dgm:adjLst/>
            </dgm:shape>
            <dgm:choose name="Name30">
              <dgm:if name="Name31" func="var" arg="dir" op="equ" val="norm">
                <dgm:choose name="Name32">
                  <dgm:if name="Name33" axis="root ch" ptType="all node" func="cnt" op="lte" val="4">
                    <dgm:presOf axis="desOrSelf" ptType="node"/>
                  </dgm:if>
                  <dgm:else name="Name34">
                    <dgm:presOf/>
                  </dgm:else>
                </dgm:choose>
              </dgm:if>
              <dgm:else name="Name35">
                <dgm:choose name="Name36">
                  <dgm:if name="Name37" axis="root ch" ptType="all node" func="cnt" op="equ" val="2">
                    <dgm:presOf axis="root ch desOrSelf" ptType="all node node" st="1 2 1" cnt="1 1 0"/>
                  </dgm:if>
                  <dgm:else name="Name38">
                    <dgm:choose name="Name39">
                      <dgm:if name="Name40" axis="root ch" ptType="all node" func="cnt" op="lte" val="4">
                        <dgm:presOf axis="desOrSelf" ptType="node"/>
                      </dgm:if>
                      <dgm:else name="Name41">
                        <dgm:presOf/>
                      </dgm:else>
                    </dgm:choose>
                  </dgm:else>
                </dgm:choose>
              </dgm:else>
            </dgm:choose>
            <dgm:constrLst/>
            <dgm:ruleLst/>
          </dgm:layoutNode>
          <dgm:layoutNode name="circ1Tx" styleLbl="revTx">
            <dgm:varLst>
              <dgm:chMax val="0"/>
              <dgm:chPref val="0"/>
              <dgm:bulletEnabled val="1"/>
            </dgm:varLst>
            <dgm:alg type="tx">
              <dgm:param type="txAnchorHorzCh" val="ctr"/>
              <dgm:param type="txAnchorVertCh" val="mid"/>
            </dgm:alg>
            <dgm:shape xmlns:r="http://schemas.openxmlformats.org/officeDocument/2006/relationships" type="rect" r:blip="" hideGeom="1">
              <dgm:adjLst/>
            </dgm:shape>
            <dgm:choose name="Name42">
              <dgm:if name="Name43" func="var" arg="dir" op="equ" val="norm">
                <dgm:presOf axis="desOrSelf" ptType="node"/>
              </dgm:if>
              <dgm:else name="Name44">
                <dgm:choose name="Name45">
                  <dgm:if name="Name46" axis="root ch" ptType="all node" func="cnt" op="equ" val="2">
                    <dgm:presOf axis="root ch desOrSelf" ptType="all node node" st="1 2 1" cnt="1 1 0"/>
                  </dgm:if>
                  <dgm:else name="Name47">
                    <dgm:presOf axis="desOrSelf" ptType="node"/>
                  </dgm:else>
                </dgm:choose>
              </dgm:else>
            </dgm:choose>
            <dgm:constrLst>
              <dgm:constr type="tMarg"/>
              <dgm:constr type="bMarg"/>
              <dgm:constr type="lMarg"/>
              <dgm:constr type="rMarg"/>
              <dgm:constr type="primFontSz" val="65"/>
            </dgm:constrLst>
            <dgm:ruleLst>
              <dgm:rule type="primFontSz" val="5" fact="NaN" max="NaN"/>
            </dgm:ruleLst>
          </dgm:layoutNode>
        </dgm:else>
      </dgm:choose>
    </dgm:forEach>
    <dgm:forEach name="Name48" axis="ch" ptType="node" st="2" cnt="1">
      <dgm:layoutNode name="circ2" styleLbl="vennNode1">
        <dgm:alg type="sp"/>
        <dgm:shape xmlns:r="http://schemas.openxmlformats.org/officeDocument/2006/relationships" type="ellipse" r:blip="">
          <dgm:adjLst/>
        </dgm:shape>
        <dgm:choose name="Name49">
          <dgm:if name="Name50" func="var" arg="dir" op="equ" val="norm">
            <dgm:choose name="Name51">
              <dgm:if name="Name52" axis="root ch" ptType="all node" func="cnt" op="lte" val="4">
                <dgm:presOf axis="desOrSelf" ptType="node"/>
              </dgm:if>
              <dgm:else name="Name53">
                <dgm:presOf/>
              </dgm:else>
            </dgm:choose>
          </dgm:if>
          <dgm:else name="Name54">
            <dgm:choose name="Name55">
              <dgm:if name="Name56" axis="root ch" ptType="all node" func="cnt" op="equ" val="2">
                <dgm:presOf axis="root ch desOrSelf" ptType="all node node" st="1 1 1" cnt="1 1 0"/>
              </dgm:if>
              <dgm:if name="Name57" axis="root ch" ptType="all node" func="cnt" op="equ" val="3">
                <dgm:presOf axis="root ch desOrSelf" ptType="all node node" st="1 3 1" cnt="1 1 0"/>
              </dgm:if>
              <dgm:if name="Name58" axis="root ch" ptType="all node" func="cnt" op="equ" val="4">
                <dgm:presOf axis="root ch desOrSelf" ptType="all node node" st="1 4 1" cnt="1 1 0"/>
              </dgm:if>
              <dgm:else name="Name59">
                <dgm:presOf/>
              </dgm:else>
            </dgm:choose>
          </dgm:else>
        </dgm:choose>
        <dgm:constrLst/>
        <dgm:ruleLst/>
      </dgm:layoutNode>
      <dgm:layoutNode name="circ2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60">
          <dgm:if name="Name61" func="var" arg="dir" op="equ" val="norm">
            <dgm:presOf axis="desOrSelf" ptType="node"/>
          </dgm:if>
          <dgm:else name="Name62">
            <dgm:choose name="Name63">
              <dgm:if name="Name64" axis="root ch" ptType="all node" func="cnt" op="equ" val="2">
                <dgm:presOf axis="root ch desOrSelf" ptType="all node node" st="1 1 1" cnt="1 1 0"/>
              </dgm:if>
              <dgm:if name="Name65" axis="root ch" ptType="all node" func="cnt" op="equ" val="3">
                <dgm:presOf axis="root ch desOrSelf" ptType="all node node" st="1 3 1" cnt="1 1 0"/>
              </dgm:if>
              <dgm:if name="Name66" axis="root ch" ptType="all node" func="cnt" op="equ" val="4">
                <dgm:presOf axis="root ch desOrSelf" ptType="all node node" st="1 4 1" cnt="1 1 0"/>
              </dgm:if>
              <dgm:if name="Name67" axis="root ch" ptType="all node" func="cnt" op="equ" val="5">
                <dgm:presOf axis="root ch desOrSelf" ptType="all node node" st="1 5 1" cnt="1 1 0"/>
              </dgm:if>
              <dgm:if name="Name68" axis="root ch" ptType="all node" func="cnt" op="equ" val="6">
                <dgm:presOf axis="root ch desOrSelf" ptType="all node node" st="1 6 1" cnt="1 1 0"/>
              </dgm:if>
              <dgm:else name="Name69">
                <dgm:presOf axis="root ch desOrSelf" ptType="all node node" st="1 7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70" axis="ch" ptType="node" st="3" cnt="1">
      <dgm:layoutNode name="circ3" styleLbl="vennNode1">
        <dgm:alg type="sp"/>
        <dgm:shape xmlns:r="http://schemas.openxmlformats.org/officeDocument/2006/relationships" type="ellipse" r:blip="">
          <dgm:adjLst/>
        </dgm:shape>
        <dgm:choose name="Name71">
          <dgm:if name="Name72" func="var" arg="dir" op="equ" val="norm">
            <dgm:choose name="Name73">
              <dgm:if name="Name74" axis="root ch" ptType="all node" func="cnt" op="lte" val="4">
                <dgm:presOf axis="desOrSelf" ptType="node"/>
              </dgm:if>
              <dgm:else name="Name75">
                <dgm:presOf/>
              </dgm:else>
            </dgm:choose>
          </dgm:if>
          <dgm:else name="Name76">
            <dgm:choose name="Name77">
              <dgm:if name="Name78" axis="root ch" ptType="all node" func="cnt" op="equ" val="3">
                <dgm:presOf axis="root ch desOrSelf" ptType="all node node" st="1 2 1" cnt="1 1 0"/>
              </dgm:if>
              <dgm:if name="Name79" axis="root ch" ptType="all node" func="cnt" op="equ" val="4">
                <dgm:presOf axis="root ch desOrSelf" ptType="all node node" st="1 3 1" cnt="1 1 0"/>
              </dgm:if>
              <dgm:else name="Name80">
                <dgm:presOf/>
              </dgm:else>
            </dgm:choose>
          </dgm:else>
        </dgm:choose>
        <dgm:constrLst/>
        <dgm:ruleLst/>
      </dgm:layoutNode>
      <dgm:layoutNode name="circ3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81">
          <dgm:if name="Name82" func="var" arg="dir" op="equ" val="norm">
            <dgm:presOf axis="desOrSelf" ptType="node"/>
          </dgm:if>
          <dgm:else name="Name83">
            <dgm:choose name="Name84">
              <dgm:if name="Name85" axis="root ch" ptType="all node" func="cnt" op="equ" val="3">
                <dgm:presOf axis="root ch desOrSelf" ptType="all node node" st="1 2 1" cnt="1 1 0"/>
              </dgm:if>
              <dgm:if name="Name86" axis="root ch" ptType="all node" func="cnt" op="equ" val="4">
                <dgm:presOf axis="root ch desOrSelf" ptType="all node node" st="1 3 1" cnt="1 1 0"/>
              </dgm:if>
              <dgm:if name="Name87" axis="root ch" ptType="all node" func="cnt" op="equ" val="5">
                <dgm:presOf axis="root ch desOrSelf" ptType="all node node" st="1 4 1" cnt="1 1 0"/>
              </dgm:if>
              <dgm:if name="Name88" axis="root ch" ptType="all node" func="cnt" op="equ" val="6">
                <dgm:presOf axis="root ch desOrSelf" ptType="all node node" st="1 5 1" cnt="1 1 0"/>
              </dgm:if>
              <dgm:else name="Name89">
                <dgm:presOf axis="root ch desOrSelf" ptType="all node node" st="1 6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90" axis="ch" ptType="node" st="4" cnt="1">
      <dgm:layoutNode name="circ4" styleLbl="vennNode1">
        <dgm:alg type="sp"/>
        <dgm:shape xmlns:r="http://schemas.openxmlformats.org/officeDocument/2006/relationships" type="ellipse" r:blip="">
          <dgm:adjLst/>
        </dgm:shape>
        <dgm:choose name="Name91">
          <dgm:if name="Name92" func="var" arg="dir" op="equ" val="norm">
            <dgm:choose name="Name93">
              <dgm:if name="Name94" axis="root ch" ptType="all node" func="cnt" op="lte" val="4">
                <dgm:presOf axis="desOrSelf" ptType="node"/>
              </dgm:if>
              <dgm:else name="Name95">
                <dgm:presOf/>
              </dgm:else>
            </dgm:choose>
          </dgm:if>
          <dgm:else name="Name96">
            <dgm:choose name="Name97">
              <dgm:if name="Name98" axis="root ch" ptType="all node" func="cnt" op="equ" val="4">
                <dgm:presOf axis="root ch desOrSelf" ptType="all node node" st="1 2 1" cnt="1 1 0"/>
              </dgm:if>
              <dgm:else name="Name99">
                <dgm:presOf/>
              </dgm:else>
            </dgm:choose>
          </dgm:else>
        </dgm:choose>
        <dgm:constrLst/>
        <dgm:ruleLst/>
      </dgm:layoutNode>
      <dgm:layoutNode name="circ4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0">
          <dgm:if name="Name101" func="var" arg="dir" op="equ" val="norm">
            <dgm:presOf axis="desOrSelf" ptType="node"/>
          </dgm:if>
          <dgm:else name="Name102">
            <dgm:choose name="Name103">
              <dgm:if name="Name104" axis="root ch" ptType="all node" func="cnt" op="equ" val="4">
                <dgm:presOf axis="root ch desOrSelf" ptType="all node node" st="1 2 1" cnt="1 1 0"/>
              </dgm:if>
              <dgm:if name="Name105" axis="root ch" ptType="all node" func="cnt" op="equ" val="5">
                <dgm:presOf axis="root ch desOrSelf" ptType="all node node" st="1 3 1" cnt="1 1 0"/>
              </dgm:if>
              <dgm:if name="Name106" axis="root ch" ptType="all node" func="cnt" op="equ" val="6">
                <dgm:presOf axis="root ch desOrSelf" ptType="all node node" st="1 4 1" cnt="1 1 0"/>
              </dgm:if>
              <dgm:else name="Name107">
                <dgm:presOf axis="root ch desOrSelf" ptType="all node node" st="1 5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08" axis="ch" ptType="node" st="5" cnt="1">
      <dgm:layoutNode name="circ5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5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09">
          <dgm:if name="Name110" func="var" arg="dir" op="equ" val="norm">
            <dgm:presOf axis="desOrSelf" ptType="node"/>
          </dgm:if>
          <dgm:else name="Name111">
            <dgm:choose name="Name112">
              <dgm:if name="Name113" axis="root ch" ptType="all node" func="cnt" op="equ" val="5">
                <dgm:presOf axis="root ch desOrSelf" ptType="all node node" st="1 2 1" cnt="1 1 0"/>
              </dgm:if>
              <dgm:if name="Name114" axis="root ch" ptType="all node" func="cnt" op="equ" val="6">
                <dgm:presOf axis="root ch desOrSelf" ptType="all node node" st="1 3 1" cnt="1 1 0"/>
              </dgm:if>
              <dgm:else name="Name115">
                <dgm:presOf axis="root ch desOrSelf" ptType="all node node" st="1 4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16" axis="ch" ptType="node" st="6" cnt="1">
      <dgm:layoutNode name="circ6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6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17">
          <dgm:if name="Name118" func="var" arg="dir" op="equ" val="norm">
            <dgm:presOf axis="desOrSelf" ptType="node"/>
          </dgm:if>
          <dgm:else name="Name119">
            <dgm:choose name="Name120">
              <dgm:if name="Name121" axis="root ch" ptType="all node" func="cnt" op="equ" val="6">
                <dgm:presOf axis="root ch desOrSelf" ptType="all node node" st="1 2 1" cnt="1 1 0"/>
              </dgm:if>
              <dgm:else name="Name122">
                <dgm:presOf axis="root ch desOrSelf" ptType="all node node" st="1 3 1" cnt="1 1 0"/>
              </dgm:else>
            </dgm:choose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  <dgm:forEach name="Name123" axis="ch" ptType="node" st="7" cnt="1">
      <dgm:layoutNode name="circ7" styleLbl="vennNode1">
        <dgm:alg type="sp"/>
        <dgm:shape xmlns:r="http://schemas.openxmlformats.org/officeDocument/2006/relationships" type="ellipse" r:blip="">
          <dgm:adjLst/>
        </dgm:shape>
        <dgm:presOf/>
        <dgm:constrLst/>
        <dgm:ruleLst/>
      </dgm:layoutNode>
      <dgm:layoutNode name="circ7Tx" styleLbl="revTx">
        <dgm:varLst>
          <dgm:chMax val="0"/>
          <dgm:chPref val="0"/>
          <dgm:bulletEnabled val="1"/>
        </dgm:varLst>
        <dgm:alg type="tx">
          <dgm:param type="txAnchorHorzCh" val="ctr"/>
          <dgm:param type="txAnchorVertCh" val="mid"/>
        </dgm:alg>
        <dgm:shape xmlns:r="http://schemas.openxmlformats.org/officeDocument/2006/relationships" type="rect" r:blip="" hideGeom="1">
          <dgm:adjLst/>
        </dgm:shape>
        <dgm:choose name="Name124">
          <dgm:if name="Name125" func="var" arg="dir" op="equ" val="norm">
            <dgm:presOf axis="desOrSelf" ptType="node"/>
          </dgm:if>
          <dgm:else name="Name126">
            <dgm:presOf axis="root ch desOrSelf" ptType="all node node" st="1 2 1" cnt="1 1 0"/>
          </dgm:else>
        </dgm:choose>
        <dgm:constrLst>
          <dgm:constr type="tMarg"/>
          <dgm:constr type="bMarg"/>
          <dgm:constr type="lMarg"/>
          <dgm:constr type="rMarg"/>
          <dgm:constr type="primFontSz" val="65"/>
        </dgm:constrLst>
        <dgm:ruleLst>
          <dgm:rule type="primFontSz" val="5" fact="NaN" max="NaN"/>
        </dgm:ruleLst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5">
  <dgm:title val=""/>
  <dgm:desc val=""/>
  <dgm:catLst>
    <dgm:cat type="simple" pri="105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3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3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>
            <a:extLst>
              <a:ext uri="{FF2B5EF4-FFF2-40B4-BE49-F238E27FC236}">
                <a16:creationId xmlns:a16="http://schemas.microsoft.com/office/drawing/2014/main" xmlns="" id="{64841CAF-A07E-41D8-BD8F-52F73295D5F9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0188BD95-FBAB-4D16-BD86-CE51C9507094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DA3847C-6236-49F0-8959-82DC0EBC11ED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F7E1B677-B06C-4E64-BFEC-82AE7D552DC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9768CD68-BDDA-40E2-B24A-A8ACE53D9EB8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08E3F0-51D1-4467-BF31-1BD72ECE43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180215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F20A03-CC19-47B8-B725-A589D6C68213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988E92-7091-4238-8D29-49FBD971DA2E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47805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>
          <a:xfrm>
            <a:off x="685800" y="1143000"/>
            <a:ext cx="5486400" cy="3087688"/>
          </a:xfrm>
        </p:spPr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6E0C06-5FE1-4F23-A7EB-1A222EB9CE1A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25446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366A88B-A956-BF4F-AD0A-9AA2CEDEB924}" type="slidenum">
              <a:rPr lang="x-none" smtClean="0"/>
              <a:pPr/>
              <a:t>11</a:t>
            </a:fld>
            <a:endParaRPr lang="x-none"/>
          </a:p>
        </p:txBody>
      </p:sp>
    </p:spTree>
    <p:extLst>
      <p:ext uri="{BB962C8B-B14F-4D97-AF65-F5344CB8AC3E}">
        <p14:creationId xmlns:p14="http://schemas.microsoft.com/office/powerpoint/2010/main" val="184479129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914949">
              <a:defRPr/>
            </a:pPr>
            <a:r>
              <a:rPr lang="ru-RU" sz="1400" b="1" dirty="0" smtClean="0"/>
              <a:t>Типы текста: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Повествование</a:t>
            </a:r>
          </a:p>
          <a:p>
            <a:pPr marL="629027" lvl="1" indent="-171553">
              <a:buFont typeface="Arial" panose="020B0604020202020204" pitchFamily="34" charset="0"/>
              <a:buChar char="•"/>
            </a:pPr>
            <a:r>
              <a:rPr lang="ru-RU" dirty="0" smtClean="0"/>
              <a:t>Рассуждение</a:t>
            </a:r>
          </a:p>
          <a:p>
            <a:pPr marL="629027" lvl="1" indent="-171553">
              <a:buFont typeface="Arial" panose="020B0604020202020204" pitchFamily="34" charset="0"/>
              <a:buChar char="•"/>
            </a:pPr>
            <a:r>
              <a:rPr lang="ru-RU" dirty="0" smtClean="0"/>
              <a:t>Описание</a:t>
            </a:r>
          </a:p>
          <a:p>
            <a:pPr marL="629027" lvl="1" indent="-171553">
              <a:buFont typeface="Arial" panose="020B0604020202020204" pitchFamily="34" charset="0"/>
              <a:buChar char="•"/>
            </a:pPr>
            <a:r>
              <a:rPr lang="ru-RU" dirty="0" smtClean="0"/>
              <a:t>Толкование</a:t>
            </a:r>
          </a:p>
          <a:p>
            <a:pPr marL="629027" lvl="1" indent="-171553">
              <a:buFont typeface="Arial" panose="020B0604020202020204" pitchFamily="34" charset="0"/>
              <a:buChar char="•"/>
            </a:pPr>
            <a:r>
              <a:rPr lang="ru-RU" dirty="0" smtClean="0"/>
              <a:t>Инструкция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Переговоры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Обсуждение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Множественный тип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defTabSz="914949">
              <a:defRPr/>
            </a:pPr>
            <a:r>
              <a:rPr lang="ru-RU" b="1" dirty="0" smtClean="0"/>
              <a:t>Форматы</a:t>
            </a:r>
            <a:r>
              <a:rPr lang="ru-RU" b="1" baseline="0" dirty="0" smtClean="0"/>
              <a:t> текста:</a:t>
            </a:r>
            <a:endParaRPr lang="ru-RU" b="1" dirty="0" smtClean="0"/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Сплошной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err="1" smtClean="0"/>
              <a:t>Несплошной</a:t>
            </a:r>
            <a:endParaRPr lang="ru-RU" dirty="0" smtClean="0"/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Множественный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defTabSz="914949">
              <a:defRPr/>
            </a:pPr>
            <a:r>
              <a:rPr lang="ru-RU" b="1" dirty="0" smtClean="0"/>
              <a:t>Ситуации функционирования текста: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Учебная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Деловая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Личная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Общественная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r>
              <a:rPr lang="ru-RU" dirty="0" smtClean="0"/>
              <a:t>Множественная</a:t>
            </a:r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pPr marL="629027" lvl="1" indent="-171553" defTabSz="914949">
              <a:buFont typeface="Arial" panose="020B0604020202020204" pitchFamily="34" charset="0"/>
              <a:buChar char="•"/>
              <a:defRPr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9E358DA-AB7E-4255-89C5-8DC93C0A79E6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815149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88900" y="744538"/>
            <a:ext cx="6613525" cy="3721100"/>
          </a:xfrm>
          <a:ln/>
        </p:spPr>
      </p:sp>
      <p:sp>
        <p:nvSpPr>
          <p:cNvPr id="78851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ru-RU" smtClean="0"/>
          </a:p>
        </p:txBody>
      </p:sp>
      <p:sp>
        <p:nvSpPr>
          <p:cNvPr id="78852" name="Номер слайда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876606BA-0030-4ECF-A0B2-1D221DE62FE0}" type="slidenum">
              <a:rPr lang="ru-RU" smtClean="0"/>
              <a:pPr/>
              <a:t>30</a:t>
            </a:fld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35279927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tags" Target="../tags/tag2.xml"/><Relationship Id="rId7" Type="http://schemas.openxmlformats.org/officeDocument/2006/relationships/image" Target="../media/image3.emf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1.bin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E9C46714-EA01-4BA8-B3F4-1804E1ADDE4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7FFA0AC6-9EBA-40E1-BBC8-87B9F008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2BDAAFA1-B9E1-4CF6-9E6D-8761377676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A2847870-C82B-4F62-91CF-02C2A8DE687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9009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xmlns="" id="{4F60D616-074D-47B4-B726-E9928A98B0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xmlns="" id="{89EA2C6B-320E-404F-B8A0-821D109328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xmlns="" id="{ABFE942B-7393-4B73-A8D9-DB6C12184CB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734257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87CEB6D-ED6D-4526-81A8-6B48D45004E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752732C-DB42-4FF4-B63F-BDB95C239D0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1D427B4B-0BA1-4E32-AC35-3A7656175DD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C8EFE849-CF36-4DF7-B3AA-B5613D278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00B612AF-149D-40FD-81B8-0BEF0CA21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2186FBBA-6EDD-41C1-83F2-A92D6A1E126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352420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E0E3E9-2EA0-4F93-ACF3-69B3BFD8106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xmlns="" id="{28FF30DC-8368-4617-B796-6D8CD1AA939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xmlns="" id="{990E88DC-1E9E-475D-B470-7C75BF6F8AD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B7651535-13B0-4736-B6E0-8114A25C3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A85029B0-26CA-4FD7-8F74-A59107346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5CFDCF4F-29F3-434F-93BF-7145496CAF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65031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95119624-59D1-41E3-AEA2-748028B578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B761F556-4960-4FFB-84B0-6DD9DECFF68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F3852AA-44AB-40DE-ABB5-D989F49F6D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4FF99121-21B5-44CE-A3CC-FB750D0013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BA2C88A-CBD1-4F5D-AFDA-B87C66F4D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96333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xmlns="" id="{29D2C97F-DA00-4FE0-831A-7C4145CC871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xmlns="" id="{69E203A0-4947-4CC0-B314-D5F901EC7BF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B39999C7-CA6F-4918-9A59-E4F9979B2F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17F7D328-60F9-4536-BF6F-A153291207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CC5CB392-EC5F-4163-9BD2-AD0959FD76D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8441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pPr/>
              <a:t>2/14/2023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/>
              <a:p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8371339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Line">
            <a:extLst>
              <a:ext uri="{FF2B5EF4-FFF2-40B4-BE49-F238E27FC236}">
                <a16:creationId xmlns:a16="http://schemas.microsoft.com/office/drawing/2014/main" xmlns="" id="{20208602-AC7C-4641-9A6F-07A4D8C32F47}"/>
              </a:ext>
            </a:extLst>
          </p:cNvPr>
          <p:cNvSpPr/>
          <p:nvPr userDrawn="1"/>
        </p:nvSpPr>
        <p:spPr>
          <a:xfrm>
            <a:off x="-124166" y="1162264"/>
            <a:ext cx="12441129" cy="1"/>
          </a:xfrm>
          <a:prstGeom prst="line">
            <a:avLst/>
          </a:prstGeom>
          <a:ln w="63500">
            <a:solidFill>
              <a:srgbClr val="FFCC00"/>
            </a:solidFill>
            <a:miter lim="400000"/>
          </a:ln>
        </p:spPr>
        <p:txBody>
          <a:bodyPr lIns="0" tIns="0" rIns="0" bIns="0" anchor="ctr">
            <a:noAutofit/>
          </a:bodyPr>
          <a:lstStyle/>
          <a:p>
            <a:pPr algn="ctr" defTabSz="394926">
              <a:defRPr sz="3200" b="0" cap="none" spc="0">
                <a:ln>
                  <a:noFill/>
                </a:ln>
                <a:solidFill>
                  <a:srgbClr val="FFFFFF"/>
                </a:solidFill>
                <a:latin typeface="Helvetica Neue Medium"/>
                <a:ea typeface="Helvetica Neue Medium"/>
                <a:cs typeface="Helvetica Neue Medium"/>
                <a:sym typeface="Helvetica Neue Medium"/>
              </a:defRPr>
            </a:pPr>
            <a:endParaRPr sz="3063" dirty="0">
              <a:solidFill>
                <a:schemeClr val="tx2"/>
              </a:solidFill>
            </a:endParaRP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xmlns="" id="{423D82F9-CBA0-744D-BC7C-98E5D6A4DD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70147" y="0"/>
            <a:ext cx="11243193" cy="1145272"/>
          </a:xfrm>
          <a:prstGeom prst="rect">
            <a:avLst/>
          </a:prstGeom>
        </p:spPr>
        <p:txBody>
          <a:bodyPr wrap="square" anchor="ctr">
            <a:noAutofit/>
          </a:bodyPr>
          <a:lstStyle>
            <a:lvl1pPr algn="l">
              <a:defRPr sz="2872">
                <a:solidFill>
                  <a:schemeClr val="tx2"/>
                </a:solidFill>
                <a:latin typeface="Georgia" panose="02040502050405020303" pitchFamily="18" charset="0"/>
              </a:defRPr>
            </a:lvl1pPr>
          </a:lstStyle>
          <a:p>
            <a:r>
              <a:rPr lang="en-GB" dirty="0"/>
              <a:t>Click to edit Master title style</a:t>
            </a:r>
            <a:endParaRPr lang="en-US" dirty="0"/>
          </a:p>
        </p:txBody>
      </p:sp>
      <p:sp>
        <p:nvSpPr>
          <p:cNvPr id="9" name="Footer Placeholder 4">
            <a:extLst>
              <a:ext uri="{FF2B5EF4-FFF2-40B4-BE49-F238E27FC236}">
                <a16:creationId xmlns:a16="http://schemas.microsoft.com/office/drawing/2014/main" xmlns="" id="{7DF9CD4A-4E45-514F-AB06-B975C3B49D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 rot="16200000">
            <a:off x="10189577" y="4454763"/>
            <a:ext cx="3533802" cy="144911"/>
          </a:xfrm>
          <a:prstGeom prst="rect">
            <a:avLst/>
          </a:prstGeom>
        </p:spPr>
        <p:txBody>
          <a:bodyPr anchor="ctr"/>
          <a:lstStyle>
            <a:lvl1pPr algn="l">
              <a:defRPr sz="670" spc="144">
                <a:solidFill>
                  <a:schemeClr val="tx2"/>
                </a:solidFill>
              </a:defRPr>
            </a:lvl1pPr>
          </a:lstStyle>
          <a:p>
            <a:r>
              <a:rPr lang="ru-RU"/>
              <a:t>ЯНДЕКС.УЧЕБНИК ДЛЯ НАЧАЛЬНОЙ ШКОЛЫ</a:t>
            </a:r>
            <a:endParaRPr lang="x-none"/>
          </a:p>
        </p:txBody>
      </p:sp>
      <p:sp>
        <p:nvSpPr>
          <p:cNvPr id="11" name="Slide Number Placeholder 5">
            <a:extLst>
              <a:ext uri="{FF2B5EF4-FFF2-40B4-BE49-F238E27FC236}">
                <a16:creationId xmlns:a16="http://schemas.microsoft.com/office/drawing/2014/main" xmlns="" id="{3F117E17-D9A1-4F4A-B511-4294C0CD16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849317" y="6412310"/>
            <a:ext cx="214327" cy="365125"/>
          </a:xfrm>
          <a:prstGeom prst="rect">
            <a:avLst/>
          </a:prstGeom>
        </p:spPr>
        <p:txBody>
          <a:bodyPr/>
          <a:lstStyle>
            <a:lvl1pPr algn="ctr">
              <a:defRPr sz="670">
                <a:solidFill>
                  <a:schemeClr val="tx2"/>
                </a:solidFill>
              </a:defRPr>
            </a:lvl1pPr>
          </a:lstStyle>
          <a:p>
            <a:fld id="{922B6D4D-164A-9E43-B00A-6F12B8C4E2FE}" type="slidenum">
              <a:rPr lang="x-none" smtClean="0"/>
              <a:pPr/>
              <a:t>‹#›</a:t>
            </a:fld>
            <a:endParaRPr lang="x-none"/>
          </a:p>
        </p:txBody>
      </p:sp>
      <p:sp>
        <p:nvSpPr>
          <p:cNvPr id="8" name="Text Placeholder 3">
            <a:extLst>
              <a:ext uri="{FF2B5EF4-FFF2-40B4-BE49-F238E27FC236}">
                <a16:creationId xmlns:a16="http://schemas.microsoft.com/office/drawing/2014/main" xmlns="" id="{58464FED-5235-3745-8263-1CA9A2905431}"/>
              </a:ext>
            </a:extLst>
          </p:cNvPr>
          <p:cNvSpPr>
            <a:spLocks noGrp="1"/>
          </p:cNvSpPr>
          <p:nvPr>
            <p:ph type="body" sz="half" idx="28"/>
          </p:nvPr>
        </p:nvSpPr>
        <p:spPr>
          <a:xfrm>
            <a:off x="483430" y="1557602"/>
            <a:ext cx="6943090" cy="4805892"/>
          </a:xfrm>
          <a:prstGeom prst="rect">
            <a:avLst/>
          </a:prstGeom>
        </p:spPr>
        <p:txBody>
          <a:bodyPr wrap="square" lIns="44982">
            <a:noAutofit/>
          </a:bodyPr>
          <a:lstStyle>
            <a:lvl1pPr marL="428343" indent="-428343">
              <a:lnSpc>
                <a:spcPct val="100000"/>
              </a:lnSpc>
              <a:buClr>
                <a:schemeClr val="accent4">
                  <a:lumMod val="75000"/>
                </a:schemeClr>
              </a:buClr>
              <a:buSzPct val="80000"/>
              <a:buFont typeface=".PingFang SC Regular"/>
              <a:buChar char="＞"/>
              <a:tabLst/>
              <a:defRPr sz="2393">
                <a:solidFill>
                  <a:schemeClr val="tx2"/>
                </a:solidFill>
              </a:defRPr>
            </a:lvl1pPr>
            <a:lvl2pPr marL="437435" indent="0">
              <a:buNone/>
              <a:defRPr sz="1340"/>
            </a:lvl2pPr>
            <a:lvl3pPr marL="874870" indent="0">
              <a:buNone/>
              <a:defRPr sz="1149"/>
            </a:lvl3pPr>
            <a:lvl4pPr marL="1312305" indent="0">
              <a:buNone/>
              <a:defRPr sz="957"/>
            </a:lvl4pPr>
            <a:lvl5pPr marL="1749740" indent="0">
              <a:buNone/>
              <a:defRPr sz="957"/>
            </a:lvl5pPr>
            <a:lvl6pPr marL="2187174" indent="0">
              <a:buNone/>
              <a:defRPr sz="957"/>
            </a:lvl6pPr>
            <a:lvl7pPr marL="2624610" indent="0">
              <a:buNone/>
              <a:defRPr sz="957"/>
            </a:lvl7pPr>
            <a:lvl8pPr marL="3062045" indent="0">
              <a:buNone/>
              <a:defRPr sz="957"/>
            </a:lvl8pPr>
            <a:lvl9pPr marL="3499479" indent="0">
              <a:buNone/>
              <a:defRPr sz="957"/>
            </a:lvl9pPr>
          </a:lstStyle>
          <a:p>
            <a:pPr lvl="0"/>
            <a:r>
              <a:rPr lang="en-GB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99637579"/>
      </p:ext>
    </p:extLst>
  </p:cSld>
  <p:clrMapOvr>
    <a:masterClrMapping/>
  </p:clrMapOvr>
  <p:extLst>
    <p:ext uri="{DCECCB84-F9BA-43D5-87BE-67443E8EF086}">
      <p15:sldGuideLst xmlns="" xmlns:p15="http://schemas.microsoft.com/office/powerpoint/2012/main">
        <p15:guide id="1" orient="horz" pos="4320">
          <p15:clr>
            <a:srgbClr val="FBAE40"/>
          </p15:clr>
        </p15:guide>
        <p15:guide id="2" pos="7679">
          <p15:clr>
            <a:srgbClr val="FBAE40"/>
          </p15:clr>
        </p15:guide>
        <p15:guide id="3" pos="581">
          <p15:clr>
            <a:srgbClr val="FBAE40"/>
          </p15:clr>
        </p15:guide>
        <p15:guide id="4" pos="14756">
          <p15:clr>
            <a:srgbClr val="FBAE40"/>
          </p15:clr>
        </p15:guide>
        <p15:guide id="5" pos="7884">
          <p15:clr>
            <a:srgbClr val="FBAE40"/>
          </p15:clr>
        </p15:guide>
        <p15:guide id="6" pos="7453">
          <p15:clr>
            <a:srgbClr val="FBAE40"/>
          </p15:clr>
        </p15:guide>
        <p15:guide id="7" pos="5434">
          <p15:clr>
            <a:srgbClr val="FBAE40"/>
          </p15:clr>
        </p15:guide>
        <p15:guide id="8" pos="4981">
          <p15:clr>
            <a:srgbClr val="FBAE40"/>
          </p15:clr>
        </p15:guide>
        <p15:guide id="9" pos="2985">
          <p15:clr>
            <a:srgbClr val="FBAE40"/>
          </p15:clr>
        </p15:guide>
        <p15:guide id="10" pos="2509">
          <p15:clr>
            <a:srgbClr val="FBAE40"/>
          </p15:clr>
        </p15:guide>
        <p15:guide id="11" pos="9902">
          <p15:clr>
            <a:srgbClr val="FBAE40"/>
          </p15:clr>
        </p15:guide>
        <p15:guide id="12" pos="10356">
          <p15:clr>
            <a:srgbClr val="FBAE40"/>
          </p15:clr>
        </p15:guide>
        <p15:guide id="13" pos="12374">
          <p15:clr>
            <a:srgbClr val="FBAE40"/>
          </p15:clr>
        </p15:guide>
        <p15:guide id="14" pos="12828">
          <p15:clr>
            <a:srgbClr val="FBAE40"/>
          </p15:clr>
        </p15:guide>
        <p15:guide id="15" orient="horz" pos="1939">
          <p15:clr>
            <a:srgbClr val="FBAE40"/>
          </p15:clr>
        </p15:guide>
        <p15:guide id="16" orient="horz" pos="8017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D. 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Object 2" hidden="1"/>
          <p:cNvGraphicFramePr>
            <a:graphicFrameLocks noChangeAspect="1"/>
          </p:cNvGraphicFramePr>
          <p:nvPr userDrawn="1">
            <p:custDataLst>
              <p:tags r:id="rId2"/>
            </p:custDataLst>
            <p:extLst/>
          </p:nvPr>
        </p:nvGraphicFramePr>
        <p:xfrm>
          <a:off x="1592" y="1590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435" name="think-cell Slide" r:id="rId6" imgW="360" imgH="360" progId="">
                  <p:embed/>
                </p:oleObj>
              </mc:Choice>
              <mc:Fallback>
                <p:oleObj name="think-cell Slide" r:id="rId6" imgW="360" imgH="360" progId="">
                  <p:embed/>
                  <p:pic>
                    <p:nvPicPr>
                      <p:cNvPr id="0" name="Picture 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92" y="1590"/>
                        <a:ext cx="1588" cy="1588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Rectangle 1" hidden="1"/>
          <p:cNvSpPr/>
          <p:nvPr userDrawn="1">
            <p:custDataLst>
              <p:tags r:id="rId3"/>
            </p:custDataLst>
          </p:nvPr>
        </p:nvSpPr>
        <p:spPr>
          <a:xfrm>
            <a:off x="2" y="0"/>
            <a:ext cx="158752" cy="158750"/>
          </a:xfrm>
          <a:prstGeom prst="rect">
            <a:avLst/>
          </a:prstGeom>
          <a:solidFill>
            <a:srgbClr val="29BA74"/>
          </a:solidFill>
          <a:ln w="9525" cap="rnd" cmpd="sng" algn="ctr">
            <a:solidFill>
              <a:srgbClr val="29BA74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none" lIns="0" tIns="0" rIns="0" bIns="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ct val="0"/>
              </a:spcAft>
            </a:pPr>
            <a:endParaRPr lang="en-US" sz="2297" dirty="0">
              <a:solidFill>
                <a:srgbClr val="FFFFFF"/>
              </a:solidFill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57" name="Date Placeholder 56"/>
          <p:cNvSpPr>
            <a:spLocks noGrp="1"/>
          </p:cNvSpPr>
          <p:nvPr>
            <p:ph type="dt" sz="half" idx="14"/>
          </p:nvPr>
        </p:nvSpPr>
        <p:spPr>
          <a:xfrm>
            <a:off x="609600" y="6356349"/>
            <a:ext cx="2844800" cy="365126"/>
          </a:xfrm>
          <a:prstGeom prst="rect">
            <a:avLst/>
          </a:prstGeom>
        </p:spPr>
        <p:txBody>
          <a:bodyPr lIns="91422" tIns="45711" rIns="91422" bIns="45711"/>
          <a:lstStyle>
            <a:lvl1pPr>
              <a:defRPr>
                <a:solidFill>
                  <a:schemeClr val="bg1">
                    <a:lumMod val="50000"/>
                  </a:schemeClr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Arial" panose="020B0604020202020204" pitchFamily="34" charset="0"/>
              </a:defRPr>
            </a:lvl1pPr>
          </a:lstStyle>
          <a:p>
            <a:endParaRPr lang="en-US" dirty="0">
              <a:solidFill>
                <a:srgbClr val="FFFFFF">
                  <a:lumMod val="50000"/>
                </a:srgbClr>
              </a:solidFill>
            </a:endParaRPr>
          </a:p>
        </p:txBody>
      </p:sp>
      <p:sp>
        <p:nvSpPr>
          <p:cNvPr id="7" name="Copyright" hidden="1"/>
          <p:cNvSpPr txBox="1"/>
          <p:nvPr userDrawn="1"/>
        </p:nvSpPr>
        <p:spPr>
          <a:xfrm rot="16200000">
            <a:off x="9486903" y="3923368"/>
            <a:ext cx="5133975" cy="95212"/>
          </a:xfrm>
          <a:prstGeom prst="rect">
            <a:avLst/>
          </a:prstGeom>
          <a:noFill/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ct val="90000"/>
              </a:lnSpc>
              <a:spcAft>
                <a:spcPts val="574"/>
              </a:spcAft>
            </a:pPr>
            <a:r>
              <a:rPr lang="en-US" sz="670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  <a:sym typeface="Arial" panose="020B0604020202020204" pitchFamily="34" charset="0"/>
              </a:rPr>
              <a:t>Copyright © 2019 by The Boston Consulting Group, Inc. All rights reserved.</a:t>
            </a:r>
          </a:p>
        </p:txBody>
      </p:sp>
      <p:sp>
        <p:nvSpPr>
          <p:cNvPr id="10" name="FooterSimple" hidden="1"/>
          <p:cNvSpPr txBox="1"/>
          <p:nvPr userDrawn="1">
            <p:custDataLst>
              <p:tags r:id="rId4"/>
            </p:custDataLst>
          </p:nvPr>
        </p:nvSpPr>
        <p:spPr>
          <a:xfrm rot="16200000">
            <a:off x="10561321" y="5118755"/>
            <a:ext cx="2743200" cy="95212"/>
          </a:xfrm>
          <a:prstGeom prst="rect">
            <a:avLst/>
          </a:prstGeom>
          <a:noFill/>
        </p:spPr>
        <p:txBody>
          <a:bodyPr wrap="square" lIns="0" tIns="0" rIns="0" bIns="0" rtlCol="0" anchor="b">
            <a:spAutoFit/>
          </a:bodyPr>
          <a:lstStyle/>
          <a:p>
            <a:pPr>
              <a:lnSpc>
                <a:spcPct val="90000"/>
              </a:lnSpc>
              <a:spcAft>
                <a:spcPts val="574"/>
              </a:spcAft>
            </a:pPr>
            <a:r>
              <a:rPr lang="ru-RU" sz="670" dirty="0" err="1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  <a:sym typeface="Arial" panose="020B0604020202020204" pitchFamily="34" charset="0"/>
              </a:rPr>
              <a:t>ПР-Малые</a:t>
            </a:r>
            <a:r>
              <a:rPr lang="ru-RU" sz="670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  <a:sym typeface="Arial" panose="020B0604020202020204" pitchFamily="34" charset="0"/>
              </a:rPr>
              <a:t> розничные форматы-8</a:t>
            </a:r>
            <a:r>
              <a:rPr lang="en-US" sz="670" dirty="0">
                <a:solidFill>
                  <a:srgbClr val="FFFFFF">
                    <a:lumMod val="50000"/>
                  </a:srgbClr>
                </a:solidFill>
                <a:cs typeface="Arial" panose="020B0604020202020204" pitchFamily="34" charset="0"/>
                <a:sym typeface="Arial" panose="020B0604020202020204" pitchFamily="34" charset="0"/>
              </a:rPr>
              <a:t>Apr19 v3.pptx</a:t>
            </a:r>
          </a:p>
        </p:txBody>
      </p:sp>
    </p:spTree>
    <p:extLst>
      <p:ext uri="{BB962C8B-B14F-4D97-AF65-F5344CB8AC3E}">
        <p14:creationId xmlns:p14="http://schemas.microsoft.com/office/powerpoint/2010/main" val="31683602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extLst mod="1">
    <p:ext uri="{DCECCB84-F9BA-43D5-87BE-67443E8EF086}">
      <p15:sldGuideLst xmlns="" xmlns:p15="http://schemas.microsoft.com/office/powerpoint/2012/main">
        <p15:guide id="1" orient="horz" pos="432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0BCF96D8-8510-4EF3-B422-332DC57E5B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B3007763-0BB5-4DD5-BC47-1C50AB65A6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1048DF2C-669A-4DCA-8793-1F7410D7F8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933E309-0F6F-484F-98FA-46AB4551E6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8063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Титульный слайд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4EEB5F3-46D5-4827-9176-87B3ED40876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6000" y="4464000"/>
            <a:ext cx="9144000" cy="1305000"/>
          </a:xfrm>
        </p:spPr>
        <p:txBody>
          <a:bodyPr anchor="b"/>
          <a:lstStyle>
            <a:lvl1pPr algn="ctr">
              <a:defRPr sz="6000" b="1">
                <a:solidFill>
                  <a:schemeClr val="accent2"/>
                </a:solidFill>
                <a:effectLst/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29046480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1BD4EC29-EC9D-4966-9B2F-5A81BAAA141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2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2AF823D-AA6C-41CE-8369-D43088671A3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61000" y="2034000"/>
            <a:ext cx="10515600" cy="4097963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</p:spTree>
    <p:extLst>
      <p:ext uri="{BB962C8B-B14F-4D97-AF65-F5344CB8AC3E}">
        <p14:creationId xmlns:p14="http://schemas.microsoft.com/office/powerpoint/2010/main" val="3733795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Заголовок и объект"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>
            <a:extLst>
              <a:ext uri="{FF2B5EF4-FFF2-40B4-BE49-F238E27FC236}">
                <a16:creationId xmlns:a16="http://schemas.microsoft.com/office/drawing/2014/main" xmlns="" id="{9687A894-023D-4237-87D6-74D11C87438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1000" y="63255"/>
            <a:ext cx="10342800" cy="1325563"/>
          </a:xfrm>
        </p:spPr>
        <p:txBody>
          <a:bodyPr>
            <a:normAutofit/>
          </a:bodyPr>
          <a:lstStyle>
            <a:lvl1pPr>
              <a:defRPr sz="6000" b="1">
                <a:solidFill>
                  <a:schemeClr val="bg1"/>
                </a:solidFill>
              </a:defRPr>
            </a:lvl1pPr>
          </a:lstStyle>
          <a:p>
            <a:r>
              <a:rPr lang="ru-RU" dirty="0"/>
              <a:t>Образец 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17031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278A106-66FA-4DD6-BAB3-B8D8393A6A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1C6B7C11-BF9E-408C-887F-6B9BC186374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0579E133-BC16-4FB3-9BC0-B6A568D981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F95CB5E0-055B-4886-BB25-0C7618D3006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5410B8AC-7215-4E96-8E27-FC440628EC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95025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B456F72-33A8-4910-A853-F0EF915F06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E3EF7DE8-23CA-4D99-8CC9-4903DDD552D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38C177F8-D6AF-47A0-B490-1B3CDFEE6E6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xmlns="" id="{2B72E65B-AF1C-4F65-9941-D855AC96A7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xmlns="" id="{108AAEDA-38B0-46A7-BB17-DB378E2D8E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xmlns="" id="{C07335DD-857A-49BC-BF94-7878B3D9B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94990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27FFB23-FD3E-408F-A23F-4855215496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3557B89F-6135-4F2B-893F-E89610007DA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xmlns="" id="{F995CA68-6719-40C1-95A2-F647EA7FA467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2A4B353A-0A39-4E56-A1C1-2DDA22C594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xmlns="" id="{B2A394CB-908A-4E67-874E-EA58FD2B228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xmlns="" id="{DA4D78FF-9BDC-47EE-AD08-F85FEF056D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xmlns="" id="{8B64B697-85E0-44B7-99FA-9C7AC68592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xmlns="" id="{32D574AC-5168-4E22-8835-2D38CC2BBF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2350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DE9317D4-8ACB-498D-8524-4257775409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xmlns="" id="{358D9979-8217-47E8-9E8D-B2D0F8032B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xmlns="" id="{987BFD1B-2793-4D83-B874-8CE6EE8A1F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xmlns="" id="{5293DF3D-5BBD-49D4-B217-881FB13897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8233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497ACF60-303D-438B-ADDF-FD8A00C5B5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9D57D61A-5D1E-48D1-8F9F-72DCC613125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xmlns="" id="{66FE97FC-8D71-4940-B6BB-6862C765941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89DCA0-1BB0-4A78-B9FD-CBA4791AF177}" type="datetimeFigureOut">
              <a:rPr lang="ru-RU" smtClean="0"/>
              <a:pPr/>
              <a:t>14.02.2023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xmlns="" id="{05017A4A-6BE4-47CB-9CD4-A285E2D43DB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xmlns="" id="{99B2747D-D825-4A66-8A60-C4EE4BC74664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941388-63F8-4FEC-99A6-4E4A5CF5E88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882519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  <p:sldLayoutId id="2147483661" r:id="rId3"/>
    <p:sldLayoutId id="2147483650" r:id="rId4"/>
    <p:sldLayoutId id="2147483662" r:id="rId5"/>
    <p:sldLayoutId id="2147483651" r:id="rId6"/>
    <p:sldLayoutId id="2147483652" r:id="rId7"/>
    <p:sldLayoutId id="2147483653" r:id="rId8"/>
    <p:sldLayoutId id="2147483654" r:id="rId9"/>
    <p:sldLayoutId id="2147483655" r:id="rId10"/>
    <p:sldLayoutId id="2147483656" r:id="rId11"/>
    <p:sldLayoutId id="2147483657" r:id="rId12"/>
    <p:sldLayoutId id="2147483658" r:id="rId13"/>
    <p:sldLayoutId id="2147483659" r:id="rId14"/>
    <p:sldLayoutId id="2147483665" r:id="rId15"/>
    <p:sldLayoutId id="2147483666" r:id="rId16"/>
    <p:sldLayoutId id="2147483667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://www.strana-oz.ru/2012/4/funkcionalnaya--gramotnost-shkolnikov-i-problemy-vysshey-shkoly" TargetMode="Externa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edsoo.ru/Instruktivnie_materiali_.htm" TargetMode="External"/><Relationship Id="rId2" Type="http://schemas.openxmlformats.org/officeDocument/2006/relationships/hyperlink" Target="https://resh.edu.ru/instruction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fg.resh.edu.ru/login" TargetMode="Externa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hyperlink" Target="https://fg.resh.edu.ru/login" TargetMode="External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hyperlink" Target="https://resh.edu.ru/feedback" TargetMode="External"/><Relationship Id="rId2" Type="http://schemas.openxmlformats.org/officeDocument/2006/relationships/hyperlink" Target="mailto:centeroko@mail.ru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8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hyperlink" Target="http://skiv.instrao.ru/" TargetMode="External"/><Relationship Id="rId7" Type="http://schemas.openxmlformats.org/officeDocument/2006/relationships/image" Target="../media/image17.png"/><Relationship Id="rId12" Type="http://schemas.openxmlformats.org/officeDocument/2006/relationships/image" Target="../media/image8.png"/><Relationship Id="rId2" Type="http://schemas.openxmlformats.org/officeDocument/2006/relationships/hyperlink" Target="https://fg.resh.edu.ru/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6.png"/><Relationship Id="rId11" Type="http://schemas.openxmlformats.org/officeDocument/2006/relationships/image" Target="../media/image21.png"/><Relationship Id="rId5" Type="http://schemas.openxmlformats.org/officeDocument/2006/relationships/image" Target="../media/image15.png"/><Relationship Id="rId10" Type="http://schemas.openxmlformats.org/officeDocument/2006/relationships/image" Target="../media/image20.png"/><Relationship Id="rId4" Type="http://schemas.openxmlformats.org/officeDocument/2006/relationships/hyperlink" Target="https://edsoo.ru/" TargetMode="External"/><Relationship Id="rId9" Type="http://schemas.openxmlformats.org/officeDocument/2006/relationships/image" Target="../media/image19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hyperlink" Target="https://t.me/+sXr1pqe04MJhNThi" TargetMode="External"/><Relationship Id="rId2" Type="http://schemas.openxmlformats.org/officeDocument/2006/relationships/hyperlink" Target="https://edsoo.ru/Funkcionalnaya_gramotnos_1.htm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png"/><Relationship Id="rId5" Type="http://schemas.openxmlformats.org/officeDocument/2006/relationships/hyperlink" Target="mailto:centeroko@instrao.ru" TargetMode="External"/><Relationship Id="rId4" Type="http://schemas.openxmlformats.org/officeDocument/2006/relationships/hyperlink" Target="https://fg.resh.edu.ru/" TargetMode="Externa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5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13" Type="http://schemas.openxmlformats.org/officeDocument/2006/relationships/diagramData" Target="../diagrams/data3.xml"/><Relationship Id="rId18" Type="http://schemas.openxmlformats.org/officeDocument/2006/relationships/image" Target="../media/image8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17" Type="http://schemas.microsoft.com/office/2007/relationships/diagramDrawing" Target="../diagrams/drawing3.xml"/><Relationship Id="rId2" Type="http://schemas.openxmlformats.org/officeDocument/2006/relationships/notesSlide" Target="../notesSlides/notesSlide1.xml"/><Relationship Id="rId16" Type="http://schemas.openxmlformats.org/officeDocument/2006/relationships/diagramColors" Target="../diagrams/colors3.xml"/><Relationship Id="rId1" Type="http://schemas.openxmlformats.org/officeDocument/2006/relationships/slideLayout" Target="../slideLayouts/slideLayout4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5" Type="http://schemas.openxmlformats.org/officeDocument/2006/relationships/diagramQuickStyle" Target="../diagrams/quickStyle3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Relationship Id="rId14" Type="http://schemas.openxmlformats.org/officeDocument/2006/relationships/diagramLayout" Target="../diagrams/layout3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centeroko@instrao.ru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8.png"/><Relationship Id="rId4" Type="http://schemas.openxmlformats.org/officeDocument/2006/relationships/image" Target="../media/image11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s://fg.resh.edu.ru/login" TargetMode="External"/><Relationship Id="rId2" Type="http://schemas.openxmlformats.org/officeDocument/2006/relationships/hyperlink" Target="https://resh.edu.ru/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8.png"/><Relationship Id="rId4" Type="http://schemas.openxmlformats.org/officeDocument/2006/relationships/hyperlink" Target="https://resh.edu.ru/instruction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>
            <a:extLst>
              <a:ext uri="{FF2B5EF4-FFF2-40B4-BE49-F238E27FC236}">
                <a16:creationId xmlns:a16="http://schemas.microsoft.com/office/drawing/2014/main" xmlns="" id="{49DE0BE0-A2C4-4428-86D8-D9DE377D540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0" y="1359000"/>
            <a:ext cx="7266000" cy="3240000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Оценка функциональной грамотности обучающихся : организация и проведение стартовой диагностики</a:t>
            </a:r>
            <a:endParaRPr lang="ru-RU" sz="4000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785" y="-1830"/>
            <a:ext cx="4176464" cy="1385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784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000" y="63255"/>
            <a:ext cx="9622800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002060"/>
                </a:solidFill>
              </a:rPr>
              <a:t>Информация о национальном инструментарии для формирования и оценки функциональной грамотности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000" y="1584000"/>
            <a:ext cx="11460600" cy="4547963"/>
          </a:xfrm>
        </p:spPr>
        <p:txBody>
          <a:bodyPr>
            <a:normAutofit fontScale="85000" lnSpcReduction="20000"/>
          </a:bodyPr>
          <a:lstStyle/>
          <a:p>
            <a:r>
              <a:rPr lang="ru-RU" dirty="0" smtClean="0"/>
              <a:t> Основное определение: «Функционально грамотный человек — это человек, который способен использовать все постоянно приобретаемые в течение жизни знания, умения и навыки для решения максимально широкого диапазона жизненных задач в различных сферах человеческой деятельности, общения и социальных отношений» </a:t>
            </a:r>
            <a:r>
              <a:rPr lang="ru-RU" sz="2400" u="sng" dirty="0" smtClean="0">
                <a:hlinkClick r:id="rId2"/>
              </a:rPr>
              <a:t>[</a:t>
            </a:r>
            <a:r>
              <a:rPr lang="ru-RU" sz="2400" i="1" dirty="0" smtClean="0"/>
              <a:t>Образовательная система «Школа 2100». Педагогика здравого смысла / под ред. А. А. Леонтьева. М.: </a:t>
            </a:r>
            <a:r>
              <a:rPr lang="ru-RU" sz="2400" i="1" dirty="0" err="1" smtClean="0"/>
              <a:t>Баласс</a:t>
            </a:r>
            <a:r>
              <a:rPr lang="ru-RU" sz="2400" i="1" dirty="0" smtClean="0"/>
              <a:t>, 2003. С. 35.</a:t>
            </a:r>
            <a:r>
              <a:rPr lang="ru-RU" sz="2400" i="1" u="sng" dirty="0" smtClean="0">
                <a:hlinkClick r:id="rId2"/>
              </a:rPr>
              <a:t>]</a:t>
            </a:r>
            <a:r>
              <a:rPr lang="ru-RU" sz="2400" i="1" dirty="0" smtClean="0"/>
              <a:t>.</a:t>
            </a:r>
          </a:p>
          <a:p>
            <a:pPr algn="just"/>
            <a:r>
              <a:rPr lang="ru-RU" u="sng" dirty="0" smtClean="0"/>
              <a:t>Функциональная грамотность – это не новые знания или новые грамотности!</a:t>
            </a:r>
            <a:br>
              <a:rPr lang="ru-RU" u="sng" dirty="0" smtClean="0"/>
            </a:br>
            <a:r>
              <a:rPr lang="ru-RU" u="sng" dirty="0" smtClean="0"/>
              <a:t>Функциональная грамотность </a:t>
            </a:r>
            <a:r>
              <a:rPr lang="ru-RU" dirty="0" smtClean="0"/>
              <a:t>– способность использовать знания</a:t>
            </a:r>
            <a:r>
              <a:rPr lang="en-US" dirty="0" smtClean="0"/>
              <a:t>,</a:t>
            </a:r>
            <a:r>
              <a:rPr lang="ru-RU" dirty="0" smtClean="0"/>
              <a:t> умения</a:t>
            </a:r>
            <a:r>
              <a:rPr lang="en-US" dirty="0" smtClean="0"/>
              <a:t>,</a:t>
            </a:r>
            <a:r>
              <a:rPr lang="ru-RU" dirty="0" smtClean="0"/>
              <a:t> способы в действии при решении широкого круга задач, </a:t>
            </a:r>
            <a:br>
              <a:rPr lang="ru-RU" dirty="0" smtClean="0"/>
            </a:br>
            <a:r>
              <a:rPr lang="ru-RU" dirty="0" smtClean="0"/>
              <a:t> </a:t>
            </a:r>
            <a:r>
              <a:rPr lang="ru-RU" u="sng" dirty="0" smtClean="0"/>
              <a:t>обнаруживает себя  за пределами учебных ситуаций</a:t>
            </a:r>
            <a:r>
              <a:rPr lang="ru-RU" dirty="0" smtClean="0"/>
              <a:t>,  в задачах, не похожих на те, где эти знания, умения, способы приобретались.</a:t>
            </a:r>
          </a:p>
          <a:p>
            <a:pPr algn="just"/>
            <a:r>
              <a:rPr lang="ru-RU" dirty="0" smtClean="0"/>
              <a:t>Чтобы оценить уровень функциональной грамотности учащихся, нужно дать им нетипичные задания, в которых предлагается рассмотреть некоторые проблемы из реальной жизни. Решение этих задач, как правило, требует применения знаний в незнакомой ситуации, поиска новых решений или способов действий, т.е. требует творческой активности.</a:t>
            </a:r>
          </a:p>
          <a:p>
            <a:pPr algn="just"/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000" y="144000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34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7" name="Прямая соединительная линия 26"/>
          <p:cNvCxnSpPr/>
          <p:nvPr/>
        </p:nvCxnSpPr>
        <p:spPr>
          <a:xfrm flipH="1">
            <a:off x="2758276" y="5019375"/>
            <a:ext cx="569031" cy="458169"/>
          </a:xfrm>
          <a:prstGeom prst="line">
            <a:avLst/>
          </a:prstGeom>
          <a:ln w="920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www.oecd.org/media/oecdorg/satellitesites/pisa/New%20web%20banner_1.pn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497" t="20936" r="76223" b="14799"/>
          <a:stretch/>
        </p:blipFill>
        <p:spPr bwMode="auto">
          <a:xfrm>
            <a:off x="5277102" y="3537765"/>
            <a:ext cx="1535074" cy="9059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Овал 19"/>
          <p:cNvSpPr/>
          <p:nvPr/>
        </p:nvSpPr>
        <p:spPr>
          <a:xfrm>
            <a:off x="2498566" y="2010157"/>
            <a:ext cx="6881841" cy="3692145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748" tIns="21874" rIns="43748" bIns="21874" rtlCol="0" anchor="ctr"/>
          <a:lstStyle/>
          <a:p>
            <a:pPr algn="ctr"/>
            <a:endParaRPr lang="ru-RU" sz="2106" dirty="0">
              <a:solidFill>
                <a:schemeClr val="tx1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9493" y="0"/>
            <a:ext cx="9433589" cy="1145272"/>
          </a:xfrm>
        </p:spPr>
        <p:txBody>
          <a:bodyPr/>
          <a:lstStyle/>
          <a:p>
            <a:r>
              <a:rPr lang="ru-RU" sz="3446" b="1" dirty="0">
                <a:latin typeface="Calibri" pitchFamily="34" charset="0"/>
                <a:cs typeface="Calibri" pitchFamily="34" charset="0"/>
              </a:rPr>
              <a:t>Составляющие функциональной грамотности</a:t>
            </a: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 rot="16200000">
            <a:off x="9629921" y="4392085"/>
            <a:ext cx="3533802" cy="135174"/>
          </a:xfrm>
        </p:spPr>
        <p:txBody>
          <a:bodyPr/>
          <a:lstStyle/>
          <a:p>
            <a:r>
              <a:rPr lang="ru-RU" dirty="0" smtClean="0"/>
              <a:t>ЯНДЕКС.УЧЕБНИК ДЛЯ НАЧАЛЬНОЙ ШКОЛЫ</a:t>
            </a:r>
            <a:endParaRPr lang="x-none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11415335" y="6412310"/>
            <a:ext cx="199925" cy="365125"/>
          </a:xfrm>
        </p:spPr>
        <p:txBody>
          <a:bodyPr/>
          <a:lstStyle/>
          <a:p>
            <a:fld id="{922B6D4D-164A-9E43-B00A-6F12B8C4E2FE}" type="slidenum">
              <a:rPr lang="x-none" smtClean="0"/>
              <a:pPr/>
              <a:t>11</a:t>
            </a:fld>
            <a:endParaRPr lang="x-none"/>
          </a:p>
        </p:txBody>
      </p:sp>
      <p:sp>
        <p:nvSpPr>
          <p:cNvPr id="6" name="Текст 5"/>
          <p:cNvSpPr>
            <a:spLocks noGrp="1"/>
          </p:cNvSpPr>
          <p:nvPr>
            <p:ph type="body" sz="half" idx="28"/>
          </p:nvPr>
        </p:nvSpPr>
        <p:spPr>
          <a:xfrm>
            <a:off x="672653" y="1247985"/>
            <a:ext cx="10475317" cy="643732"/>
          </a:xfrm>
        </p:spPr>
        <p:txBody>
          <a:bodyPr/>
          <a:lstStyle/>
          <a:p>
            <a:pPr marL="0" indent="0">
              <a:buNone/>
            </a:pPr>
            <a:r>
              <a:rPr lang="ru-RU" sz="1532" dirty="0"/>
              <a:t>Функциональная грамотность – </a:t>
            </a:r>
            <a:r>
              <a:rPr lang="ru-RU" sz="1532" dirty="0">
                <a:solidFill>
                  <a:srgbClr val="FF0000"/>
                </a:solidFill>
              </a:rPr>
              <a:t>способность применять </a:t>
            </a:r>
            <a:r>
              <a:rPr lang="ru-RU" sz="1532" dirty="0">
                <a:solidFill>
                  <a:schemeClr val="tx1"/>
                </a:solidFill>
              </a:rPr>
              <a:t>приобретаемые в течение жизни </a:t>
            </a:r>
            <a:r>
              <a:rPr lang="ru-RU" sz="1532" dirty="0">
                <a:solidFill>
                  <a:srgbClr val="FF0000"/>
                </a:solidFill>
              </a:rPr>
              <a:t>знания, умения и навыки для решения </a:t>
            </a:r>
            <a:r>
              <a:rPr lang="ru-RU" sz="1532" dirty="0">
                <a:solidFill>
                  <a:schemeClr val="tx1"/>
                </a:solidFill>
              </a:rPr>
              <a:t>максимально широкого диапазона </a:t>
            </a:r>
            <a:r>
              <a:rPr lang="ru-RU" sz="1532" dirty="0">
                <a:solidFill>
                  <a:srgbClr val="FF0000"/>
                </a:solidFill>
              </a:rPr>
              <a:t>жизненных задач </a:t>
            </a:r>
            <a:r>
              <a:rPr lang="ru-RU" sz="1532" dirty="0">
                <a:solidFill>
                  <a:schemeClr val="tx1"/>
                </a:solidFill>
              </a:rPr>
              <a:t>в различных сферах человеческой деятельности</a:t>
            </a:r>
            <a:endParaRPr lang="ru-RU" sz="1532" dirty="0"/>
          </a:p>
        </p:txBody>
      </p:sp>
      <p:sp>
        <p:nvSpPr>
          <p:cNvPr id="9" name="Овал 8"/>
          <p:cNvSpPr/>
          <p:nvPr/>
        </p:nvSpPr>
        <p:spPr>
          <a:xfrm>
            <a:off x="4838787" y="2120109"/>
            <a:ext cx="2190878" cy="1016462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224" tIns="17224" rIns="17224" bIns="17224" rtlCol="0" anchor="ctr"/>
          <a:lstStyle/>
          <a:p>
            <a:pPr algn="ctr"/>
            <a:r>
              <a:rPr lang="ru-RU" sz="1914" dirty="0">
                <a:solidFill>
                  <a:schemeClr val="tx1"/>
                </a:solidFill>
              </a:rPr>
              <a:t>Читательская</a:t>
            </a:r>
            <a:br>
              <a:rPr lang="ru-RU" sz="1914" dirty="0">
                <a:solidFill>
                  <a:schemeClr val="tx1"/>
                </a:solidFill>
              </a:rPr>
            </a:br>
            <a:r>
              <a:rPr lang="ru-RU" sz="1914" dirty="0">
                <a:solidFill>
                  <a:schemeClr val="tx1"/>
                </a:solidFill>
              </a:rPr>
              <a:t>грамотность</a:t>
            </a:r>
          </a:p>
        </p:txBody>
      </p:sp>
      <p:sp>
        <p:nvSpPr>
          <p:cNvPr id="15" name="Овал 14"/>
          <p:cNvSpPr/>
          <p:nvPr/>
        </p:nvSpPr>
        <p:spPr>
          <a:xfrm>
            <a:off x="6904382" y="2647280"/>
            <a:ext cx="2233324" cy="1397185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224" tIns="17224" rIns="17224" bIns="17224" rtlCol="0" anchor="ctr"/>
          <a:lstStyle/>
          <a:p>
            <a:pPr algn="ctr"/>
            <a:r>
              <a:rPr lang="ru-RU" sz="1914" dirty="0">
                <a:solidFill>
                  <a:schemeClr val="tx1"/>
                </a:solidFill>
              </a:rPr>
              <a:t>Естественно-научная грамотность</a:t>
            </a:r>
          </a:p>
        </p:txBody>
      </p:sp>
      <p:sp>
        <p:nvSpPr>
          <p:cNvPr id="16" name="Овал 15"/>
          <p:cNvSpPr/>
          <p:nvPr/>
        </p:nvSpPr>
        <p:spPr>
          <a:xfrm>
            <a:off x="6867859" y="4108022"/>
            <a:ext cx="2075402" cy="1009168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rtlCol="0" anchor="ctr"/>
          <a:lstStyle/>
          <a:p>
            <a:pPr algn="ctr"/>
            <a:r>
              <a:rPr lang="ru-RU" sz="1914" dirty="0">
                <a:solidFill>
                  <a:schemeClr val="tx1"/>
                </a:solidFill>
              </a:rPr>
              <a:t>Глобальные компетенции</a:t>
            </a:r>
          </a:p>
        </p:txBody>
      </p:sp>
      <p:sp>
        <p:nvSpPr>
          <p:cNvPr id="17" name="Овал 16"/>
          <p:cNvSpPr/>
          <p:nvPr/>
        </p:nvSpPr>
        <p:spPr>
          <a:xfrm>
            <a:off x="4947735" y="4672090"/>
            <a:ext cx="1961276" cy="917284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224" tIns="17224" rIns="17224" bIns="17224" rtlCol="0" anchor="ctr"/>
          <a:lstStyle/>
          <a:p>
            <a:pPr algn="ctr"/>
            <a:r>
              <a:rPr lang="ru-RU" sz="1914" dirty="0">
                <a:solidFill>
                  <a:schemeClr val="tx1"/>
                </a:solidFill>
              </a:rPr>
              <a:t>Креативное</a:t>
            </a:r>
            <a:br>
              <a:rPr lang="ru-RU" sz="1914" dirty="0">
                <a:solidFill>
                  <a:schemeClr val="tx1"/>
                </a:solidFill>
              </a:rPr>
            </a:br>
            <a:r>
              <a:rPr lang="ru-RU" sz="1914" dirty="0">
                <a:solidFill>
                  <a:schemeClr val="tx1"/>
                </a:solidFill>
              </a:rPr>
              <a:t>мышление</a:t>
            </a:r>
          </a:p>
        </p:txBody>
      </p:sp>
      <p:sp>
        <p:nvSpPr>
          <p:cNvPr id="18" name="Овал 17"/>
          <p:cNvSpPr/>
          <p:nvPr/>
        </p:nvSpPr>
        <p:spPr>
          <a:xfrm>
            <a:off x="2886874" y="2782659"/>
            <a:ext cx="2224154" cy="1177376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224" tIns="17224" rIns="17224" bIns="17224" rtlCol="0" anchor="ctr"/>
          <a:lstStyle/>
          <a:p>
            <a:pPr algn="ctr"/>
            <a:r>
              <a:rPr lang="ru-RU" sz="1914" dirty="0" err="1">
                <a:solidFill>
                  <a:schemeClr val="tx1"/>
                </a:solidFill>
              </a:rPr>
              <a:t>Математи-ческая</a:t>
            </a:r>
            <a:r>
              <a:rPr lang="ru-RU" sz="1914" dirty="0">
                <a:solidFill>
                  <a:schemeClr val="tx1"/>
                </a:solidFill>
              </a:rPr>
              <a:t> грамотность</a:t>
            </a:r>
          </a:p>
        </p:txBody>
      </p:sp>
      <p:sp>
        <p:nvSpPr>
          <p:cNvPr id="19" name="Овал 18"/>
          <p:cNvSpPr/>
          <p:nvPr/>
        </p:nvSpPr>
        <p:spPr>
          <a:xfrm>
            <a:off x="3108401" y="4091772"/>
            <a:ext cx="2040103" cy="999104"/>
          </a:xfrm>
          <a:prstGeom prst="ellipse">
            <a:avLst/>
          </a:prstGeom>
          <a:solidFill>
            <a:srgbClr val="FFC000">
              <a:alpha val="26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7224" tIns="17224" rIns="17224" bIns="17224" rtlCol="0" anchor="ctr"/>
          <a:lstStyle/>
          <a:p>
            <a:pPr algn="ctr"/>
            <a:r>
              <a:rPr lang="ru-RU" sz="1914" dirty="0">
                <a:solidFill>
                  <a:schemeClr val="tx1"/>
                </a:solidFill>
              </a:rPr>
              <a:t>Финансовая грамотность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4379521" y="6132538"/>
            <a:ext cx="3042108" cy="309312"/>
          </a:xfrm>
          <a:prstGeom prst="rect">
            <a:avLst/>
          </a:prstGeom>
          <a:noFill/>
        </p:spPr>
        <p:txBody>
          <a:bodyPr wrap="none" lIns="43748" tIns="21874" rIns="43748" bIns="21874" rtlCol="0">
            <a:spAutoFit/>
          </a:bodyPr>
          <a:lstStyle/>
          <a:p>
            <a:r>
              <a:rPr lang="ru-RU" sz="1723" b="1" dirty="0"/>
              <a:t>Совместное решение проблем</a:t>
            </a:r>
          </a:p>
        </p:txBody>
      </p:sp>
      <p:sp>
        <p:nvSpPr>
          <p:cNvPr id="11" name="Стрелка вниз 10"/>
          <p:cNvSpPr/>
          <p:nvPr/>
        </p:nvSpPr>
        <p:spPr>
          <a:xfrm>
            <a:off x="5746025" y="5646695"/>
            <a:ext cx="346002" cy="522996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3748" tIns="21874" rIns="43748" bIns="21874" rtlCol="0" anchor="ctr"/>
          <a:lstStyle/>
          <a:p>
            <a:pPr algn="ctr"/>
            <a:endParaRPr lang="ru-RU" sz="1723"/>
          </a:p>
        </p:txBody>
      </p:sp>
      <p:sp>
        <p:nvSpPr>
          <p:cNvPr id="22" name="32-конечная звезда 21"/>
          <p:cNvSpPr/>
          <p:nvPr/>
        </p:nvSpPr>
        <p:spPr>
          <a:xfrm>
            <a:off x="409620" y="3635633"/>
            <a:ext cx="2183726" cy="1383742"/>
          </a:xfrm>
          <a:prstGeom prst="star32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endParaRPr lang="ru-RU" sz="1627" dirty="0"/>
          </a:p>
          <a:p>
            <a:pPr algn="ctr"/>
            <a:r>
              <a:rPr lang="ru-RU" sz="1627" dirty="0"/>
              <a:t>Налоговая грамотность</a:t>
            </a:r>
            <a:endParaRPr lang="ru-RU" sz="1627" b="1" dirty="0"/>
          </a:p>
          <a:p>
            <a:pPr algn="ctr"/>
            <a:r>
              <a:rPr lang="ru-RU" sz="2106" b="1" dirty="0"/>
              <a:t>?</a:t>
            </a:r>
          </a:p>
        </p:txBody>
      </p:sp>
      <p:sp>
        <p:nvSpPr>
          <p:cNvPr id="29" name="32-конечная звезда 28"/>
          <p:cNvSpPr/>
          <p:nvPr/>
        </p:nvSpPr>
        <p:spPr>
          <a:xfrm>
            <a:off x="954605" y="5129107"/>
            <a:ext cx="2317018" cy="1576624"/>
          </a:xfrm>
          <a:prstGeom prst="star32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2106" b="1" dirty="0"/>
              <a:t>?</a:t>
            </a:r>
          </a:p>
        </p:txBody>
      </p:sp>
      <p:sp>
        <p:nvSpPr>
          <p:cNvPr id="30" name="32-конечная звезда 29"/>
          <p:cNvSpPr/>
          <p:nvPr/>
        </p:nvSpPr>
        <p:spPr>
          <a:xfrm>
            <a:off x="477649" y="1844838"/>
            <a:ext cx="2317018" cy="1634963"/>
          </a:xfrm>
          <a:prstGeom prst="star32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627" dirty="0"/>
              <a:t>Гражданская грамотность</a:t>
            </a:r>
            <a:endParaRPr lang="en-US" sz="1627" dirty="0"/>
          </a:p>
        </p:txBody>
      </p:sp>
      <p:sp>
        <p:nvSpPr>
          <p:cNvPr id="31" name="32-конечная звезда 30"/>
          <p:cNvSpPr/>
          <p:nvPr/>
        </p:nvSpPr>
        <p:spPr>
          <a:xfrm>
            <a:off x="9179767" y="1757098"/>
            <a:ext cx="2317018" cy="1634963"/>
          </a:xfrm>
          <a:prstGeom prst="star32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627" dirty="0" err="1"/>
              <a:t>Информа-ционная</a:t>
            </a:r>
            <a:r>
              <a:rPr lang="ru-RU" sz="1627" dirty="0"/>
              <a:t> грамотность</a:t>
            </a:r>
            <a:endParaRPr lang="en-US" sz="1627" dirty="0"/>
          </a:p>
        </p:txBody>
      </p:sp>
      <p:sp>
        <p:nvSpPr>
          <p:cNvPr id="32" name="32-конечная звезда 31"/>
          <p:cNvSpPr/>
          <p:nvPr/>
        </p:nvSpPr>
        <p:spPr>
          <a:xfrm>
            <a:off x="8602458" y="5110515"/>
            <a:ext cx="2267504" cy="1485942"/>
          </a:xfrm>
          <a:prstGeom prst="star32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2106" b="1" dirty="0"/>
              <a:t>?</a:t>
            </a:r>
          </a:p>
        </p:txBody>
      </p:sp>
      <p:sp>
        <p:nvSpPr>
          <p:cNvPr id="33" name="32-конечная звезда 32"/>
          <p:cNvSpPr/>
          <p:nvPr/>
        </p:nvSpPr>
        <p:spPr>
          <a:xfrm>
            <a:off x="9484803" y="3412254"/>
            <a:ext cx="2261439" cy="1411216"/>
          </a:xfrm>
          <a:prstGeom prst="star32">
            <a:avLst/>
          </a:prstGeom>
          <a:solidFill>
            <a:schemeClr val="bg2">
              <a:lumMod val="90000"/>
            </a:schemeClr>
          </a:solidFill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lIns="0" tIns="0" rIns="0" bIns="0" rtlCol="0" anchor="ctr"/>
          <a:lstStyle/>
          <a:p>
            <a:pPr algn="ctr"/>
            <a:r>
              <a:rPr lang="ru-RU" sz="1627" dirty="0" err="1"/>
              <a:t>Компьютер-ная</a:t>
            </a:r>
            <a:endParaRPr lang="ru-RU" sz="1627" dirty="0"/>
          </a:p>
          <a:p>
            <a:pPr algn="ctr"/>
            <a:r>
              <a:rPr lang="ru-RU" sz="1627" dirty="0"/>
              <a:t>грамотность</a:t>
            </a:r>
          </a:p>
          <a:p>
            <a:pPr algn="ctr"/>
            <a:r>
              <a:rPr lang="ru-RU" sz="1723" b="1" dirty="0"/>
              <a:t>?</a:t>
            </a:r>
            <a:r>
              <a:rPr lang="ru-RU" sz="1627" dirty="0"/>
              <a:t> </a:t>
            </a:r>
            <a:endParaRPr lang="ru-RU" sz="2106" b="1" dirty="0"/>
          </a:p>
        </p:txBody>
      </p:sp>
      <p:cxnSp>
        <p:nvCxnSpPr>
          <p:cNvPr id="38" name="Прямая соединительная линия 37"/>
          <p:cNvCxnSpPr/>
          <p:nvPr/>
        </p:nvCxnSpPr>
        <p:spPr>
          <a:xfrm flipH="1">
            <a:off x="2175320" y="4091774"/>
            <a:ext cx="418027" cy="75630"/>
          </a:xfrm>
          <a:prstGeom prst="line">
            <a:avLst/>
          </a:prstGeom>
          <a:ln w="920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 flipH="1" flipV="1">
            <a:off x="2538745" y="2606634"/>
            <a:ext cx="864023" cy="69029"/>
          </a:xfrm>
          <a:prstGeom prst="line">
            <a:avLst/>
          </a:prstGeom>
          <a:ln w="920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flipH="1">
            <a:off x="8744688" y="2628339"/>
            <a:ext cx="623872" cy="156820"/>
          </a:xfrm>
          <a:prstGeom prst="line">
            <a:avLst/>
          </a:prstGeom>
          <a:ln w="920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единительная линия 46"/>
          <p:cNvCxnSpPr/>
          <p:nvPr/>
        </p:nvCxnSpPr>
        <p:spPr>
          <a:xfrm flipH="1" flipV="1">
            <a:off x="8629873" y="4951829"/>
            <a:ext cx="497295" cy="484278"/>
          </a:xfrm>
          <a:prstGeom prst="line">
            <a:avLst/>
          </a:prstGeom>
          <a:ln w="920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Прямая соединительная линия 51"/>
          <p:cNvCxnSpPr/>
          <p:nvPr/>
        </p:nvCxnSpPr>
        <p:spPr>
          <a:xfrm flipH="1">
            <a:off x="9349596" y="4062040"/>
            <a:ext cx="434473" cy="0"/>
          </a:xfrm>
          <a:prstGeom prst="line">
            <a:avLst/>
          </a:prstGeom>
          <a:ln w="92075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8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7810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035663" y="188640"/>
            <a:ext cx="10325822" cy="510638"/>
          </a:xfrm>
          <a:prstGeom prst="rect">
            <a:avLst/>
          </a:prstGeom>
        </p:spPr>
        <p:txBody>
          <a:bodyPr wrap="square" lIns="97228" tIns="48614" rIns="97228" bIns="48614">
            <a:spAutoFit/>
          </a:bodyPr>
          <a:lstStyle/>
          <a:p>
            <a:pPr algn="ctr"/>
            <a:r>
              <a:rPr lang="ru-RU" sz="2680" b="1" dirty="0">
                <a:solidFill>
                  <a:schemeClr val="tx2"/>
                </a:solidFill>
              </a:rPr>
              <a:t>Структура измерительных материалов в исследовании </a:t>
            </a:r>
            <a:r>
              <a:rPr lang="en-US" sz="2680" b="1" dirty="0">
                <a:solidFill>
                  <a:schemeClr val="tx2"/>
                </a:solidFill>
              </a:rPr>
              <a:t> PISA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252810" y="2397949"/>
            <a:ext cx="5686381" cy="392792"/>
          </a:xfrm>
          <a:prstGeom prst="rect">
            <a:avLst/>
          </a:prstGeom>
        </p:spPr>
        <p:txBody>
          <a:bodyPr lIns="97228" tIns="48614" rIns="97228" bIns="48614">
            <a:spAutoFit/>
          </a:bodyPr>
          <a:lstStyle/>
          <a:p>
            <a:pPr defTabSz="972243">
              <a:defRPr/>
            </a:pPr>
            <a:endParaRPr lang="ru-RU" sz="1914" kern="0" dirty="0">
              <a:solidFill>
                <a:sysClr val="windowText" lastClr="000000"/>
              </a:solidFill>
            </a:endParaRPr>
          </a:p>
        </p:txBody>
      </p:sp>
      <p:graphicFrame>
        <p:nvGraphicFramePr>
          <p:cNvPr id="5" name="Схема 4"/>
          <p:cNvGraphicFramePr/>
          <p:nvPr>
            <p:extLst/>
          </p:nvPr>
        </p:nvGraphicFramePr>
        <p:xfrm>
          <a:off x="762250" y="1621632"/>
          <a:ext cx="8240760" cy="439965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oup 12"/>
          <p:cNvGrpSpPr>
            <a:grpSpLocks/>
          </p:cNvGrpSpPr>
          <p:nvPr/>
        </p:nvGrpSpPr>
        <p:grpSpPr bwMode="auto">
          <a:xfrm>
            <a:off x="8574694" y="1745340"/>
            <a:ext cx="2389838" cy="452832"/>
            <a:chOff x="1466849" y="2613603"/>
            <a:chExt cx="1296989" cy="1320222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7" name="Rectangle 12"/>
            <p:cNvSpPr>
              <a:spLocks noChangeArrowheads="1"/>
            </p:cNvSpPr>
            <p:nvPr/>
          </p:nvSpPr>
          <p:spPr bwMode="auto">
            <a:xfrm>
              <a:off x="1466850" y="2639221"/>
              <a:ext cx="1296988" cy="1294604"/>
            </a:xfrm>
            <a:prstGeom prst="round2DiagRect">
              <a:avLst/>
            </a:prstGeom>
            <a:grpFill/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58959" tIns="29479" rIns="58959" bIns="29479" anchor="ctr"/>
            <a:lstStyle/>
            <a:p>
              <a:pPr algn="ctr" defTabSz="649429">
                <a:lnSpc>
                  <a:spcPct val="90000"/>
                </a:lnSpc>
                <a:defRPr/>
              </a:pPr>
              <a:endParaRPr lang="en-US" sz="1149" dirty="0">
                <a:latin typeface="Arial" charset="0"/>
              </a:endParaRPr>
            </a:p>
          </p:txBody>
        </p:sp>
        <p:sp>
          <p:nvSpPr>
            <p:cNvPr id="8" name="Freeform 20"/>
            <p:cNvSpPr>
              <a:spLocks/>
            </p:cNvSpPr>
            <p:nvPr/>
          </p:nvSpPr>
          <p:spPr bwMode="auto">
            <a:xfrm>
              <a:off x="1466849" y="2613603"/>
              <a:ext cx="1296988" cy="1293814"/>
            </a:xfrm>
            <a:prstGeom prst="round2DiagRect">
              <a:avLst/>
            </a:prstGeom>
            <a:solidFill>
              <a:srgbClr val="CCEC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0"/>
            <a:lstStyle/>
            <a:p>
              <a:pPr algn="ctr"/>
              <a:r>
                <a:rPr lang="ru-RU" sz="1532" b="1" dirty="0">
                  <a:latin typeface="Arial" panose="020B0604020202020204" pitchFamily="34" charset="0"/>
                  <a:cs typeface="Arial" panose="020B0604020202020204" pitchFamily="34" charset="0"/>
                </a:rPr>
                <a:t>МГ: </a:t>
              </a:r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Разделы математики</a:t>
              </a:r>
            </a:p>
          </p:txBody>
        </p:sp>
      </p:grpSp>
      <p:grpSp>
        <p:nvGrpSpPr>
          <p:cNvPr id="6" name="Group 12"/>
          <p:cNvGrpSpPr>
            <a:grpSpLocks/>
          </p:cNvGrpSpPr>
          <p:nvPr/>
        </p:nvGrpSpPr>
        <p:grpSpPr bwMode="auto">
          <a:xfrm>
            <a:off x="8151153" y="917053"/>
            <a:ext cx="1857069" cy="683377"/>
            <a:chOff x="1264485" y="1191598"/>
            <a:chExt cx="1531503" cy="2078130"/>
          </a:xfrm>
          <a:solidFill>
            <a:srgbClr val="FFC000"/>
          </a:solidFill>
        </p:grpSpPr>
        <p:sp>
          <p:nvSpPr>
            <p:cNvPr id="10" name="Rectangle 12"/>
            <p:cNvSpPr>
              <a:spLocks noChangeArrowheads="1"/>
            </p:cNvSpPr>
            <p:nvPr/>
          </p:nvSpPr>
          <p:spPr bwMode="auto">
            <a:xfrm>
              <a:off x="1264485" y="1191598"/>
              <a:ext cx="1531503" cy="2078130"/>
            </a:xfrm>
            <a:prstGeom prst="round2DiagRect">
              <a:avLst/>
            </a:prstGeom>
            <a:grpFill/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58959" tIns="29479" rIns="58959" bIns="29479" anchor="ctr"/>
            <a:lstStyle/>
            <a:p>
              <a:pPr algn="ctr" defTabSz="649429">
                <a:lnSpc>
                  <a:spcPct val="90000"/>
                </a:lnSpc>
                <a:defRPr/>
              </a:pPr>
              <a:endParaRPr lang="en-US" sz="1149" dirty="0">
                <a:latin typeface="Arial" charset="0"/>
              </a:endParaRPr>
            </a:p>
          </p:txBody>
        </p:sp>
        <p:sp>
          <p:nvSpPr>
            <p:cNvPr id="11" name="Freeform 20"/>
            <p:cNvSpPr>
              <a:spLocks/>
            </p:cNvSpPr>
            <p:nvPr/>
          </p:nvSpPr>
          <p:spPr bwMode="auto">
            <a:xfrm>
              <a:off x="1381742" y="1426005"/>
              <a:ext cx="1296988" cy="1293813"/>
            </a:xfrm>
            <a:prstGeom prst="round2Diag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0"/>
            <a:lstStyle/>
            <a:p>
              <a:pPr algn="ctr"/>
              <a:r>
                <a:rPr lang="ru-RU" sz="1532" b="1" dirty="0">
                  <a:latin typeface="Arial" panose="020B0604020202020204" pitchFamily="34" charset="0"/>
                  <a:cs typeface="Arial" panose="020B0604020202020204" pitchFamily="34" charset="0"/>
                </a:rPr>
                <a:t>ЧГ: </a:t>
              </a:r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Типы и форматы текста</a:t>
              </a:r>
            </a:p>
          </p:txBody>
        </p:sp>
      </p:grpSp>
      <p:grpSp>
        <p:nvGrpSpPr>
          <p:cNvPr id="9" name="Group 12"/>
          <p:cNvGrpSpPr>
            <a:grpSpLocks/>
          </p:cNvGrpSpPr>
          <p:nvPr/>
        </p:nvGrpSpPr>
        <p:grpSpPr bwMode="auto">
          <a:xfrm>
            <a:off x="8023353" y="2535257"/>
            <a:ext cx="2389835" cy="626693"/>
            <a:chOff x="1466850" y="2637632"/>
            <a:chExt cx="1296988" cy="1296193"/>
          </a:xfrm>
          <a:solidFill>
            <a:srgbClr val="A7FFC4"/>
          </a:solidFill>
        </p:grpSpPr>
        <p:sp>
          <p:nvSpPr>
            <p:cNvPr id="13" name="Rectangle 12"/>
            <p:cNvSpPr>
              <a:spLocks noChangeArrowheads="1"/>
            </p:cNvSpPr>
            <p:nvPr/>
          </p:nvSpPr>
          <p:spPr bwMode="auto">
            <a:xfrm>
              <a:off x="1466850" y="2639221"/>
              <a:ext cx="1296988" cy="1294604"/>
            </a:xfrm>
            <a:prstGeom prst="round2DiagRect">
              <a:avLst/>
            </a:prstGeom>
            <a:grpFill/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58959" tIns="29479" rIns="58959" bIns="29479" anchor="ctr"/>
            <a:lstStyle/>
            <a:p>
              <a:pPr algn="ctr" defTabSz="649429">
                <a:lnSpc>
                  <a:spcPct val="90000"/>
                </a:lnSpc>
                <a:defRPr/>
              </a:pPr>
              <a:endParaRPr lang="en-US" sz="1149" dirty="0">
                <a:latin typeface="Arial" charset="0"/>
              </a:endParaRPr>
            </a:p>
          </p:txBody>
        </p:sp>
        <p:sp>
          <p:nvSpPr>
            <p:cNvPr id="14" name="Freeform 20"/>
            <p:cNvSpPr>
              <a:spLocks/>
            </p:cNvSpPr>
            <p:nvPr/>
          </p:nvSpPr>
          <p:spPr bwMode="auto">
            <a:xfrm>
              <a:off x="1466850" y="2637632"/>
              <a:ext cx="1296988" cy="1293813"/>
            </a:xfrm>
            <a:prstGeom prst="round2DiagRect">
              <a:avLst/>
            </a:prstGeom>
            <a:solidFill>
              <a:srgbClr val="66FF3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0"/>
            <a:lstStyle/>
            <a:p>
              <a:pPr algn="ctr"/>
              <a:r>
                <a:rPr lang="ru-RU" sz="1532" b="1" dirty="0">
                  <a:latin typeface="Arial" panose="020B0604020202020204" pitchFamily="34" charset="0"/>
                  <a:cs typeface="Arial" panose="020B0604020202020204" pitchFamily="34" charset="0"/>
                </a:rPr>
                <a:t>ЕНГ:</a:t>
              </a:r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 Естественнонаучные предметы</a:t>
              </a:r>
            </a:p>
            <a:p>
              <a:pPr algn="ctr"/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Методология</a:t>
              </a:r>
            </a:p>
          </p:txBody>
        </p:sp>
      </p:grpSp>
      <p:grpSp>
        <p:nvGrpSpPr>
          <p:cNvPr id="12" name="Group 12"/>
          <p:cNvGrpSpPr>
            <a:grpSpLocks/>
          </p:cNvGrpSpPr>
          <p:nvPr/>
        </p:nvGrpSpPr>
        <p:grpSpPr bwMode="auto">
          <a:xfrm>
            <a:off x="8840485" y="3391530"/>
            <a:ext cx="1952399" cy="545148"/>
            <a:chOff x="1466850" y="2637632"/>
            <a:chExt cx="1296988" cy="1296193"/>
          </a:xfrm>
          <a:solidFill>
            <a:srgbClr val="FFC000"/>
          </a:solidFill>
        </p:grpSpPr>
        <p:sp>
          <p:nvSpPr>
            <p:cNvPr id="16" name="Rectangle 12"/>
            <p:cNvSpPr>
              <a:spLocks noChangeArrowheads="1"/>
            </p:cNvSpPr>
            <p:nvPr/>
          </p:nvSpPr>
          <p:spPr bwMode="auto">
            <a:xfrm>
              <a:off x="1466850" y="2639221"/>
              <a:ext cx="1296988" cy="1294604"/>
            </a:xfrm>
            <a:prstGeom prst="round2DiagRect">
              <a:avLst/>
            </a:prstGeom>
            <a:grpFill/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58959" tIns="29479" rIns="58959" bIns="29479" anchor="ctr"/>
            <a:lstStyle/>
            <a:p>
              <a:pPr algn="ctr" defTabSz="649429">
                <a:lnSpc>
                  <a:spcPct val="90000"/>
                </a:lnSpc>
                <a:defRPr/>
              </a:pPr>
              <a:endParaRPr lang="en-US" sz="1149" dirty="0">
                <a:latin typeface="Arial" charset="0"/>
              </a:endParaRPr>
            </a:p>
          </p:txBody>
        </p:sp>
        <p:sp>
          <p:nvSpPr>
            <p:cNvPr id="17" name="Freeform 20"/>
            <p:cNvSpPr>
              <a:spLocks/>
            </p:cNvSpPr>
            <p:nvPr/>
          </p:nvSpPr>
          <p:spPr bwMode="auto">
            <a:xfrm>
              <a:off x="1466850" y="2637632"/>
              <a:ext cx="1296988" cy="1293813"/>
            </a:xfrm>
            <a:prstGeom prst="round2Diag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0"/>
            <a:lstStyle/>
            <a:p>
              <a:pPr algn="ctr"/>
              <a:r>
                <a:rPr lang="ru-RU" sz="1532" b="1" dirty="0">
                  <a:latin typeface="Arial" panose="020B0604020202020204" pitchFamily="34" charset="0"/>
                  <a:cs typeface="Arial" panose="020B0604020202020204" pitchFamily="34" charset="0"/>
                </a:rPr>
                <a:t>ЧГ: </a:t>
              </a:r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Ситуации функционирования текста</a:t>
              </a:r>
            </a:p>
          </p:txBody>
        </p:sp>
      </p:grpSp>
      <p:grpSp>
        <p:nvGrpSpPr>
          <p:cNvPr id="15" name="Group 12"/>
          <p:cNvGrpSpPr>
            <a:grpSpLocks/>
          </p:cNvGrpSpPr>
          <p:nvPr/>
        </p:nvGrpSpPr>
        <p:grpSpPr bwMode="auto">
          <a:xfrm>
            <a:off x="8193886" y="4103883"/>
            <a:ext cx="2838208" cy="552869"/>
            <a:chOff x="1466850" y="2637632"/>
            <a:chExt cx="1296988" cy="1296193"/>
          </a:xfrm>
          <a:solidFill>
            <a:srgbClr val="CCECFF"/>
          </a:solidFill>
        </p:grpSpPr>
        <p:sp>
          <p:nvSpPr>
            <p:cNvPr id="19" name="Rectangle 12"/>
            <p:cNvSpPr>
              <a:spLocks noChangeArrowheads="1"/>
            </p:cNvSpPr>
            <p:nvPr/>
          </p:nvSpPr>
          <p:spPr bwMode="auto">
            <a:xfrm>
              <a:off x="1466850" y="2639221"/>
              <a:ext cx="1296988" cy="1294604"/>
            </a:xfrm>
            <a:prstGeom prst="round2DiagRect">
              <a:avLst/>
            </a:prstGeom>
            <a:grpFill/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58959" tIns="29479" rIns="58959" bIns="29479" anchor="ctr"/>
            <a:lstStyle/>
            <a:p>
              <a:pPr algn="ctr" defTabSz="649429">
                <a:lnSpc>
                  <a:spcPct val="90000"/>
                </a:lnSpc>
                <a:defRPr/>
              </a:pPr>
              <a:endParaRPr lang="en-US" sz="1149" dirty="0">
                <a:latin typeface="Arial" charset="0"/>
              </a:endParaRPr>
            </a:p>
          </p:txBody>
        </p:sp>
        <p:sp>
          <p:nvSpPr>
            <p:cNvPr id="20" name="Freeform 20"/>
            <p:cNvSpPr>
              <a:spLocks/>
            </p:cNvSpPr>
            <p:nvPr/>
          </p:nvSpPr>
          <p:spPr bwMode="auto">
            <a:xfrm>
              <a:off x="1466850" y="2637632"/>
              <a:ext cx="1296988" cy="1293813"/>
            </a:xfrm>
            <a:prstGeom prst="round2Diag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0"/>
            <a:lstStyle/>
            <a:p>
              <a:pPr algn="ctr"/>
              <a:r>
                <a:rPr lang="ru-RU" sz="1532" b="1" dirty="0">
                  <a:latin typeface="Arial" panose="020B0604020202020204" pitchFamily="34" charset="0"/>
                  <a:cs typeface="Arial" panose="020B0604020202020204" pitchFamily="34" charset="0"/>
                </a:rPr>
                <a:t>МГ: </a:t>
              </a:r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Мир</a:t>
              </a:r>
            </a:p>
            <a:p>
              <a:pPr algn="ctr"/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индивидуума, социума,</a:t>
              </a:r>
            </a:p>
            <a:p>
              <a:pPr algn="ctr"/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образования и науки</a:t>
              </a:r>
            </a:p>
          </p:txBody>
        </p:sp>
      </p:grpSp>
      <p:grpSp>
        <p:nvGrpSpPr>
          <p:cNvPr id="18" name="Group 12"/>
          <p:cNvGrpSpPr>
            <a:grpSpLocks/>
          </p:cNvGrpSpPr>
          <p:nvPr/>
        </p:nvGrpSpPr>
        <p:grpSpPr bwMode="auto">
          <a:xfrm>
            <a:off x="7719715" y="4903985"/>
            <a:ext cx="2806926" cy="722915"/>
            <a:chOff x="1466850" y="2637632"/>
            <a:chExt cx="1296988" cy="1296193"/>
          </a:xfrm>
          <a:solidFill>
            <a:srgbClr val="66FF33"/>
          </a:solidFill>
        </p:grpSpPr>
        <p:sp>
          <p:nvSpPr>
            <p:cNvPr id="22" name="Rectangle 12"/>
            <p:cNvSpPr>
              <a:spLocks noChangeArrowheads="1"/>
            </p:cNvSpPr>
            <p:nvPr/>
          </p:nvSpPr>
          <p:spPr bwMode="auto">
            <a:xfrm>
              <a:off x="1466850" y="2639221"/>
              <a:ext cx="1296988" cy="1294604"/>
            </a:xfrm>
            <a:prstGeom prst="round2DiagRect">
              <a:avLst/>
            </a:prstGeom>
            <a:grpFill/>
            <a:ln w="9525" cap="flat" cmpd="sng" algn="ctr">
              <a:solidFill>
                <a:srgbClr val="0195F9"/>
              </a:solidFill>
              <a:prstDash val="solid"/>
              <a:round/>
              <a:headEnd type="none" w="med" len="med"/>
              <a:tailEnd type="none" w="med" len="med"/>
            </a:ln>
            <a:effectLst>
              <a:outerShdw blurRad="38100" dist="25400" dir="5400000" algn="t" rotWithShape="0">
                <a:srgbClr val="000000">
                  <a:alpha val="26667"/>
                </a:srgbClr>
              </a:outerShdw>
            </a:effectLst>
          </p:spPr>
          <p:txBody>
            <a:bodyPr lIns="58959" tIns="29479" rIns="58959" bIns="29479" anchor="ctr"/>
            <a:lstStyle/>
            <a:p>
              <a:pPr algn="ctr" defTabSz="649429">
                <a:lnSpc>
                  <a:spcPct val="90000"/>
                </a:lnSpc>
                <a:defRPr/>
              </a:pPr>
              <a:endParaRPr lang="en-US" sz="1149" dirty="0">
                <a:latin typeface="Arial" charset="0"/>
              </a:endParaRPr>
            </a:p>
          </p:txBody>
        </p:sp>
        <p:sp>
          <p:nvSpPr>
            <p:cNvPr id="23" name="Freeform 20"/>
            <p:cNvSpPr>
              <a:spLocks/>
            </p:cNvSpPr>
            <p:nvPr/>
          </p:nvSpPr>
          <p:spPr bwMode="auto">
            <a:xfrm>
              <a:off x="1466850" y="2637632"/>
              <a:ext cx="1296988" cy="1293813"/>
            </a:xfrm>
            <a:prstGeom prst="round2Diag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anchor="ctr" anchorCtr="0"/>
            <a:lstStyle/>
            <a:p>
              <a:pPr algn="ctr"/>
              <a:r>
                <a:rPr lang="ru-RU" sz="1532" b="1" dirty="0">
                  <a:latin typeface="Arial" panose="020B0604020202020204" pitchFamily="34" charset="0"/>
                  <a:cs typeface="Arial" panose="020B0604020202020204" pitchFamily="34" charset="0"/>
                </a:rPr>
                <a:t>ЕНГ: </a:t>
              </a:r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Здоровье, ресурсы</a:t>
              </a:r>
            </a:p>
            <a:p>
              <a:pPr algn="ctr"/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окружающая среда,</a:t>
              </a:r>
            </a:p>
            <a:p>
              <a:pPr algn="ctr"/>
              <a:r>
                <a:rPr lang="ru-RU" sz="1149" b="1" dirty="0">
                  <a:latin typeface="Arial" panose="020B0604020202020204" pitchFamily="34" charset="0"/>
                  <a:cs typeface="Arial" panose="020B0604020202020204" pitchFamily="34" charset="0"/>
                </a:rPr>
                <a:t>связь науки и технологии</a:t>
              </a:r>
            </a:p>
          </p:txBody>
        </p:sp>
      </p:grpSp>
      <p:sp>
        <p:nvSpPr>
          <p:cNvPr id="24" name="Freeform 20"/>
          <p:cNvSpPr>
            <a:spLocks/>
          </p:cNvSpPr>
          <p:nvPr/>
        </p:nvSpPr>
        <p:spPr bwMode="auto">
          <a:xfrm>
            <a:off x="1055862" y="1134587"/>
            <a:ext cx="2831006" cy="1095333"/>
          </a:xfrm>
          <a:prstGeom prst="round2DiagRect">
            <a:avLst/>
          </a:prstGeom>
          <a:solidFill>
            <a:srgbClr val="FFC000"/>
          </a:solidFill>
          <a:ln>
            <a:noFill/>
          </a:ln>
          <a:extLst/>
        </p:spPr>
        <p:txBody>
          <a:bodyPr lIns="97228" tIns="48614" rIns="97228" bIns="48614" anchor="ctr" anchorCtr="0"/>
          <a:lstStyle/>
          <a:p>
            <a:pPr algn="ctr"/>
            <a:r>
              <a:rPr lang="ru-RU" sz="1532" b="1" dirty="0">
                <a:latin typeface="Arial" panose="020B0604020202020204" pitchFamily="34" charset="0"/>
                <a:cs typeface="Arial" panose="020B0604020202020204" pitchFamily="34" charset="0"/>
              </a:rPr>
              <a:t>ЧГ:</a:t>
            </a:r>
            <a:r>
              <a:rPr lang="ru-RU" sz="1244" b="1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Работать с информацией:</a:t>
            </a:r>
          </a:p>
          <a:p>
            <a:pPr marL="144317" indent="45574">
              <a:buFont typeface="Arial" pitchFamily="34" charset="0"/>
              <a:buChar char="•"/>
            </a:pP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находить и извлекать</a:t>
            </a:r>
          </a:p>
          <a:p>
            <a:pPr marL="144317" indent="45574">
              <a:buFont typeface="Arial" pitchFamily="34" charset="0"/>
              <a:buChar char="•"/>
            </a:pP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осмысливать и оценивать</a:t>
            </a:r>
          </a:p>
          <a:p>
            <a:pPr marL="144317" indent="45574">
              <a:buFont typeface="Arial" pitchFamily="34" charset="0"/>
              <a:buChar char="•"/>
            </a:pP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интерпретировать</a:t>
            </a:r>
          </a:p>
        </p:txBody>
      </p:sp>
      <p:sp>
        <p:nvSpPr>
          <p:cNvPr id="25" name="Freeform 20"/>
          <p:cNvSpPr>
            <a:spLocks/>
          </p:cNvSpPr>
          <p:nvPr/>
        </p:nvSpPr>
        <p:spPr bwMode="auto">
          <a:xfrm>
            <a:off x="811176" y="2570658"/>
            <a:ext cx="2846650" cy="1194709"/>
          </a:xfrm>
          <a:prstGeom prst="round2DiagRect">
            <a:avLst/>
          </a:prstGeom>
          <a:solidFill>
            <a:schemeClr val="accent4">
              <a:lumMod val="20000"/>
              <a:lumOff val="80000"/>
            </a:schemeClr>
          </a:solidFill>
          <a:ln>
            <a:noFill/>
          </a:ln>
          <a:extLst/>
        </p:spPr>
        <p:txBody>
          <a:bodyPr lIns="97228" tIns="48614" rIns="97228" bIns="48614" anchor="ctr" anchorCtr="0"/>
          <a:lstStyle/>
          <a:p>
            <a:pPr algn="ctr"/>
            <a:r>
              <a:rPr lang="ru-RU" sz="1532" b="1" dirty="0">
                <a:latin typeface="Arial" panose="020B0604020202020204" pitchFamily="34" charset="0"/>
                <a:cs typeface="Arial" panose="020B0604020202020204" pitchFamily="34" charset="0"/>
              </a:rPr>
              <a:t>МГ:</a:t>
            </a: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 Формулировать, применять интерпретировать и оценивать результаты с позиций математики и реальной проблемы</a:t>
            </a:r>
          </a:p>
        </p:txBody>
      </p:sp>
      <p:sp>
        <p:nvSpPr>
          <p:cNvPr id="26" name="Freeform 20"/>
          <p:cNvSpPr>
            <a:spLocks/>
          </p:cNvSpPr>
          <p:nvPr/>
        </p:nvSpPr>
        <p:spPr bwMode="auto">
          <a:xfrm>
            <a:off x="741512" y="4980957"/>
            <a:ext cx="2930068" cy="1191338"/>
          </a:xfrm>
          <a:prstGeom prst="round2DiagRect">
            <a:avLst/>
          </a:prstGeom>
          <a:solidFill>
            <a:srgbClr val="66FF33"/>
          </a:solidFill>
          <a:ln>
            <a:noFill/>
          </a:ln>
          <a:extLst/>
        </p:spPr>
        <p:txBody>
          <a:bodyPr lIns="97228" tIns="48614" rIns="97228" bIns="48614" anchor="ctr" anchorCtr="0"/>
          <a:lstStyle/>
          <a:p>
            <a:r>
              <a:rPr lang="ru-RU" sz="1532" b="1" dirty="0">
                <a:latin typeface="Arial" panose="020B0604020202020204" pitchFamily="34" charset="0"/>
                <a:cs typeface="Arial" panose="020B0604020202020204" pitchFamily="34" charset="0"/>
              </a:rPr>
              <a:t>ЕНГ:</a:t>
            </a:r>
          </a:p>
          <a:p>
            <a:pPr marL="144317" indent="-144317">
              <a:buFont typeface="Arial" pitchFamily="34" charset="0"/>
              <a:buChar char="•"/>
            </a:pP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давать научные объяснения,</a:t>
            </a:r>
          </a:p>
          <a:p>
            <a:pPr marL="144317" indent="-144317">
              <a:buFont typeface="Arial" pitchFamily="34" charset="0"/>
              <a:buChar char="•"/>
            </a:pP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применять е/н методы исследования, </a:t>
            </a:r>
          </a:p>
          <a:p>
            <a:pPr marL="144317" indent="-144317">
              <a:buFont typeface="Arial" pitchFamily="34" charset="0"/>
              <a:buChar char="•"/>
            </a:pPr>
            <a:r>
              <a:rPr lang="ru-RU" sz="1149" b="1" dirty="0">
                <a:latin typeface="Arial" panose="020B0604020202020204" pitchFamily="34" charset="0"/>
                <a:cs typeface="Arial" panose="020B0604020202020204" pitchFamily="34" charset="0"/>
              </a:rPr>
              <a:t>интерпретировать данные,  делать выводы</a:t>
            </a:r>
          </a:p>
        </p:txBody>
      </p:sp>
      <p:cxnSp>
        <p:nvCxnSpPr>
          <p:cNvPr id="27" name="Прямая со стрелкой 26"/>
          <p:cNvCxnSpPr/>
          <p:nvPr/>
        </p:nvCxnSpPr>
        <p:spPr>
          <a:xfrm flipV="1">
            <a:off x="6653255" y="1354008"/>
            <a:ext cx="1575953" cy="1025889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 flipV="1">
            <a:off x="6653258" y="2082016"/>
            <a:ext cx="1965775" cy="276240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 стрелкой 28"/>
          <p:cNvCxnSpPr>
            <a:endCxn id="14" idx="2"/>
          </p:cNvCxnSpPr>
          <p:nvPr/>
        </p:nvCxnSpPr>
        <p:spPr>
          <a:xfrm>
            <a:off x="6679172" y="2358256"/>
            <a:ext cx="1344180" cy="48977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>
            <a:endCxn id="16" idx="2"/>
          </p:cNvCxnSpPr>
          <p:nvPr/>
        </p:nvCxnSpPr>
        <p:spPr>
          <a:xfrm flipV="1">
            <a:off x="7338045" y="3664437"/>
            <a:ext cx="1502440" cy="511632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 стрелкой 30"/>
          <p:cNvCxnSpPr/>
          <p:nvPr/>
        </p:nvCxnSpPr>
        <p:spPr>
          <a:xfrm>
            <a:off x="7329104" y="4183189"/>
            <a:ext cx="1212353" cy="302127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7329104" y="4193766"/>
            <a:ext cx="694248" cy="881318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flipV="1">
            <a:off x="3317463" y="1882174"/>
            <a:ext cx="239619" cy="1968588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flipH="1" flipV="1">
            <a:off x="2824674" y="3448049"/>
            <a:ext cx="532556" cy="485739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 стрелкой 34"/>
          <p:cNvCxnSpPr/>
          <p:nvPr/>
        </p:nvCxnSpPr>
        <p:spPr>
          <a:xfrm flipH="1">
            <a:off x="1055862" y="3873601"/>
            <a:ext cx="2301369" cy="1107356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4108747" y="3676497"/>
            <a:ext cx="1829984" cy="598956"/>
          </a:xfrm>
          <a:prstGeom prst="rect">
            <a:avLst/>
          </a:prstGeom>
          <a:noFill/>
        </p:spPr>
        <p:txBody>
          <a:bodyPr wrap="square" lIns="97228" tIns="48614" rIns="97228" bIns="48614" rtlCol="0">
            <a:spAutoFit/>
          </a:bodyPr>
          <a:lstStyle/>
          <a:p>
            <a:pPr algn="ctr"/>
            <a:r>
              <a:rPr lang="ru-RU" sz="1627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БЛОК ЗАДАНИЙ</a:t>
            </a:r>
          </a:p>
        </p:txBody>
      </p:sp>
      <p:sp>
        <p:nvSpPr>
          <p:cNvPr id="37" name="Freeform 20"/>
          <p:cNvSpPr>
            <a:spLocks/>
          </p:cNvSpPr>
          <p:nvPr/>
        </p:nvSpPr>
        <p:spPr bwMode="auto">
          <a:xfrm>
            <a:off x="6916595" y="5822402"/>
            <a:ext cx="3555912" cy="1035598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0"/>
          <a:lstStyle/>
          <a:p>
            <a:pPr marL="0" lvl="1"/>
            <a:r>
              <a:rPr lang="ru-RU" sz="1532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Финансовая грамотность:</a:t>
            </a:r>
            <a:endParaRPr lang="en-US" sz="1532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lvl="1">
              <a:buFont typeface="Wingdings" pitchFamily="2" charset="2"/>
              <a:buChar char="§"/>
            </a:pPr>
            <a:r>
              <a:rPr lang="en-US" sz="1149" dirty="0">
                <a:latin typeface="Calibri" pitchFamily="34" charset="0"/>
              </a:rPr>
              <a:t>   </a:t>
            </a:r>
            <a:r>
              <a:rPr lang="ru-RU" sz="1149" dirty="0">
                <a:latin typeface="Calibri" pitchFamily="34" charset="0"/>
              </a:rPr>
              <a:t>Образование и работа</a:t>
            </a:r>
            <a:endParaRPr lang="en-GB" sz="1149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Дом и семья</a:t>
            </a:r>
            <a:endParaRPr lang="en-GB" sz="1149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Личные траты, досуг и отдых</a:t>
            </a:r>
            <a:endParaRPr lang="en-GB" sz="1149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Общество и гражданин</a:t>
            </a:r>
            <a:r>
              <a:rPr lang="en-GB" sz="1149" dirty="0">
                <a:latin typeface="Calibri" pitchFamily="34" charset="0"/>
              </a:rPr>
              <a:t> </a:t>
            </a:r>
          </a:p>
        </p:txBody>
      </p:sp>
      <p:cxnSp>
        <p:nvCxnSpPr>
          <p:cNvPr id="38" name="Прямая со стрелкой 37"/>
          <p:cNvCxnSpPr/>
          <p:nvPr/>
        </p:nvCxnSpPr>
        <p:spPr>
          <a:xfrm rot="16200000" flipH="1">
            <a:off x="6686294" y="4821811"/>
            <a:ext cx="1701913" cy="420716"/>
          </a:xfrm>
          <a:prstGeom prst="straightConnector1">
            <a:avLst/>
          </a:prstGeom>
          <a:ln w="3810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Freeform 20"/>
          <p:cNvSpPr>
            <a:spLocks/>
          </p:cNvSpPr>
          <p:nvPr/>
        </p:nvSpPr>
        <p:spPr bwMode="auto">
          <a:xfrm>
            <a:off x="4181278" y="625300"/>
            <a:ext cx="3761061" cy="1035598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0"/>
          <a:lstStyle/>
          <a:p>
            <a:pPr marL="0" lvl="1"/>
            <a:r>
              <a:rPr lang="ru-RU" sz="1532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Финансовая грамотность: </a:t>
            </a:r>
          </a:p>
          <a:p>
            <a:pPr marL="0" lvl="1">
              <a:buFont typeface="Arial" charset="0"/>
              <a:buChar char="•"/>
            </a:pPr>
            <a:r>
              <a:rPr lang="ru-RU" sz="1149" dirty="0">
                <a:latin typeface="Calibri" pitchFamily="34" charset="0"/>
              </a:rPr>
              <a:t>Деньги и операции с ними, </a:t>
            </a: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Планирование и управление финансами, </a:t>
            </a: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Риски и выгоды (вознаграждения), </a:t>
            </a: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Финансовая среда (отдельные вопросы из области финансов</a:t>
            </a:r>
            <a:r>
              <a:rPr lang="en-GB" sz="1149" dirty="0">
                <a:latin typeface="Calibri" pitchFamily="34" charset="0"/>
              </a:rPr>
              <a:t> </a:t>
            </a:r>
          </a:p>
        </p:txBody>
      </p:sp>
      <p:sp>
        <p:nvSpPr>
          <p:cNvPr id="41" name="Freeform 20"/>
          <p:cNvSpPr>
            <a:spLocks/>
          </p:cNvSpPr>
          <p:nvPr/>
        </p:nvSpPr>
        <p:spPr bwMode="auto">
          <a:xfrm>
            <a:off x="3155534" y="5685636"/>
            <a:ext cx="3555912" cy="1172364"/>
          </a:xfrm>
          <a:prstGeom prst="round2Diag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anchor="ctr" anchorCtr="0"/>
          <a:lstStyle/>
          <a:p>
            <a:pPr algn="ctr">
              <a:lnSpc>
                <a:spcPct val="80000"/>
              </a:lnSpc>
            </a:pPr>
            <a:r>
              <a:rPr lang="ru-RU" sz="1532" b="1" dirty="0">
                <a:latin typeface="Arial" panose="020B0604020202020204" pitchFamily="34" charset="0"/>
                <a:cs typeface="Arial" panose="020B0604020202020204" pitchFamily="34" charset="0"/>
              </a:rPr>
              <a:t>Финансовая грамотность:</a:t>
            </a:r>
            <a:endParaRPr lang="ru-RU" sz="1914" b="1" dirty="0">
              <a:solidFill>
                <a:schemeClr val="bg1"/>
              </a:solidFill>
              <a:latin typeface="Calibri" pitchFamily="34" charset="0"/>
            </a:endParaRPr>
          </a:p>
          <a:p>
            <a:pPr>
              <a:buFont typeface="Arial" charset="0"/>
              <a:buChar char="•"/>
            </a:pPr>
            <a:r>
              <a:rPr lang="ru-RU" sz="1914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Выявление финансовой информации</a:t>
            </a:r>
            <a:endParaRPr lang="en-GB" sz="1149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Анализ информации в финансовом контексте</a:t>
            </a:r>
            <a:endParaRPr lang="en-GB" sz="1149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Оценка финансовых проблем</a:t>
            </a:r>
            <a:endParaRPr lang="en-GB" sz="1149" dirty="0">
              <a:latin typeface="Calibri" pitchFamily="34" charset="0"/>
            </a:endParaRPr>
          </a:p>
          <a:p>
            <a:pPr>
              <a:buFont typeface="Wingdings" pitchFamily="2" charset="2"/>
              <a:buChar char="§"/>
            </a:pPr>
            <a:r>
              <a:rPr lang="en-GB" sz="1149" dirty="0">
                <a:latin typeface="Calibri" pitchFamily="34" charset="0"/>
              </a:rPr>
              <a:t> </a:t>
            </a:r>
            <a:r>
              <a:rPr lang="ru-RU" sz="1149" dirty="0">
                <a:latin typeface="Calibri" pitchFamily="34" charset="0"/>
              </a:rPr>
              <a:t>Применение финансовых знаний и понимание</a:t>
            </a:r>
            <a:endParaRPr lang="ru-RU" sz="1149" b="1" dirty="0">
              <a:solidFill>
                <a:schemeClr val="tx2"/>
              </a:solidFill>
            </a:endParaRPr>
          </a:p>
          <a:p>
            <a:pPr>
              <a:buFont typeface="Wingdings" pitchFamily="2" charset="2"/>
              <a:buChar char="§"/>
            </a:pPr>
            <a:endParaRPr lang="en-GB" sz="1149" dirty="0">
              <a:latin typeface="Calibri" pitchFamily="34" charset="0"/>
            </a:endParaRPr>
          </a:p>
        </p:txBody>
      </p:sp>
      <p:cxnSp>
        <p:nvCxnSpPr>
          <p:cNvPr id="42" name="Прямая со стрелкой 41"/>
          <p:cNvCxnSpPr/>
          <p:nvPr/>
        </p:nvCxnSpPr>
        <p:spPr>
          <a:xfrm flipV="1">
            <a:off x="6643063" y="1377512"/>
            <a:ext cx="1575953" cy="1025889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Прямая со стрелкой 42"/>
          <p:cNvCxnSpPr/>
          <p:nvPr/>
        </p:nvCxnSpPr>
        <p:spPr>
          <a:xfrm rot="5400000" flipH="1" flipV="1">
            <a:off x="6472106" y="1685235"/>
            <a:ext cx="957361" cy="478681"/>
          </a:xfrm>
          <a:prstGeom prst="straightConnector1">
            <a:avLst/>
          </a:prstGeom>
          <a:ln w="38100">
            <a:solidFill>
              <a:srgbClr val="7030A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Прямая со стрелкой 45"/>
          <p:cNvCxnSpPr/>
          <p:nvPr/>
        </p:nvCxnSpPr>
        <p:spPr>
          <a:xfrm flipH="1">
            <a:off x="1035664" y="3907680"/>
            <a:ext cx="2301369" cy="1107356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Прямая со стрелкой 46"/>
          <p:cNvCxnSpPr/>
          <p:nvPr/>
        </p:nvCxnSpPr>
        <p:spPr>
          <a:xfrm rot="16200000" flipH="1">
            <a:off x="2745236" y="4386361"/>
            <a:ext cx="1914724" cy="820597"/>
          </a:xfrm>
          <a:prstGeom prst="straightConnector1">
            <a:avLst/>
          </a:prstGeom>
          <a:ln w="38100">
            <a:solidFill>
              <a:schemeClr val="bg2">
                <a:lumMod val="50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28157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250">
        <p:fade/>
      </p:transition>
    </mc:Choice>
    <mc:Fallback xmlns="">
      <p:transition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001" y="0"/>
            <a:ext cx="8684999" cy="122399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Основные характеристики заданий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для формирования и оценки функциональной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грамотности  (на платформе РЭШ)</a:t>
            </a:r>
            <a:endParaRPr lang="ru-RU" sz="3600" dirty="0">
              <a:solidFill>
                <a:srgbClr val="00206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084871262"/>
              </p:ext>
            </p:extLst>
          </p:nvPr>
        </p:nvGraphicFramePr>
        <p:xfrm>
          <a:off x="291000" y="1394983"/>
          <a:ext cx="11275636" cy="55162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754626"/>
                <a:gridCol w="3762465"/>
                <a:gridCol w="3758545"/>
              </a:tblGrid>
              <a:tr h="376220"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Читательская грамотность</a:t>
                      </a:r>
                      <a:endParaRPr lang="ru-RU" sz="170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Математическая грамотность</a:t>
                      </a:r>
                      <a:endParaRPr lang="ru-RU" sz="1700" dirty="0"/>
                    </a:p>
                  </a:txBody>
                  <a:tcPr marL="87530" marR="87530" marT="43765" marB="43765"/>
                </a:tc>
                <a:tc>
                  <a:txBody>
                    <a:bodyPr/>
                    <a:lstStyle/>
                    <a:p>
                      <a:r>
                        <a:rPr lang="ru-RU" sz="1700" dirty="0" smtClean="0"/>
                        <a:t>Естественнонаучная грамотность</a:t>
                      </a:r>
                      <a:endParaRPr lang="ru-RU" sz="1700" dirty="0"/>
                    </a:p>
                  </a:txBody>
                  <a:tcPr marL="87530" marR="87530" marT="43765" marB="43765"/>
                </a:tc>
              </a:tr>
              <a:tr h="341741">
                <a:tc gridSpan="3">
                  <a:txBody>
                    <a:bodyPr/>
                    <a:lstStyle/>
                    <a:p>
                      <a:pPr algn="ctr"/>
                      <a:r>
                        <a:rPr lang="ru-RU" sz="1700" dirty="0" smtClean="0">
                          <a:solidFill>
                            <a:srgbClr val="FF0000"/>
                          </a:solidFill>
                        </a:rPr>
                        <a:t>Содержательная область оценки</a:t>
                      </a:r>
                      <a:endParaRPr lang="ru-RU" sz="1700" dirty="0">
                        <a:solidFill>
                          <a:srgbClr val="FF0000"/>
                        </a:solidFill>
                      </a:endParaRPr>
                    </a:p>
                  </a:txBody>
                  <a:tcPr marL="87530" marR="87530" marT="43765" marB="43765"/>
                </a:tc>
                <a:tc hMerge="1">
                  <a:txBody>
                    <a:bodyPr/>
                    <a:lstStyle/>
                    <a:p>
                      <a:pPr indent="20193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47701">
                <a:tc>
                  <a:txBody>
                    <a:bodyPr/>
                    <a:lstStyle/>
                    <a:p>
                      <a:pPr indent="1568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Человек и природа</a:t>
                      </a:r>
                    </a:p>
                    <a:p>
                      <a:pPr indent="1568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Научные знания и открытия</a:t>
                      </a:r>
                    </a:p>
                    <a:p>
                      <a:pPr indent="1568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Внутренний мир человека</a:t>
                      </a:r>
                    </a:p>
                    <a:p>
                      <a:pPr indent="1568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Взаимодействие людей</a:t>
                      </a:r>
                    </a:p>
                    <a:p>
                      <a:pPr indent="156845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Путешествия</a:t>
                      </a:r>
                      <a:endParaRPr lang="ru-RU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 indent="20193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Количество</a:t>
                      </a:r>
                    </a:p>
                    <a:p>
                      <a:pPr marL="0" marR="0" indent="201930" algn="l" defTabSz="1042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Пространство и форма</a:t>
                      </a:r>
                    </a:p>
                    <a:p>
                      <a:pPr marL="273050" indent="-27305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Изменение и зависимости</a:t>
                      </a:r>
                    </a:p>
                    <a:p>
                      <a:pPr marL="0" indent="1778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+mn-lt"/>
                          <a:ea typeface="Calibri"/>
                          <a:cs typeface="Times New Roman"/>
                        </a:rPr>
                        <a:t>Неопределенность и данные</a:t>
                      </a: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dirty="0" smtClean="0"/>
                        <a:t>Живые системы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dirty="0" smtClean="0"/>
                        <a:t>Физические системы</a:t>
                      </a:r>
                    </a:p>
                    <a:p>
                      <a:pPr>
                        <a:buFont typeface="Arial" pitchFamily="34" charset="0"/>
                        <a:buChar char="•"/>
                      </a:pPr>
                      <a:r>
                        <a:rPr lang="ru-RU" sz="1700" dirty="0" smtClean="0"/>
                        <a:t>Науки о Земле и Вселенной</a:t>
                      </a:r>
                      <a:endParaRPr lang="ru-RU" sz="1700" dirty="0"/>
                    </a:p>
                  </a:txBody>
                  <a:tcPr marL="87530" marR="87530" marT="43765" marB="43765"/>
                </a:tc>
              </a:tr>
              <a:tr h="293756">
                <a:tc gridSpan="3">
                  <a:txBody>
                    <a:bodyPr/>
                    <a:lstStyle/>
                    <a:p>
                      <a:pPr indent="156845" algn="ctr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700" dirty="0" err="1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Компетентностная</a:t>
                      </a:r>
                      <a:r>
                        <a:rPr lang="ru-RU" sz="170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imes New Roman"/>
                        </a:rPr>
                        <a:t> область оценки</a:t>
                      </a:r>
                      <a:endParaRPr lang="ru-RU" sz="1700" dirty="0">
                        <a:solidFill>
                          <a:srgbClr val="FF0000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7" marR="65647" marT="0" marB="0" anchor="ctr"/>
                </a:tc>
                <a:tc hMerge="1">
                  <a:txBody>
                    <a:bodyPr/>
                    <a:lstStyle/>
                    <a:p>
                      <a:pPr indent="201930"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532642">
                <a:tc>
                  <a:txBody>
                    <a:bodyPr/>
                    <a:lstStyle/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Находить и извлекать информацию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Интегрировать и интерпретировать информацию</a:t>
                      </a:r>
                    </a:p>
                    <a:p>
                      <a:pPr marL="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Оценивать содержание и форму текста, а также использовать информацию из текста</a:t>
                      </a:r>
                      <a:endParaRPr lang="ru-RU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 marL="0" indent="1778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/>
                          <a:ea typeface="Calibri"/>
                          <a:cs typeface="Times New Roman"/>
                        </a:rPr>
                        <a:t>Формулировать</a:t>
                      </a:r>
                    </a:p>
                    <a:p>
                      <a:pPr marL="0" indent="1778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/>
                          <a:ea typeface="Calibri"/>
                          <a:cs typeface="Times New Roman"/>
                        </a:rPr>
                        <a:t>Применять</a:t>
                      </a:r>
                    </a:p>
                    <a:p>
                      <a:pPr marL="177800" indent="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/>
                          <a:ea typeface="Calibri"/>
                          <a:cs typeface="Times New Roman"/>
                        </a:rPr>
                        <a:t>Интерпретировать и оценивать</a:t>
                      </a:r>
                    </a:p>
                    <a:p>
                      <a:pPr marL="0" indent="177800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/>
                          <a:ea typeface="Calibri"/>
                          <a:cs typeface="Times New Roman"/>
                        </a:rPr>
                        <a:t>Рассуждать</a:t>
                      </a:r>
                      <a:endParaRPr lang="ru-RU" sz="17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Научное объяснение явлений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Применение естественнонаучных методов</a:t>
                      </a:r>
                    </a:p>
                    <a:p>
                      <a:pPr marL="0" marR="0" indent="0" algn="l" defTabSz="1042203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itchFamily="34" charset="0"/>
                        <a:buChar char="•"/>
                        <a:tabLst/>
                        <a:defRPr/>
                      </a:pPr>
                      <a:r>
                        <a:rPr lang="ru-RU" sz="1700" dirty="0" smtClean="0">
                          <a:latin typeface="Times New Roman"/>
                          <a:ea typeface="Times New Roman"/>
                          <a:cs typeface="Times New Roman"/>
                        </a:rPr>
                        <a:t> Интерпретация данных и использование научных доказательств для получения выводов</a:t>
                      </a:r>
                      <a:endParaRPr lang="ru-RU" sz="17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</a:tr>
              <a:tr h="29375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7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17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Контексты</a:t>
                      </a:r>
                      <a:r>
                        <a:rPr lang="en-US" sz="17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/</a:t>
                      </a:r>
                      <a:r>
                        <a:rPr lang="ru-RU" sz="1700" dirty="0" smtClean="0">
                          <a:solidFill>
                            <a:srgbClr val="FF0000"/>
                          </a:solidFill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ситуации</a:t>
                      </a:r>
                      <a:endParaRPr lang="ru-RU" sz="1700" dirty="0">
                        <a:solidFill>
                          <a:srgbClr val="FF0000"/>
                        </a:solidFill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endParaRPr lang="ru-RU" sz="17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</a:tr>
              <a:tr h="127720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Личная жизнь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Образование</a:t>
                      </a:r>
                      <a:r>
                        <a:rPr lang="en-US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/</a:t>
                      </a: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профессиональная деятельность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Общественная деятельность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Множественный</a:t>
                      </a:r>
                      <a:endParaRPr lang="ru-RU" sz="17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Личная жизнь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Образование</a:t>
                      </a:r>
                      <a:r>
                        <a:rPr lang="en-US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/</a:t>
                      </a: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профессиональная деятельность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Общественная деятельность</a:t>
                      </a:r>
                      <a:endParaRPr lang="ru-RU" sz="17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Личный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Местный</a:t>
                      </a:r>
                      <a:r>
                        <a:rPr lang="en-US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/</a:t>
                      </a: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национальный</a:t>
                      </a: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Arial" pitchFamily="34" charset="0"/>
                        <a:buChar char="•"/>
                      </a:pPr>
                      <a:r>
                        <a:rPr lang="ru-RU" sz="1700" dirty="0" smtClean="0">
                          <a:latin typeface="Calibri" pitchFamily="34" charset="0"/>
                          <a:ea typeface="Calibri"/>
                          <a:cs typeface="Calibri" pitchFamily="34" charset="0"/>
                        </a:rPr>
                        <a:t> Глобальный</a:t>
                      </a:r>
                      <a:endParaRPr lang="ru-RU" sz="1700" dirty="0">
                        <a:latin typeface="Calibri" pitchFamily="34" charset="0"/>
                        <a:ea typeface="Calibri"/>
                        <a:cs typeface="Calibri" pitchFamily="34" charset="0"/>
                      </a:endParaRPr>
                    </a:p>
                  </a:txBody>
                  <a:tcPr marL="65647" marR="65647" marT="0" marB="0" anchor="ctr"/>
                </a:tc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411593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11000" y="63255"/>
            <a:ext cx="96228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Оформление заданий в Электронном банке  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00354" name="Picture 2" descr="C:\GALINA\ФУНКЦИОНАЛЬНАЯ ГРАМОТНОСТЬ\ФИЦТО\2021 Общероссийская ПИЗА\image00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04046" y="1172363"/>
            <a:ext cx="10120673" cy="56856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793727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51000" y="63255"/>
            <a:ext cx="9082800" cy="1325563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chemeClr val="tx2"/>
                </a:solidFill>
              </a:rPr>
              <a:t>Подготовка к проведению компьютерного тестирования в образовательной организации</a:t>
            </a:r>
            <a:endParaRPr lang="ru-RU" sz="40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0" y="1539000"/>
            <a:ext cx="11505600" cy="5040000"/>
          </a:xfrm>
        </p:spPr>
        <p:txBody>
          <a:bodyPr>
            <a:normAutofit fontScale="92500"/>
          </a:bodyPr>
          <a:lstStyle/>
          <a:p>
            <a:pPr algn="just"/>
            <a:endParaRPr lang="ru-RU" dirty="0" smtClean="0">
              <a:latin typeface="Times New Roman"/>
              <a:ea typeface="Times New Roman"/>
            </a:endParaRPr>
          </a:p>
          <a:p>
            <a:pPr algn="just"/>
            <a:r>
              <a:rPr lang="ru-RU" sz="3000" dirty="0" smtClean="0">
                <a:ea typeface="Times New Roman"/>
                <a:cs typeface="Times New Roman" pitchFamily="18" charset="0"/>
              </a:rPr>
              <a:t>Для проведения диагностической работы каждому </a:t>
            </a:r>
            <a:r>
              <a:rPr lang="ru-RU" sz="3000" dirty="0">
                <a:ea typeface="Times New Roman"/>
                <a:cs typeface="Times New Roman" pitchFamily="18" charset="0"/>
              </a:rPr>
              <a:t>учителю школы, принимающему участие в этой работе, необходимо зарегистрироваться на электронной платформе РЭШ </a:t>
            </a:r>
            <a:r>
              <a:rPr lang="ru-RU" sz="3000" dirty="0">
                <a:solidFill>
                  <a:srgbClr val="333333"/>
                </a:solidFill>
                <a:ea typeface="Times New Roman"/>
                <a:cs typeface="Times New Roman" pitchFamily="18" charset="0"/>
              </a:rPr>
              <a:t>на </a:t>
            </a:r>
            <a:r>
              <a:rPr lang="ru-RU" sz="3000" u="sng" dirty="0">
                <a:solidFill>
                  <a:srgbClr val="005BD1"/>
                </a:solidFill>
                <a:ea typeface="Times New Roman"/>
                <a:cs typeface="Times New Roman" pitchFamily="18" charset="0"/>
                <a:hlinkClick r:id="rId2"/>
              </a:rPr>
              <a:t>https://resh.edu.ru</a:t>
            </a:r>
            <a:r>
              <a:rPr lang="ru-RU" sz="3000" u="sng" dirty="0" smtClean="0">
                <a:solidFill>
                  <a:srgbClr val="005BD1"/>
                </a:solidFill>
                <a:ea typeface="Times New Roman"/>
                <a:cs typeface="Times New Roman" pitchFamily="18" charset="0"/>
                <a:hlinkClick r:id="rId2"/>
              </a:rPr>
              <a:t>/</a:t>
            </a:r>
            <a:endParaRPr lang="ru-RU" sz="3000" u="sng" dirty="0" smtClean="0">
              <a:solidFill>
                <a:srgbClr val="005BD1"/>
              </a:solidFill>
              <a:ea typeface="Times New Roman"/>
              <a:cs typeface="Times New Roman" pitchFamily="18" charset="0"/>
            </a:endParaRPr>
          </a:p>
          <a:p>
            <a:pPr algn="just"/>
            <a:r>
              <a:rPr lang="ru-RU" sz="3000" dirty="0">
                <a:cs typeface="Times New Roman" pitchFamily="18" charset="0"/>
              </a:rPr>
              <a:t>Учитель заранее знакомиться с процедурой проведения работы, представленной на </a:t>
            </a:r>
            <a:r>
              <a:rPr lang="ru-RU" sz="3000" dirty="0" err="1" smtClean="0">
                <a:cs typeface="Times New Roman" pitchFamily="18" charset="0"/>
              </a:rPr>
              <a:t>вебинаре</a:t>
            </a:r>
            <a:r>
              <a:rPr lang="ru-RU" sz="3000" dirty="0" smtClean="0">
                <a:cs typeface="Times New Roman" pitchFamily="18" charset="0"/>
              </a:rPr>
              <a:t> и в </a:t>
            </a:r>
            <a:r>
              <a:rPr lang="ru-RU" sz="3000" dirty="0">
                <a:cs typeface="Times New Roman" pitchFamily="18" charset="0"/>
              </a:rPr>
              <a:t>Рекомендациях пользователя по ссылке </a:t>
            </a:r>
            <a:r>
              <a:rPr lang="ru-RU" sz="3000" u="sng" dirty="0">
                <a:cs typeface="Times New Roman" pitchFamily="18" charset="0"/>
                <a:hlinkClick r:id="rId2"/>
              </a:rPr>
              <a:t>https://resh.edu.ru/instruction</a:t>
            </a:r>
            <a:r>
              <a:rPr lang="ru-RU" sz="3000" u="sng" dirty="0">
                <a:cs typeface="Times New Roman" pitchFamily="18" charset="0"/>
              </a:rPr>
              <a:t>.</a:t>
            </a:r>
            <a:r>
              <a:rPr lang="ru-RU" sz="3000" dirty="0">
                <a:cs typeface="Times New Roman" pitchFamily="18" charset="0"/>
              </a:rPr>
              <a:t> </a:t>
            </a:r>
            <a:endParaRPr lang="ru-RU" sz="3000" dirty="0" smtClean="0">
              <a:cs typeface="Times New Roman" pitchFamily="18" charset="0"/>
            </a:endParaRPr>
          </a:p>
          <a:p>
            <a:pPr algn="just"/>
            <a:r>
              <a:rPr lang="ru-RU" sz="3000" dirty="0" smtClean="0">
                <a:cs typeface="Times New Roman" pitchFamily="18" charset="0"/>
              </a:rPr>
              <a:t>Для ознакомления с особенностями проведения работы по функциональной грамотности на портале РЭШ подготовлена специальная видео-инструкция (инструктивные материалы по работе на платформе РЭШ, ссылка </a:t>
            </a:r>
            <a:r>
              <a:rPr lang="ru-RU" sz="3000" u="sng" dirty="0" smtClean="0">
                <a:cs typeface="Times New Roman" pitchFamily="18" charset="0"/>
                <a:hlinkClick r:id="rId3"/>
              </a:rPr>
              <a:t>https://edsoo.ru/Instruktivnie_materiali_.htm</a:t>
            </a:r>
            <a:r>
              <a:rPr lang="ru-RU" sz="3000" dirty="0" smtClean="0">
                <a:cs typeface="Times New Roman" pitchFamily="18" charset="0"/>
              </a:rPr>
              <a:t>).</a:t>
            </a:r>
          </a:p>
          <a:p>
            <a:pPr algn="just"/>
            <a:endParaRPr lang="ru-RU" sz="4000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endParaRPr lang="ru-RU" sz="4000" u="sng" dirty="0" smtClean="0">
              <a:solidFill>
                <a:srgbClr val="005BD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60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000" y="63255"/>
            <a:ext cx="9442800" cy="1325563"/>
          </a:xfrm>
        </p:spPr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002060"/>
                </a:solidFill>
              </a:rPr>
              <a:t>Подготовка к проведению компьютерного тестирования в образовательной организации</a:t>
            </a:r>
            <a:endParaRPr lang="ru-RU" sz="40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71000" y="1269000"/>
            <a:ext cx="11505600" cy="5310000"/>
          </a:xfrm>
        </p:spPr>
        <p:txBody>
          <a:bodyPr>
            <a:normAutofit fontScale="70000" lnSpcReduction="20000"/>
          </a:bodyPr>
          <a:lstStyle/>
          <a:p>
            <a:pPr algn="just"/>
            <a:endParaRPr lang="ru-RU" dirty="0" smtClean="0">
              <a:latin typeface="Times New Roman"/>
              <a:ea typeface="Times New Roman"/>
            </a:endParaRPr>
          </a:p>
          <a:p>
            <a:pPr marL="0" indent="0" algn="just">
              <a:buNone/>
            </a:pPr>
            <a:endParaRPr lang="ru-RU" sz="4000" u="sng" dirty="0" smtClean="0">
              <a:solidFill>
                <a:srgbClr val="005BD1"/>
              </a:solidFill>
              <a:latin typeface="Times New Roman" panose="02020603050405020304" pitchFamily="18" charset="0"/>
              <a:ea typeface="Times New Roman"/>
              <a:cs typeface="Times New Roman" panose="02020603050405020304" pitchFamily="18" charset="0"/>
            </a:endParaRPr>
          </a:p>
          <a:p>
            <a:pPr marL="176213" indent="0" algn="just">
              <a:spcBef>
                <a:spcPts val="10"/>
              </a:spcBef>
              <a:spcAft>
                <a:spcPts val="0"/>
              </a:spcAft>
              <a:buNone/>
            </a:pPr>
            <a:r>
              <a:rPr lang="ru-RU" sz="4000" dirty="0">
                <a:ea typeface="Times New Roman"/>
                <a:cs typeface="Times New Roman" panose="02020603050405020304" pitchFamily="18" charset="0"/>
              </a:rPr>
              <a:t>Каждому ученику-участнику </a:t>
            </a:r>
            <a:r>
              <a:rPr lang="ru-RU" sz="4000" dirty="0" smtClean="0">
                <a:ea typeface="Times New Roman"/>
                <a:cs typeface="Times New Roman" panose="02020603050405020304" pitchFamily="18" charset="0"/>
              </a:rPr>
              <a:t>мониторинга </a:t>
            </a:r>
            <a:r>
              <a:rPr lang="ru-RU" sz="4000" dirty="0">
                <a:ea typeface="Times New Roman"/>
                <a:cs typeface="Times New Roman" panose="02020603050405020304" pitchFamily="18" charset="0"/>
              </a:rPr>
              <a:t>должно быть предоставлено рабочее место, оснащённое следующим оборудованием и программным обеспечением:</a:t>
            </a:r>
          </a:p>
          <a:p>
            <a:pPr marL="342900" lvl="0" indent="-342900" algn="just">
              <a:spcAft>
                <a:spcPts val="800"/>
              </a:spcAft>
              <a:buFont typeface="+mj-lt"/>
              <a:buAutoNum type="arabicPeriod"/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Компьютер:</a:t>
            </a:r>
            <a:endParaRPr lang="ru-RU" sz="4000" dirty="0"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libri"/>
              <a:buChar char="−"/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Рекомендуется операционная система </a:t>
            </a:r>
            <a:r>
              <a:rPr lang="ru-RU" sz="4000" dirty="0" err="1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Windows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 7, 8 или 10;</a:t>
            </a:r>
            <a:endParaRPr lang="ru-RU" sz="4000" dirty="0"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libri"/>
              <a:buChar char="−"/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Процессор выше Core2Duo (рекомендуется </a:t>
            </a:r>
            <a:r>
              <a:rPr lang="ru-RU" sz="4000" dirty="0" err="1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Core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 i5, двухъядерный);</a:t>
            </a:r>
            <a:endParaRPr lang="ru-RU" sz="4000" dirty="0"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libri"/>
              <a:buChar char="−"/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Оперативная память не менее 2 </a:t>
            </a:r>
            <a:r>
              <a:rPr lang="ru-RU" sz="4000" dirty="0" err="1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Gb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 (рекомендуется 4 </a:t>
            </a:r>
            <a:r>
              <a:rPr lang="ru-RU" sz="4000" dirty="0" err="1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Gb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);</a:t>
            </a:r>
            <a:endParaRPr lang="ru-RU" sz="4000" dirty="0">
              <a:ea typeface="Times New Roman"/>
              <a:cs typeface="Times New Roman" panose="02020603050405020304" pitchFamily="18" charset="0"/>
            </a:endParaRPr>
          </a:p>
          <a:p>
            <a:pPr marL="342900" lvl="0" indent="-342900" algn="just">
              <a:spcBef>
                <a:spcPts val="600"/>
              </a:spcBef>
              <a:spcAft>
                <a:spcPts val="600"/>
              </a:spcAft>
              <a:buFont typeface="Calibri"/>
              <a:buChar char="−"/>
            </a:pP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Разрешение экрана 1280x1024.</a:t>
            </a:r>
            <a:endParaRPr lang="ru-RU" sz="4000" dirty="0">
              <a:ea typeface="Times New Roman"/>
              <a:cs typeface="Times New Roman" panose="02020603050405020304" pitchFamily="18" charset="0"/>
            </a:endParaRPr>
          </a:p>
          <a:p>
            <a:pPr marL="0" lvl="0" indent="0" algn="just">
              <a:spcAft>
                <a:spcPts val="800"/>
              </a:spcAft>
              <a:buNone/>
            </a:pPr>
            <a:r>
              <a:rPr lang="ru-RU" sz="4000" dirty="0" smtClean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2. Доступ 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к сети Интернет (рекомендуется: скорость 2,5 Мбит/с, </a:t>
            </a:r>
            <a:r>
              <a:rPr lang="ru-RU" sz="4000" dirty="0" err="1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безлимитный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 тариф; минимальная скорость – 512 Кбит/с). </a:t>
            </a:r>
            <a:endParaRPr lang="ru-RU" sz="4000" dirty="0">
              <a:ea typeface="Times New Roman"/>
              <a:cs typeface="Times New Roman" panose="02020603050405020304" pitchFamily="18" charset="0"/>
            </a:endParaRPr>
          </a:p>
          <a:p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Рекомендуемый браузер – </a:t>
            </a:r>
            <a:r>
              <a:rPr lang="en-US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Google Chrome</a:t>
            </a:r>
            <a:r>
              <a:rPr lang="ru-RU" sz="4000" dirty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 не ниже 68 версии</a:t>
            </a:r>
            <a:r>
              <a:rPr lang="ru-RU" sz="4000" dirty="0" smtClean="0">
                <a:solidFill>
                  <a:srgbClr val="000000"/>
                </a:solidFill>
                <a:ea typeface="Times New Roman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36609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63255"/>
            <a:ext cx="9307800" cy="1325563"/>
          </a:xfrm>
        </p:spPr>
        <p:txBody>
          <a:bodyPr>
            <a:normAutofit/>
          </a:bodyPr>
          <a:lstStyle/>
          <a:p>
            <a:pPr algn="just"/>
            <a:r>
              <a:rPr lang="ru-RU" sz="3600" dirty="0">
                <a:solidFill>
                  <a:srgbClr val="002060"/>
                </a:solidFill>
              </a:rPr>
              <a:t>Порядок проведения </a:t>
            </a:r>
            <a:r>
              <a:rPr lang="ru-RU" sz="3600" dirty="0" smtClean="0">
                <a:solidFill>
                  <a:srgbClr val="002060"/>
                </a:solidFill>
              </a:rPr>
              <a:t>диагностической работы </a:t>
            </a:r>
            <a:br>
              <a:rPr lang="ru-RU" sz="3600" dirty="0" smtClean="0">
                <a:solidFill>
                  <a:srgbClr val="002060"/>
                </a:solidFill>
              </a:rPr>
            </a:br>
            <a:r>
              <a:rPr lang="ru-RU" sz="3600" dirty="0" smtClean="0">
                <a:solidFill>
                  <a:srgbClr val="002060"/>
                </a:solidFill>
              </a:rPr>
              <a:t>в </a:t>
            </a:r>
            <a:r>
              <a:rPr lang="ru-RU" sz="3600" dirty="0">
                <a:solidFill>
                  <a:srgbClr val="002060"/>
                </a:solidFill>
              </a:rPr>
              <a:t>образовательной организации 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61000" y="1629000"/>
            <a:ext cx="11370600" cy="4950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u="sng" dirty="0" smtClean="0"/>
              <a:t>Проведение диагностической работы включает в себя следующие этапы:</a:t>
            </a:r>
          </a:p>
          <a:p>
            <a:pPr marL="0" indent="0">
              <a:buNone/>
            </a:pPr>
            <a:r>
              <a:rPr lang="ru-RU" dirty="0" smtClean="0"/>
              <a:t>1. Формирование списка участников (классы, обучающиеся, учителя)</a:t>
            </a:r>
          </a:p>
          <a:p>
            <a:pPr marL="0" indent="0">
              <a:buNone/>
            </a:pPr>
            <a:r>
              <a:rPr lang="ru-RU" dirty="0" smtClean="0"/>
              <a:t>2. Составление графика проведения диагностической работы в ОО</a:t>
            </a:r>
          </a:p>
          <a:p>
            <a:pPr marL="0" indent="0">
              <a:buNone/>
            </a:pPr>
            <a:r>
              <a:rPr lang="ru-RU" dirty="0" smtClean="0"/>
              <a:t>3. </a:t>
            </a:r>
            <a:r>
              <a:rPr lang="ru-RU" dirty="0"/>
              <a:t>Формирование мероприятия (диагностической работы) в </a:t>
            </a:r>
            <a:r>
              <a:rPr lang="ru-RU" dirty="0" smtClean="0"/>
              <a:t>РЭШ</a:t>
            </a:r>
            <a:endParaRPr lang="ru-RU" dirty="0"/>
          </a:p>
          <a:p>
            <a:pPr marL="0" indent="0">
              <a:buNone/>
            </a:pPr>
            <a:r>
              <a:rPr lang="ru-RU" dirty="0" smtClean="0"/>
              <a:t>4. </a:t>
            </a:r>
            <a:r>
              <a:rPr lang="ru-RU" dirty="0"/>
              <a:t>Предоставление кодов доступа и паролей для выполнения заданий </a:t>
            </a:r>
            <a:r>
              <a:rPr lang="ru-RU" dirty="0" smtClean="0"/>
              <a:t>обучающимися </a:t>
            </a:r>
            <a:r>
              <a:rPr lang="ru-RU" dirty="0"/>
              <a:t>в </a:t>
            </a:r>
            <a:r>
              <a:rPr lang="ru-RU" dirty="0" smtClean="0"/>
              <a:t>РЭШ</a:t>
            </a:r>
          </a:p>
          <a:p>
            <a:pPr marL="0" indent="0">
              <a:buNone/>
            </a:pPr>
            <a:r>
              <a:rPr lang="ru-RU" dirty="0" smtClean="0"/>
              <a:t>5. </a:t>
            </a:r>
            <a:r>
              <a:rPr lang="ru-RU" dirty="0"/>
              <a:t>Проведение </a:t>
            </a:r>
            <a:r>
              <a:rPr lang="ru-RU" dirty="0" smtClean="0"/>
              <a:t>диагностической работы в </a:t>
            </a:r>
            <a:r>
              <a:rPr lang="ru-RU" dirty="0"/>
              <a:t>РЭШ </a:t>
            </a:r>
            <a:r>
              <a:rPr lang="ru-RU" dirty="0" smtClean="0"/>
              <a:t>в 8 классах</a:t>
            </a:r>
          </a:p>
          <a:p>
            <a:pPr marL="0" indent="0">
              <a:buNone/>
            </a:pPr>
            <a:r>
              <a:rPr lang="ru-RU" dirty="0" smtClean="0"/>
              <a:t>6. Проверка </a:t>
            </a:r>
            <a:r>
              <a:rPr lang="ru-RU" dirty="0"/>
              <a:t>учителями выполненных работ обучающихся (проверка открытых ответов)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54806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6000" y="63255"/>
            <a:ext cx="9397800" cy="13255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Порядок проведения </a:t>
            </a:r>
            <a:r>
              <a:rPr lang="ru-RU" sz="3600" dirty="0" smtClean="0">
                <a:solidFill>
                  <a:srgbClr val="002060"/>
                </a:solidFill>
              </a:rPr>
              <a:t>диагностической работы </a:t>
            </a:r>
            <a:r>
              <a:rPr lang="ru-RU" sz="3600" dirty="0">
                <a:solidFill>
                  <a:srgbClr val="002060"/>
                </a:solidFill>
              </a:rPr>
              <a:t>в образовательной </a:t>
            </a:r>
            <a:r>
              <a:rPr lang="ru-RU" sz="3600" dirty="0" smtClean="0">
                <a:solidFill>
                  <a:srgbClr val="002060"/>
                </a:solidFill>
              </a:rPr>
              <a:t>организации (продолжение) 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000" y="2034000"/>
            <a:ext cx="11685600" cy="4410000"/>
          </a:xfrm>
        </p:spPr>
        <p:txBody>
          <a:bodyPr/>
          <a:lstStyle/>
          <a:p>
            <a:pPr algn="just"/>
            <a:r>
              <a:rPr lang="ru-RU" b="1" dirty="0" smtClean="0"/>
              <a:t>Этапы 1-2</a:t>
            </a:r>
          </a:p>
          <a:p>
            <a:pPr algn="just"/>
            <a:r>
              <a:rPr lang="ru-RU" dirty="0" smtClean="0"/>
              <a:t>После </a:t>
            </a:r>
            <a:r>
              <a:rPr lang="ru-RU" dirty="0"/>
              <a:t>получения образовательной организацией информации о </a:t>
            </a:r>
            <a:r>
              <a:rPr lang="ru-RU" dirty="0" smtClean="0"/>
              <a:t>проведении диагностической работы и определении классов</a:t>
            </a:r>
            <a:r>
              <a:rPr lang="ru-RU" dirty="0"/>
              <a:t>, которые будут принимать участие в </a:t>
            </a:r>
            <a:r>
              <a:rPr lang="ru-RU" dirty="0" smtClean="0"/>
              <a:t>мониторинге, координатор </a:t>
            </a:r>
            <a:r>
              <a:rPr lang="ru-RU" dirty="0"/>
              <a:t>ОО, отвечающий за проведение </a:t>
            </a:r>
            <a:r>
              <a:rPr lang="ru-RU" dirty="0" smtClean="0"/>
              <a:t>мониторинга </a:t>
            </a:r>
            <a:r>
              <a:rPr lang="ru-RU" dirty="0"/>
              <a:t>в школе, формирует список участников </a:t>
            </a:r>
            <a:r>
              <a:rPr lang="ru-RU" dirty="0" smtClean="0"/>
              <a:t>(</a:t>
            </a:r>
            <a:r>
              <a:rPr lang="ru-RU" dirty="0"/>
              <a:t>классы, обучающиеся, учителя), составляет график проведения </a:t>
            </a:r>
            <a:r>
              <a:rPr lang="ru-RU" dirty="0" smtClean="0"/>
              <a:t>диагностической работы </a:t>
            </a:r>
            <a:r>
              <a:rPr lang="ru-RU" dirty="0"/>
              <a:t>в ОО, контролирует регистрацию в РЭШ и подготовку компьютерного класса.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8712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63255"/>
            <a:ext cx="9307800" cy="13255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Порядок проведения </a:t>
            </a:r>
            <a:r>
              <a:rPr lang="ru-RU" sz="3600" dirty="0" smtClean="0">
                <a:solidFill>
                  <a:srgbClr val="002060"/>
                </a:solidFill>
              </a:rPr>
              <a:t>диагностической работы </a:t>
            </a:r>
            <a:r>
              <a:rPr lang="ru-RU" sz="3600" dirty="0">
                <a:solidFill>
                  <a:srgbClr val="002060"/>
                </a:solidFill>
              </a:rPr>
              <a:t>в образовательной организации </a:t>
            </a:r>
            <a:r>
              <a:rPr lang="ru-RU" sz="3600" dirty="0" smtClean="0">
                <a:solidFill>
                  <a:srgbClr val="002060"/>
                </a:solidFill>
              </a:rPr>
              <a:t>(продолжение)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000" y="1584000"/>
            <a:ext cx="11775600" cy="4950000"/>
          </a:xfrm>
        </p:spPr>
        <p:txBody>
          <a:bodyPr>
            <a:normAutofit/>
          </a:bodyPr>
          <a:lstStyle/>
          <a:p>
            <a:pPr algn="just"/>
            <a:r>
              <a:rPr lang="ru-RU" b="1" dirty="0" smtClean="0"/>
              <a:t>Этапы 3-6 </a:t>
            </a:r>
            <a:r>
              <a:rPr lang="ru-RU" dirty="0" smtClean="0"/>
              <a:t>проведения диагностической работы </a:t>
            </a:r>
            <a:r>
              <a:rPr lang="ru-RU" dirty="0"/>
              <a:t>в образовательной организации выполняются с использованием автоматизированной системы РЭШ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До проведения работы учитель на портале функциональной грамотности по ссылке </a:t>
            </a:r>
            <a:r>
              <a:rPr lang="ru-RU" u="sng" dirty="0">
                <a:hlinkClick r:id="rId2"/>
              </a:rPr>
              <a:t>https://fg.resh.edu.ru</a:t>
            </a:r>
            <a:r>
              <a:rPr lang="ru-RU" u="sng" dirty="0"/>
              <a:t> </a:t>
            </a:r>
            <a:r>
              <a:rPr lang="ru-RU" dirty="0"/>
              <a:t>авторизуется  с учётными данными портала РЭШ и в меню "Мероприятие" создаёт </a:t>
            </a:r>
            <a:r>
              <a:rPr lang="ru-RU" dirty="0" smtClean="0"/>
              <a:t>мероприятие, </a:t>
            </a:r>
            <a:r>
              <a:rPr lang="ru-RU" dirty="0"/>
              <a:t>указывая дату проведения и количество </a:t>
            </a:r>
            <a:r>
              <a:rPr lang="ru-RU" dirty="0" smtClean="0"/>
              <a:t>обучающихся, </a:t>
            </a:r>
            <a:r>
              <a:rPr lang="ru-RU" dirty="0"/>
              <a:t>принимающих участие в </a:t>
            </a:r>
            <a:r>
              <a:rPr lang="ru-RU" dirty="0" smtClean="0"/>
              <a:t>работе. </a:t>
            </a:r>
            <a:r>
              <a:rPr lang="ru-RU" dirty="0"/>
              <a:t>После этого формируются коды доступа для </a:t>
            </a:r>
            <a:r>
              <a:rPr lang="ru-RU" dirty="0" smtClean="0"/>
              <a:t>обучающихся.</a:t>
            </a:r>
          </a:p>
          <a:p>
            <a:pPr algn="just"/>
            <a:r>
              <a:rPr lang="ru-RU" u="sng" dirty="0"/>
              <a:t>Учитель для своего класса должен выбрать </a:t>
            </a:r>
            <a:r>
              <a:rPr lang="ru-RU" u="sng" dirty="0" smtClean="0"/>
              <a:t>на </a:t>
            </a:r>
            <a:r>
              <a:rPr lang="ru-RU" u="sng" dirty="0"/>
              <a:t>портале </a:t>
            </a:r>
            <a:r>
              <a:rPr lang="ru-RU" u="sng" dirty="0" smtClean="0"/>
              <a:t>только тот вариант,  который </a:t>
            </a:r>
            <a:r>
              <a:rPr lang="ru-RU" u="sng" dirty="0"/>
              <a:t>предлагаются </a:t>
            </a:r>
            <a:r>
              <a:rPr lang="ru-RU" u="sng" dirty="0" smtClean="0"/>
              <a:t>для проведения стартовой диагностики</a:t>
            </a:r>
            <a:r>
              <a:rPr lang="ru-RU" dirty="0" smtClean="0"/>
              <a:t>. 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55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5360" y="2084853"/>
            <a:ext cx="5088565" cy="4416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8021" y="2084853"/>
            <a:ext cx="5280587" cy="441648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679510" y="260649"/>
            <a:ext cx="10014317" cy="1231102"/>
          </a:xfrm>
          <a:prstGeom prst="rect">
            <a:avLst/>
          </a:prstGeom>
          <a:noFill/>
        </p:spPr>
        <p:txBody>
          <a:bodyPr wrap="square" lIns="121917" tIns="60958" rIns="121917" bIns="60958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/>
                </a:solidFill>
              </a:rPr>
              <a:t>Проект «Мониторинг формирования и оценки функциональной  грамотности обучающихся»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6" name="Picture 2" descr="https://ozgsch20.edumsko.ru/uploads/2000/1728/section/648148/LOGO_INSTRAO.png?150605903610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227" y="286611"/>
            <a:ext cx="944053" cy="1306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63255"/>
            <a:ext cx="9307800" cy="1325563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Варианты для проведения стартовой диагностики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000" y="1854000"/>
            <a:ext cx="10980000" cy="4680000"/>
          </a:xfrm>
        </p:spPr>
        <p:txBody>
          <a:bodyPr>
            <a:normAutofit/>
          </a:bodyPr>
          <a:lstStyle/>
          <a:p>
            <a:pPr algn="just"/>
            <a:r>
              <a:rPr lang="ru-RU" dirty="0" smtClean="0"/>
              <a:t>Математическая грамотность: Диагностическая работа 8 класс,     2021 г., вариант 1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smtClean="0"/>
              <a:t>Читательская грамотность: Диагностическая работа 8 класс,           2022 г., вариант 1</a:t>
            </a:r>
          </a:p>
          <a:p>
            <a:pPr algn="just"/>
            <a:endParaRPr lang="ru-RU" dirty="0" smtClean="0"/>
          </a:p>
          <a:p>
            <a:pPr algn="just"/>
            <a:r>
              <a:rPr lang="ru-RU" dirty="0" err="1" smtClean="0"/>
              <a:t>Естественно-научная</a:t>
            </a:r>
            <a:r>
              <a:rPr lang="ru-RU" dirty="0" smtClean="0"/>
              <a:t> грамотность: Диагностическая работа 8 класс, 2020 г., вариант 2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558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01000" y="63255"/>
            <a:ext cx="9532800" cy="1325563"/>
          </a:xfrm>
        </p:spPr>
        <p:txBody>
          <a:bodyPr>
            <a:normAutofit/>
          </a:bodyPr>
          <a:lstStyle/>
          <a:p>
            <a:r>
              <a:rPr lang="ru-RU" sz="3600" dirty="0">
                <a:solidFill>
                  <a:srgbClr val="002060"/>
                </a:solidFill>
              </a:rPr>
              <a:t>Порядок проведения </a:t>
            </a:r>
            <a:r>
              <a:rPr lang="ru-RU" sz="3600" dirty="0" smtClean="0">
                <a:solidFill>
                  <a:srgbClr val="002060"/>
                </a:solidFill>
              </a:rPr>
              <a:t>диагностической работы </a:t>
            </a:r>
            <a:r>
              <a:rPr lang="ru-RU" sz="3600" dirty="0">
                <a:solidFill>
                  <a:srgbClr val="002060"/>
                </a:solidFill>
              </a:rPr>
              <a:t>в образовательной организации </a:t>
            </a:r>
            <a:r>
              <a:rPr lang="ru-RU" sz="3600" dirty="0" smtClean="0">
                <a:solidFill>
                  <a:srgbClr val="002060"/>
                </a:solidFill>
              </a:rPr>
              <a:t>(продолжение)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91000" y="1944000"/>
            <a:ext cx="11505600" cy="4545000"/>
          </a:xfrm>
        </p:spPr>
        <p:txBody>
          <a:bodyPr>
            <a:normAutofit fontScale="92500" lnSpcReduction="10000"/>
          </a:bodyPr>
          <a:lstStyle/>
          <a:p>
            <a:pPr algn="just"/>
            <a:r>
              <a:rPr lang="ru-RU" dirty="0"/>
              <a:t>С информацией, как можно </a:t>
            </a:r>
            <a:r>
              <a:rPr lang="ru-RU" dirty="0" smtClean="0"/>
              <a:t>учителю пригласить учеников </a:t>
            </a:r>
            <a:r>
              <a:rPr lang="ru-RU" dirty="0"/>
              <a:t>принять участие в мероприятии, можно познакомиться на стр. 22 Рекомендаций для пользователя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В день </a:t>
            </a:r>
            <a:r>
              <a:rPr lang="ru-RU" dirty="0" smtClean="0"/>
              <a:t>проведения стартовой </a:t>
            </a:r>
            <a:r>
              <a:rPr lang="ru-RU" dirty="0" err="1" smtClean="0"/>
              <a:t>диагности</a:t>
            </a:r>
            <a:r>
              <a:rPr lang="ru-RU" dirty="0" smtClean="0"/>
              <a:t> </a:t>
            </a:r>
            <a:r>
              <a:rPr lang="ru-RU" dirty="0"/>
              <a:t>обучающимся–участникам </a:t>
            </a:r>
            <a:r>
              <a:rPr lang="ru-RU" dirty="0" smtClean="0"/>
              <a:t>мониторинга </a:t>
            </a:r>
            <a:r>
              <a:rPr lang="ru-RU" dirty="0"/>
              <a:t>предоставляется рабочее место, </a:t>
            </a:r>
            <a:r>
              <a:rPr lang="ru-RU" dirty="0" smtClean="0"/>
              <a:t>оснащённое </a:t>
            </a:r>
            <a:r>
              <a:rPr lang="ru-RU" dirty="0"/>
              <a:t>компьютером, подключённым к сети Интернет. Учитель знакомит </a:t>
            </a:r>
            <a:r>
              <a:rPr lang="ru-RU" dirty="0" smtClean="0"/>
              <a:t>обучающихся </a:t>
            </a:r>
            <a:r>
              <a:rPr lang="ru-RU" dirty="0"/>
              <a:t>с целью предстоящей работы: оценка функциональной грамотности – оценка способности </a:t>
            </a:r>
            <a:r>
              <a:rPr lang="ru-RU" dirty="0" smtClean="0"/>
              <a:t>обучающихся </a:t>
            </a:r>
            <a:r>
              <a:rPr lang="ru-RU" dirty="0"/>
              <a:t>использовать свои знания в различных ситуациях реальной жизни. </a:t>
            </a:r>
            <a:endParaRPr lang="ru-RU" dirty="0" smtClean="0"/>
          </a:p>
          <a:p>
            <a:pPr algn="just"/>
            <a:r>
              <a:rPr lang="ru-RU" dirty="0" smtClean="0"/>
              <a:t>Обучающиеся </a:t>
            </a:r>
            <a:r>
              <a:rPr lang="ru-RU" dirty="0"/>
              <a:t>переходят по ссылке </a:t>
            </a:r>
            <a:r>
              <a:rPr lang="ru-RU" u="sng" dirty="0">
                <a:hlinkClick r:id="rId2"/>
              </a:rPr>
              <a:t>https://fg.resh.edu.ru</a:t>
            </a:r>
            <a:r>
              <a:rPr lang="ru-RU" dirty="0"/>
              <a:t> и выбирают на главной странице кнопку «Войти как обучающийся». В открывшемся окне </a:t>
            </a:r>
            <a:r>
              <a:rPr lang="ru-RU" dirty="0" smtClean="0"/>
              <a:t>обучающиеся </a:t>
            </a:r>
            <a:r>
              <a:rPr lang="ru-RU" dirty="0"/>
              <a:t>вводят полученные от учителя код мероприятия и пароль (код доступа) и нажимают на кнопку войти.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2294995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61000" y="63255"/>
            <a:ext cx="9172800" cy="1325563"/>
          </a:xfrm>
        </p:spPr>
        <p:txBody>
          <a:bodyPr>
            <a:normAutofit fontScale="90000"/>
          </a:bodyPr>
          <a:lstStyle/>
          <a:p>
            <a:r>
              <a:rPr lang="ru-RU" sz="4000" dirty="0">
                <a:solidFill>
                  <a:schemeClr val="tx2"/>
                </a:solidFill>
              </a:rPr>
              <a:t>Порядок проведения </a:t>
            </a:r>
            <a:r>
              <a:rPr lang="ru-RU" sz="4000" dirty="0" smtClean="0">
                <a:solidFill>
                  <a:schemeClr val="tx2"/>
                </a:solidFill>
              </a:rPr>
              <a:t>диагностической работы </a:t>
            </a:r>
            <a:r>
              <a:rPr lang="ru-RU" sz="4000" dirty="0">
                <a:solidFill>
                  <a:schemeClr val="tx2"/>
                </a:solidFill>
              </a:rPr>
              <a:t>в образовательной организации </a:t>
            </a:r>
            <a:r>
              <a:rPr lang="ru-RU" sz="4000" dirty="0" smtClean="0">
                <a:solidFill>
                  <a:schemeClr val="tx2"/>
                </a:solidFill>
              </a:rPr>
              <a:t>продолжение</a:t>
            </a:r>
            <a:r>
              <a:rPr lang="ru-RU" sz="4000" dirty="0">
                <a:solidFill>
                  <a:schemeClr val="tx2"/>
                </a:solidFill>
              </a:rPr>
              <a:t>)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000" y="1899000"/>
            <a:ext cx="10515600" cy="4680000"/>
          </a:xfrm>
        </p:spPr>
        <p:txBody>
          <a:bodyPr>
            <a:normAutofit/>
          </a:bodyPr>
          <a:lstStyle/>
          <a:p>
            <a:r>
              <a:rPr lang="ru-RU" dirty="0"/>
              <a:t>Предварительные результаты выполнения заданий, которые проверяются автоматически, </a:t>
            </a:r>
            <a:r>
              <a:rPr lang="ru-RU" dirty="0" smtClean="0"/>
              <a:t>обучающийся </a:t>
            </a:r>
            <a:r>
              <a:rPr lang="ru-RU" dirty="0"/>
              <a:t>сможет увидеть в режиме онлайн после завершения теста</a:t>
            </a:r>
            <a:r>
              <a:rPr lang="ru-RU" dirty="0" smtClean="0"/>
              <a:t>.</a:t>
            </a:r>
          </a:p>
          <a:p>
            <a:pPr algn="just"/>
            <a:r>
              <a:rPr lang="ru-RU" dirty="0" smtClean="0"/>
              <a:t>После окончания работы учитель оценивает выполненные задания  </a:t>
            </a:r>
            <a:r>
              <a:rPr lang="ru-RU" dirty="0"/>
              <a:t>в соответствии с критериями, которые включены в программу проверки ответов, вносит результаты </a:t>
            </a:r>
            <a:r>
              <a:rPr lang="ru-RU" dirty="0" smtClean="0"/>
              <a:t>обучающихся </a:t>
            </a:r>
            <a:r>
              <a:rPr lang="ru-RU" dirty="0"/>
              <a:t>в соответствующие поля программы. Критерии оценивания, а также спецификация </a:t>
            </a:r>
            <a:r>
              <a:rPr lang="ru-RU" dirty="0" smtClean="0"/>
              <a:t>диагностической </a:t>
            </a:r>
            <a:r>
              <a:rPr lang="ru-RU" dirty="0"/>
              <a:t>работы доступны в личном кабинете учителя. </a:t>
            </a:r>
            <a:r>
              <a:rPr lang="ru-RU" dirty="0" smtClean="0"/>
              <a:t>Проверка работ обучающихся завершается 27-28 февраля. 27 февраля организуются дополнительные консультации для учителей по проверке выполнения заданий.</a:t>
            </a:r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2218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63255"/>
            <a:ext cx="93078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Проверка открытых ответов обучающихся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26000" y="2034000"/>
            <a:ext cx="11550600" cy="4500000"/>
          </a:xfrm>
        </p:spPr>
        <p:txBody>
          <a:bodyPr>
            <a:normAutofit/>
          </a:bodyPr>
          <a:lstStyle/>
          <a:p>
            <a:pPr algn="just"/>
            <a:r>
              <a:rPr lang="ru-RU" dirty="0"/>
              <a:t>Проверка ответов </a:t>
            </a:r>
            <a:r>
              <a:rPr lang="ru-RU" dirty="0" smtClean="0"/>
              <a:t>обучающихся</a:t>
            </a:r>
            <a:r>
              <a:rPr lang="ru-RU" dirty="0"/>
              <a:t>, не попадающих в число автоматически оцениваемых, оцениваются учителями, работающими в </a:t>
            </a:r>
            <a:r>
              <a:rPr lang="ru-RU" dirty="0" smtClean="0"/>
              <a:t>8 классе </a:t>
            </a:r>
            <a:r>
              <a:rPr lang="ru-RU" dirty="0"/>
              <a:t>классе</a:t>
            </a:r>
            <a:r>
              <a:rPr lang="ru-RU" dirty="0" smtClean="0"/>
              <a:t>.</a:t>
            </a:r>
          </a:p>
          <a:p>
            <a:pPr algn="just"/>
            <a:r>
              <a:rPr lang="ru-RU" dirty="0"/>
              <a:t>По математической грамотности ответы </a:t>
            </a:r>
            <a:r>
              <a:rPr lang="ru-RU" dirty="0" smtClean="0"/>
              <a:t>обучающихся </a:t>
            </a:r>
            <a:r>
              <a:rPr lang="ru-RU" dirty="0"/>
              <a:t>проверяют учителя математики, по читательской грамотности – учителя русского языка и литературы, по естественнонаучной грамотности – учителя предметов </a:t>
            </a:r>
            <a:r>
              <a:rPr lang="ru-RU" dirty="0" err="1" smtClean="0"/>
              <a:t>естественно-научного</a:t>
            </a:r>
            <a:r>
              <a:rPr lang="ru-RU" dirty="0" smtClean="0"/>
              <a:t> </a:t>
            </a:r>
            <a:r>
              <a:rPr lang="ru-RU" dirty="0"/>
              <a:t>цикла</a:t>
            </a:r>
            <a:r>
              <a:rPr lang="ru-RU" dirty="0" smtClean="0"/>
              <a:t>.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4094693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16000" y="63255"/>
            <a:ext cx="92178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Информационная и техническая поддержка проекта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000" y="2034000"/>
            <a:ext cx="11190600" cy="4097963"/>
          </a:xfrm>
        </p:spPr>
        <p:txBody>
          <a:bodyPr/>
          <a:lstStyle/>
          <a:p>
            <a:r>
              <a:rPr lang="ru-RU" b="1" dirty="0"/>
              <a:t>Информационная поддержка</a:t>
            </a:r>
            <a:r>
              <a:rPr lang="ru-RU" dirty="0"/>
              <a:t> проекта осуществляется сотрудниками Центра оценки качества образования ИСРО РАО по электронной почте:</a:t>
            </a:r>
          </a:p>
          <a:p>
            <a:r>
              <a:rPr lang="en-US" u="sng" dirty="0" err="1">
                <a:hlinkClick r:id="rId2"/>
              </a:rPr>
              <a:t>centeroko</a:t>
            </a:r>
            <a:r>
              <a:rPr lang="ru-RU" u="sng" dirty="0">
                <a:hlinkClick r:id="rId2"/>
              </a:rPr>
              <a:t>@</a:t>
            </a:r>
            <a:r>
              <a:rPr lang="en-US" u="sng" dirty="0">
                <a:hlinkClick r:id="rId2"/>
              </a:rPr>
              <a:t>mail</a:t>
            </a:r>
            <a:r>
              <a:rPr lang="ru-RU" u="sng" dirty="0">
                <a:hlinkClick r:id="rId2"/>
              </a:rPr>
              <a:t>.</a:t>
            </a:r>
            <a:r>
              <a:rPr lang="en-US" u="sng" dirty="0" err="1" smtClean="0">
                <a:hlinkClick r:id="rId2"/>
              </a:rPr>
              <a:t>ru</a:t>
            </a:r>
            <a:endParaRPr lang="ru-RU" u="sng" dirty="0" smtClean="0"/>
          </a:p>
          <a:p>
            <a:endParaRPr lang="ru-RU" dirty="0"/>
          </a:p>
          <a:p>
            <a:r>
              <a:rPr lang="ru-RU" b="1" dirty="0"/>
              <a:t>Техническая поддержка</a:t>
            </a:r>
            <a:r>
              <a:rPr lang="ru-RU" dirty="0"/>
              <a:t> осуществляется по ссылке </a:t>
            </a:r>
            <a:r>
              <a:rPr lang="ru-RU" u="sng" dirty="0">
                <a:hlinkClick r:id="rId3"/>
              </a:rPr>
              <a:t>https://</a:t>
            </a:r>
            <a:r>
              <a:rPr lang="ru-RU" u="sng" dirty="0" smtClean="0">
                <a:hlinkClick r:id="rId3"/>
              </a:rPr>
              <a:t>resh.edu.ru/feedback</a:t>
            </a:r>
            <a:endParaRPr lang="ru-RU" u="sng" dirty="0" smtClean="0"/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77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63255"/>
            <a:ext cx="9307800" cy="1325563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tx2"/>
                </a:solidFill>
              </a:rPr>
              <a:t>После проведения стартовой диагностики</a:t>
            </a:r>
            <a:endParaRPr lang="ru-RU" sz="36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6000" y="2034000"/>
            <a:ext cx="11190600" cy="4097963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>Обсуждение результатов стартовой диагностики на совещании педагогического коллектива для возможной корректировки работы по формированию функциональной грамотности и определения работы по сопровождению деятельности учителей по подготовке в основной работе мониторинга функциональной грамотности</a:t>
            </a:r>
          </a:p>
          <a:p>
            <a:r>
              <a:rPr lang="ru-RU" dirty="0" smtClean="0"/>
              <a:t>Формулирование вопросов и предложений для региональной и федеральной команды по функциональной грамотности по направлениям поддержки деятельности ОО в формировании функциональной грамотности.</a:t>
            </a:r>
          </a:p>
          <a:p>
            <a:r>
              <a:rPr lang="ru-RU" dirty="0" smtClean="0"/>
              <a:t>Направление подготовленных вопросов и предложений Региональному координатору для организации консультаций  и научно-методической поддержки деятельности ОО в формировании функциональной грамотности.</a:t>
            </a:r>
          </a:p>
          <a:p>
            <a:endParaRPr lang="ru-RU" dirty="0"/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497786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solidFill>
                  <a:schemeClr val="tx2"/>
                </a:solidFill>
              </a:rPr>
              <a:t>Анкетирование ОО об опыте формирования функциональной грамотности </a:t>
            </a:r>
            <a:br>
              <a:rPr lang="ru-RU" sz="3600" dirty="0" smtClean="0">
                <a:solidFill>
                  <a:schemeClr val="tx2"/>
                </a:solidFill>
              </a:rPr>
            </a:br>
            <a:r>
              <a:rPr lang="ru-RU" sz="3100" i="1" dirty="0" smtClean="0">
                <a:solidFill>
                  <a:schemeClr val="tx2"/>
                </a:solidFill>
              </a:rPr>
              <a:t>(ссылка будет отправлена дополнительно</a:t>
            </a:r>
            <a:r>
              <a:rPr lang="ru-RU" sz="3100" i="1" dirty="0" smtClean="0">
                <a:solidFill>
                  <a:schemeClr val="dk1"/>
                </a:solidFill>
              </a:rPr>
              <a:t>)</a:t>
            </a:r>
            <a:endParaRPr lang="ru-RU" sz="3100" i="1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96000" y="1404000"/>
            <a:ext cx="11280600" cy="5085000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dirty="0" smtClean="0"/>
              <a:t>Направления анкетирования: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dirty="0" smtClean="0"/>
              <a:t>1.  Осведомленность педагогического коллектива ОО о формировании и оценке функциональной грамотности: 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/>
              <a:t>•  </a:t>
            </a:r>
            <a:r>
              <a:rPr lang="ru-RU" sz="1800" dirty="0" smtClean="0"/>
              <a:t>об исследованиях по функциональной грамотности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/>
              <a:t>•  о материалах, существующих в Российской Федерации (</a:t>
            </a:r>
            <a:r>
              <a:rPr lang="ru-RU" sz="1800" dirty="0" err="1" smtClean="0"/>
              <a:t>скив</a:t>
            </a:r>
            <a:r>
              <a:rPr lang="ru-RU" sz="1800" dirty="0" smtClean="0"/>
              <a:t>, банк заданий, материалы на РЭШ)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/>
              <a:t>•  о дифференциации направлений (МГ, ЧГ, ЕНГ, </a:t>
            </a:r>
            <a:r>
              <a:rPr lang="ru-RU" sz="1800" dirty="0" err="1" smtClean="0"/>
              <a:t>ФинГ</a:t>
            </a:r>
            <a:r>
              <a:rPr lang="ru-RU" sz="1800" dirty="0" smtClean="0"/>
              <a:t>, ГК, КМ)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/>
              <a:t>•  участие обучающихся ОО в диагностике и мониторинговых процедурах  РФ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/>
              <a:t>•  обучение педагогов ОО на курсах повышения квалификации по проблемам формирования ФГ ( региональных, всероссийских, в ИСРО РАО)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dirty="0" smtClean="0"/>
              <a:t>2.  Возможности ОО в формировании и оценке функциональной грамотности: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/>
              <a:t>•  </a:t>
            </a:r>
            <a:r>
              <a:rPr lang="ru-RU" sz="1800" dirty="0" smtClean="0"/>
              <a:t>Выделено ли время на занятия (урочные и внеурочные)? 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/>
              <a:t>•  Определен ли ответственный в ОО? Создана ли в ОО команда педагогов, организующих эту деятельность с обучающимися восьмых классов?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dirty="0" smtClean="0"/>
              <a:t>•   Создано ли взаимодействие между школами в регионе по данному направлению?</a:t>
            </a:r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endParaRPr lang="ru-RU" sz="1800" b="1" dirty="0" smtClean="0"/>
          </a:p>
          <a:p>
            <a:pPr>
              <a:lnSpc>
                <a:spcPct val="80000"/>
              </a:lnSpc>
              <a:spcBef>
                <a:spcPts val="0"/>
              </a:spcBef>
              <a:buNone/>
            </a:pPr>
            <a:r>
              <a:rPr lang="ru-RU" sz="1800" b="1" dirty="0" smtClean="0"/>
              <a:t>3.  Предложения:</a:t>
            </a:r>
          </a:p>
          <a:p>
            <a:pPr>
              <a:spcBef>
                <a:spcPts val="0"/>
              </a:spcBef>
              <a:buNone/>
            </a:pPr>
            <a:r>
              <a:rPr lang="ru-RU" sz="1800" b="1" dirty="0" smtClean="0"/>
              <a:t>•  </a:t>
            </a:r>
            <a:r>
              <a:rPr lang="ru-RU" sz="1800" dirty="0" smtClean="0"/>
              <a:t>Какая помощь требуется ОО в реализации данного направления работы?</a:t>
            </a:r>
          </a:p>
          <a:p>
            <a:pPr>
              <a:spcBef>
                <a:spcPts val="0"/>
              </a:spcBef>
              <a:buNone/>
            </a:pPr>
            <a:r>
              <a:rPr lang="ru-RU" sz="1800" dirty="0" smtClean="0"/>
              <a:t>•   Конкретные запросы по каждому направлению, на основе которых можно строить работу с региональными командами и их кураторами</a:t>
            </a:r>
            <a:endParaRPr lang="ru-RU" sz="1800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0999" y="0"/>
            <a:ext cx="10774015" cy="1124744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>
                <a:solidFill>
                  <a:schemeClr val="tx2"/>
                </a:solidFill>
              </a:rPr>
              <a:t>Методическое обеспечение формирования и 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оценки функциональной грамотности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8388" y="1404000"/>
            <a:ext cx="7426683" cy="4722172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200" dirty="0" smtClean="0"/>
              <a:t>Банк заданий для формирования и оценки функциональной грамотности, размещенный на портале Российской электронной школы (РЭШ, </a:t>
            </a:r>
            <a:r>
              <a:rPr lang="en-US" sz="2200" u="sng" dirty="0" smtClean="0">
                <a:hlinkClick r:id="rId2"/>
              </a:rPr>
              <a:t>https</a:t>
            </a:r>
            <a:r>
              <a:rPr lang="ru-RU" sz="2200" u="sng" dirty="0" smtClean="0">
                <a:hlinkClick r:id="rId2"/>
              </a:rPr>
              <a:t>://</a:t>
            </a:r>
            <a:r>
              <a:rPr lang="en-US" sz="2200" u="sng" dirty="0" err="1" smtClean="0">
                <a:hlinkClick r:id="rId2"/>
              </a:rPr>
              <a:t>fg</a:t>
            </a:r>
            <a:r>
              <a:rPr lang="ru-RU" sz="2200" u="sng" dirty="0" smtClean="0">
                <a:hlinkClick r:id="rId2"/>
              </a:rPr>
              <a:t>.</a:t>
            </a:r>
            <a:r>
              <a:rPr lang="en-US" sz="2200" u="sng" dirty="0" err="1" smtClean="0">
                <a:hlinkClick r:id="rId2"/>
              </a:rPr>
              <a:t>resh</a:t>
            </a:r>
            <a:r>
              <a:rPr lang="ru-RU" sz="2200" u="sng" dirty="0" smtClean="0">
                <a:hlinkClick r:id="rId2"/>
              </a:rPr>
              <a:t>.</a:t>
            </a:r>
            <a:r>
              <a:rPr lang="en-US" sz="2200" u="sng" dirty="0" err="1" smtClean="0">
                <a:hlinkClick r:id="rId2"/>
              </a:rPr>
              <a:t>edu</a:t>
            </a:r>
            <a:r>
              <a:rPr lang="ru-RU" sz="2200" u="sng" dirty="0" smtClean="0">
                <a:hlinkClick r:id="rId2"/>
              </a:rPr>
              <a:t>.</a:t>
            </a:r>
            <a:r>
              <a:rPr lang="en-US" sz="2200" u="sng" dirty="0" err="1" smtClean="0">
                <a:hlinkClick r:id="rId2"/>
              </a:rPr>
              <a:t>ru</a:t>
            </a:r>
            <a:r>
              <a:rPr lang="ru-RU" sz="2200" u="sng" dirty="0" smtClean="0">
                <a:hlinkClick r:id="rId2"/>
              </a:rPr>
              <a:t>/</a:t>
            </a:r>
            <a:r>
              <a:rPr lang="ru-RU" sz="2200" dirty="0" smtClean="0"/>
              <a:t>) и портале ФГБНУ ИСРО РАО (</a:t>
            </a:r>
            <a:r>
              <a:rPr lang="en-US" sz="2200" u="sng" dirty="0" smtClean="0">
                <a:hlinkClick r:id="rId3"/>
              </a:rPr>
              <a:t>http</a:t>
            </a:r>
            <a:r>
              <a:rPr lang="ru-RU" sz="2200" u="sng" dirty="0" smtClean="0">
                <a:hlinkClick r:id="rId3"/>
              </a:rPr>
              <a:t>://</a:t>
            </a:r>
            <a:r>
              <a:rPr lang="en-US" sz="2200" u="sng" dirty="0" err="1" smtClean="0">
                <a:hlinkClick r:id="rId3"/>
              </a:rPr>
              <a:t>skiv</a:t>
            </a:r>
            <a:r>
              <a:rPr lang="ru-RU" sz="2200" u="sng" dirty="0" smtClean="0">
                <a:hlinkClick r:id="rId3"/>
              </a:rPr>
              <a:t>.</a:t>
            </a:r>
            <a:r>
              <a:rPr lang="en-US" sz="2200" u="sng" dirty="0" err="1" smtClean="0">
                <a:hlinkClick r:id="rId3"/>
              </a:rPr>
              <a:t>instrao</a:t>
            </a:r>
            <a:r>
              <a:rPr lang="ru-RU" sz="2200" u="sng" dirty="0" smtClean="0">
                <a:hlinkClick r:id="rId3"/>
              </a:rPr>
              <a:t>.</a:t>
            </a:r>
            <a:r>
              <a:rPr lang="en-US" sz="2200" u="sng" dirty="0" err="1" smtClean="0">
                <a:hlinkClick r:id="rId3"/>
              </a:rPr>
              <a:t>ru</a:t>
            </a:r>
            <a:r>
              <a:rPr lang="ru-RU" sz="2200" u="sng" dirty="0" smtClean="0">
                <a:hlinkClick r:id="rId3"/>
              </a:rPr>
              <a:t>/</a:t>
            </a:r>
            <a:r>
              <a:rPr lang="ru-RU" sz="2200" dirty="0" smtClean="0"/>
              <a:t>)</a:t>
            </a:r>
          </a:p>
          <a:p>
            <a:pPr>
              <a:lnSpc>
                <a:spcPct val="80000"/>
              </a:lnSpc>
            </a:pPr>
            <a:r>
              <a:rPr lang="ru-RU" sz="2200" dirty="0" smtClean="0"/>
              <a:t>Пособия «Функциональная грамотность.  Учимся             для жизни» (17 сборников)  издательства    «Просвещение»</a:t>
            </a:r>
          </a:p>
          <a:p>
            <a:pPr>
              <a:lnSpc>
                <a:spcPct val="80000"/>
              </a:lnSpc>
            </a:pPr>
            <a:r>
              <a:rPr lang="ru-RU" sz="2200" spc="17" dirty="0" smtClean="0">
                <a:cs typeface="Trebuchet MS"/>
              </a:rPr>
              <a:t>Публикации 2019-2022 годов в журнале     «Отечественная и зарубежная педагогика»</a:t>
            </a:r>
            <a:endParaRPr lang="ru-RU" sz="2200" dirty="0" smtClean="0"/>
          </a:p>
          <a:p>
            <a:pPr>
              <a:lnSpc>
                <a:spcPct val="80000"/>
              </a:lnSpc>
            </a:pPr>
            <a:r>
              <a:rPr lang="ru-RU" sz="2200" dirty="0" smtClean="0"/>
              <a:t>Методические материалы в помощь учителям, помогающие грамотно организовать работу всего коллектива учителей и школьников, а также их индивидуальную и групповую работу           Программа курса внеурочной деятельности «Функциональная грамотность. Учимся для жизни» и методические рекомендации</a:t>
            </a:r>
            <a:r>
              <a:rPr lang="ru-RU" sz="2200" u="sng" dirty="0" smtClean="0">
                <a:hlinkClick r:id="rId4"/>
              </a:rPr>
              <a:t> https://edsoo.ru/</a:t>
            </a:r>
            <a:r>
              <a:rPr lang="en-US" sz="2200" u="sng" dirty="0" smtClean="0">
                <a:hlinkClick r:id="rId3"/>
              </a:rPr>
              <a:t> http</a:t>
            </a:r>
            <a:r>
              <a:rPr lang="ru-RU" sz="2200" u="sng" dirty="0" smtClean="0">
                <a:hlinkClick r:id="rId3"/>
              </a:rPr>
              <a:t>://</a:t>
            </a:r>
            <a:r>
              <a:rPr lang="en-US" sz="2200" u="sng" dirty="0" err="1" smtClean="0">
                <a:hlinkClick r:id="rId3"/>
              </a:rPr>
              <a:t>skiv</a:t>
            </a:r>
            <a:r>
              <a:rPr lang="ru-RU" sz="2200" u="sng" dirty="0" smtClean="0">
                <a:hlinkClick r:id="rId3"/>
              </a:rPr>
              <a:t>.</a:t>
            </a:r>
            <a:r>
              <a:rPr lang="en-US" sz="2200" u="sng" dirty="0" err="1" smtClean="0">
                <a:hlinkClick r:id="rId3"/>
              </a:rPr>
              <a:t>instrao</a:t>
            </a:r>
            <a:r>
              <a:rPr lang="ru-RU" sz="2200" u="sng" dirty="0" smtClean="0">
                <a:hlinkClick r:id="rId3"/>
              </a:rPr>
              <a:t>.</a:t>
            </a:r>
            <a:r>
              <a:rPr lang="en-US" sz="2200" u="sng" dirty="0" err="1" smtClean="0">
                <a:hlinkClick r:id="rId3"/>
              </a:rPr>
              <a:t>ru</a:t>
            </a:r>
            <a:endParaRPr lang="ru-RU" sz="2200" dirty="0" smtClean="0"/>
          </a:p>
          <a:p>
            <a:pPr>
              <a:lnSpc>
                <a:spcPct val="80000"/>
              </a:lnSpc>
            </a:pPr>
            <a:endParaRPr lang="ru-RU" sz="2200" dirty="0"/>
          </a:p>
        </p:txBody>
      </p:sp>
      <p:grpSp>
        <p:nvGrpSpPr>
          <p:cNvPr id="4" name="Группа 9"/>
          <p:cNvGrpSpPr/>
          <p:nvPr/>
        </p:nvGrpSpPr>
        <p:grpSpPr>
          <a:xfrm>
            <a:off x="7920204" y="1220755"/>
            <a:ext cx="1891617" cy="1614912"/>
            <a:chOff x="5446587" y="542418"/>
            <a:chExt cx="3315071" cy="2142072"/>
          </a:xfrm>
        </p:grpSpPr>
        <p:sp>
          <p:nvSpPr>
            <p:cNvPr id="5" name="Скругленный прямоугольник 4"/>
            <p:cNvSpPr/>
            <p:nvPr/>
          </p:nvSpPr>
          <p:spPr>
            <a:xfrm>
              <a:off x="5446587" y="542418"/>
              <a:ext cx="3315071" cy="2142072"/>
            </a:xfrm>
            <a:prstGeom prst="roundRect">
              <a:avLst/>
            </a:prstGeom>
            <a:blipFill rotWithShape="0">
              <a:blip r:embed="rId5" cstate="print"/>
              <a:stretch>
                <a:fillRect/>
              </a:stretch>
            </a:blip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" name="Скругленный прямоугольник 4"/>
            <p:cNvSpPr/>
            <p:nvPr/>
          </p:nvSpPr>
          <p:spPr>
            <a:xfrm>
              <a:off x="5551154" y="646985"/>
              <a:ext cx="3105937" cy="1932938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algn="ctr" defTabSz="256685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dirty="0"/>
            </a:p>
          </p:txBody>
        </p:sp>
      </p:grpSp>
      <p:grpSp>
        <p:nvGrpSpPr>
          <p:cNvPr id="7" name="Группа 12"/>
          <p:cNvGrpSpPr/>
          <p:nvPr/>
        </p:nvGrpSpPr>
        <p:grpSpPr>
          <a:xfrm>
            <a:off x="9936435" y="1220755"/>
            <a:ext cx="2114980" cy="1707380"/>
            <a:chOff x="9178071" y="525088"/>
            <a:chExt cx="3531208" cy="2239835"/>
          </a:xfrm>
        </p:grpSpPr>
        <p:sp>
          <p:nvSpPr>
            <p:cNvPr id="8" name="Скругленный прямоугольник 7"/>
            <p:cNvSpPr/>
            <p:nvPr/>
          </p:nvSpPr>
          <p:spPr>
            <a:xfrm>
              <a:off x="9178071" y="525088"/>
              <a:ext cx="3531208" cy="2239835"/>
            </a:xfrm>
            <a:prstGeom prst="roundRect">
              <a:avLst/>
            </a:prstGeom>
            <a:blipFill rotWithShape="0">
              <a:blip r:embed="rId6" cstate="print"/>
              <a:stretch>
                <a:fillRect/>
              </a:stretch>
            </a:blip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9" name="Скругленный прямоугольник 4"/>
            <p:cNvSpPr/>
            <p:nvPr/>
          </p:nvSpPr>
          <p:spPr>
            <a:xfrm>
              <a:off x="9287411" y="634428"/>
              <a:ext cx="3312528" cy="2021155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247650" tIns="247650" rIns="247650" bIns="247650" numCol="1" spcCol="1270" anchor="ctr" anchorCtr="0">
              <a:noAutofit/>
            </a:bodyPr>
            <a:lstStyle/>
            <a:p>
              <a:pPr algn="ctr" defTabSz="2566853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5700" dirty="0"/>
            </a:p>
          </p:txBody>
        </p:sp>
      </p:grpSp>
      <p:grpSp>
        <p:nvGrpSpPr>
          <p:cNvPr id="10" name="Группа 15"/>
          <p:cNvGrpSpPr/>
          <p:nvPr/>
        </p:nvGrpSpPr>
        <p:grpSpPr>
          <a:xfrm>
            <a:off x="8227731" y="3086408"/>
            <a:ext cx="1324653" cy="1647592"/>
            <a:chOff x="9483231" y="2999698"/>
            <a:chExt cx="1675996" cy="2186759"/>
          </a:xfrm>
        </p:grpSpPr>
        <p:sp>
          <p:nvSpPr>
            <p:cNvPr id="11" name="Скругленный прямоугольник 10"/>
            <p:cNvSpPr/>
            <p:nvPr/>
          </p:nvSpPr>
          <p:spPr>
            <a:xfrm>
              <a:off x="9483231" y="2999698"/>
              <a:ext cx="1675996" cy="2186759"/>
            </a:xfrm>
            <a:prstGeom prst="roundRect">
              <a:avLst/>
            </a:prstGeom>
            <a:blipFill rotWithShape="0">
              <a:blip r:embed="rId7" cstate="print"/>
              <a:stretch>
                <a:fillRect/>
              </a:stretch>
            </a:blip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2" name="Скругленный прямоугольник 4"/>
            <p:cNvSpPr/>
            <p:nvPr/>
          </p:nvSpPr>
          <p:spPr>
            <a:xfrm>
              <a:off x="9565046" y="3081513"/>
              <a:ext cx="1512366" cy="202312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38214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dirty="0"/>
            </a:p>
          </p:txBody>
        </p:sp>
      </p:grpSp>
      <p:grpSp>
        <p:nvGrpSpPr>
          <p:cNvPr id="13" name="Группа 16"/>
          <p:cNvGrpSpPr/>
          <p:nvPr/>
        </p:nvGrpSpPr>
        <p:grpSpPr>
          <a:xfrm>
            <a:off x="6672077" y="2897934"/>
            <a:ext cx="1382996" cy="1791065"/>
            <a:chOff x="4441617" y="2999692"/>
            <a:chExt cx="1696108" cy="2241283"/>
          </a:xfrm>
        </p:grpSpPr>
        <p:sp>
          <p:nvSpPr>
            <p:cNvPr id="14" name="Скругленный прямоугольник 13"/>
            <p:cNvSpPr/>
            <p:nvPr/>
          </p:nvSpPr>
          <p:spPr>
            <a:xfrm>
              <a:off x="4441617" y="2999692"/>
              <a:ext cx="1696108" cy="2241283"/>
            </a:xfrm>
            <a:prstGeom prst="roundRect">
              <a:avLst/>
            </a:prstGeom>
            <a:blipFill rotWithShape="0">
              <a:blip r:embed="rId8" cstate="print"/>
              <a:stretch>
                <a:fillRect/>
              </a:stretch>
            </a:blipFill>
          </p:spPr>
          <p:style>
            <a:lnRef idx="2">
              <a:schemeClr val="dk2">
                <a:shade val="8000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lt1">
                <a:hueOff val="0"/>
                <a:satOff val="0"/>
                <a:lumOff val="0"/>
                <a:alphaOff val="0"/>
              </a:schemeClr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15" name="Скругленный прямоугольник 6"/>
            <p:cNvSpPr/>
            <p:nvPr/>
          </p:nvSpPr>
          <p:spPr>
            <a:xfrm>
              <a:off x="4524414" y="3082489"/>
              <a:ext cx="1530514" cy="2075689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133350" tIns="133350" rIns="133350" bIns="133350" numCol="1" spcCol="1270" anchor="ctr" anchorCtr="0">
              <a:noAutofit/>
            </a:bodyPr>
            <a:lstStyle/>
            <a:p>
              <a:pPr algn="ctr" defTabSz="1382149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endParaRPr lang="ru-RU" sz="3100" dirty="0"/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8112226" y="4869161"/>
            <a:ext cx="3360375" cy="18242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" name="Picture 3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10984801" y="3143899"/>
            <a:ext cx="1207212" cy="159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" name="Picture 4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9690256" y="3133617"/>
            <a:ext cx="1206289" cy="16453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36000" y="63255"/>
            <a:ext cx="9397800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Контакты для взаимодействия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09600" y="1124745"/>
            <a:ext cx="10972800" cy="5001420"/>
          </a:xfrm>
        </p:spPr>
        <p:txBody>
          <a:bodyPr>
            <a:normAutofit fontScale="25000" lnSpcReduction="20000"/>
          </a:bodyPr>
          <a:lstStyle/>
          <a:p>
            <a:endParaRPr lang="ru-RU" dirty="0" smtClean="0"/>
          </a:p>
          <a:p>
            <a:pPr>
              <a:buFont typeface="Wingdings" pitchFamily="2" charset="2"/>
              <a:buChar char="q"/>
            </a:pPr>
            <a:r>
              <a:rPr lang="ru-RU" sz="8500" dirty="0" smtClean="0"/>
              <a:t> </a:t>
            </a:r>
            <a:r>
              <a:rPr lang="ru-RU" sz="8500" b="1" dirty="0" smtClean="0"/>
              <a:t>План-график проведения семинаров размещен на странице </a:t>
            </a:r>
            <a:r>
              <a:rPr lang="ru-RU" sz="8500" dirty="0" smtClean="0">
                <a:hlinkClick r:id="rId2"/>
              </a:rPr>
              <a:t>https://edsoo.ru/Funkcionalnaya_gramotnos_1.htm</a:t>
            </a:r>
            <a:endParaRPr lang="ru-RU" sz="8500" dirty="0" smtClean="0"/>
          </a:p>
          <a:p>
            <a:pPr>
              <a:buFont typeface="Wingdings" pitchFamily="2" charset="2"/>
              <a:buChar char="q"/>
            </a:pPr>
            <a:endParaRPr lang="ru-RU" sz="8500" dirty="0" smtClean="0"/>
          </a:p>
          <a:p>
            <a:pPr>
              <a:buFont typeface="Wingdings" pitchFamily="2" charset="2"/>
              <a:buChar char="q"/>
            </a:pPr>
            <a:r>
              <a:rPr lang="ru-RU" sz="8500" b="1" dirty="0" smtClean="0"/>
              <a:t>Ссылка для подключения к Telegram-каналу</a:t>
            </a:r>
            <a:r>
              <a:rPr lang="ru-RU" sz="8500" dirty="0" smtClean="0"/>
              <a:t> </a:t>
            </a:r>
          </a:p>
          <a:p>
            <a:pPr>
              <a:buNone/>
            </a:pPr>
            <a:r>
              <a:rPr lang="ru-RU" sz="8500" dirty="0" smtClean="0">
                <a:hlinkClick r:id="rId3"/>
              </a:rPr>
              <a:t>https://t.me/+sXr1pqe04MJhNThi</a:t>
            </a:r>
            <a:endParaRPr lang="ru-RU" sz="8500" dirty="0" smtClean="0"/>
          </a:p>
          <a:p>
            <a:pPr>
              <a:buNone/>
            </a:pPr>
            <a:r>
              <a:rPr lang="ru-RU" sz="8500" dirty="0" smtClean="0"/>
              <a:t> </a:t>
            </a:r>
          </a:p>
          <a:p>
            <a:pPr>
              <a:buFont typeface="Wingdings" pitchFamily="2" charset="2"/>
              <a:buChar char="q"/>
            </a:pPr>
            <a:r>
              <a:rPr lang="ru-RU" sz="8500" b="1" dirty="0" smtClean="0"/>
              <a:t>Диагностические работы проводятся на портале</a:t>
            </a:r>
          </a:p>
          <a:p>
            <a:pPr>
              <a:buNone/>
            </a:pPr>
            <a:r>
              <a:rPr lang="ru-RU" sz="8500" b="1" dirty="0" smtClean="0"/>
              <a:t> </a:t>
            </a:r>
            <a:r>
              <a:rPr lang="ru-RU" sz="8500" dirty="0" smtClean="0">
                <a:hlinkClick r:id="rId4"/>
              </a:rPr>
              <a:t>https://fg.resh.edu.ru/</a:t>
            </a:r>
            <a:endParaRPr lang="ru-RU" sz="8500" dirty="0" smtClean="0"/>
          </a:p>
          <a:p>
            <a:pPr>
              <a:buFont typeface="Wingdings" pitchFamily="2" charset="2"/>
              <a:buChar char="q"/>
            </a:pPr>
            <a:endParaRPr lang="ru-RU" sz="8500" dirty="0" smtClean="0"/>
          </a:p>
          <a:p>
            <a:pPr>
              <a:buFont typeface="Wingdings" pitchFamily="2" charset="2"/>
              <a:buChar char="q"/>
            </a:pPr>
            <a:r>
              <a:rPr lang="ru-RU" sz="8500" b="1" dirty="0" smtClean="0"/>
              <a:t>Консультации по проверке работ по заявкам</a:t>
            </a:r>
            <a:r>
              <a:rPr lang="ru-RU" sz="8500" dirty="0" smtClean="0"/>
              <a:t> , направляемым по электронной почте</a:t>
            </a:r>
          </a:p>
          <a:p>
            <a:pPr>
              <a:buNone/>
            </a:pPr>
            <a:r>
              <a:rPr lang="ru-RU" sz="8500" dirty="0" err="1" smtClean="0">
                <a:hlinkClick r:id="rId5"/>
              </a:rPr>
              <a:t>centeroko@instrao.ru</a:t>
            </a:r>
            <a:endParaRPr lang="ru-RU" sz="8500" dirty="0" smtClean="0"/>
          </a:p>
          <a:p>
            <a:pPr>
              <a:buNone/>
            </a:pPr>
            <a:r>
              <a:rPr lang="ru-RU" sz="8500" dirty="0" smtClean="0"/>
              <a:t>	</a:t>
            </a:r>
          </a:p>
          <a:p>
            <a:pPr>
              <a:buFont typeface="Wingdings" pitchFamily="2" charset="2"/>
              <a:buChar char="q"/>
            </a:pPr>
            <a:r>
              <a:rPr lang="ru-RU" sz="8500" b="1" dirty="0" smtClean="0"/>
              <a:t>Сбор вопросов  для проведения консультаций осуществляется по адресу электронной почты </a:t>
            </a:r>
            <a:r>
              <a:rPr lang="ru-RU" sz="8500" dirty="0" err="1" smtClean="0">
                <a:hlinkClick r:id="rId5"/>
              </a:rPr>
              <a:t>centeroko@instrao.ru</a:t>
            </a:r>
            <a:endParaRPr lang="ru-RU" sz="8500" dirty="0" smtClean="0"/>
          </a:p>
          <a:p>
            <a:pPr>
              <a:buNone/>
            </a:pPr>
            <a:r>
              <a:rPr lang="ru-RU" sz="8500" dirty="0" smtClean="0"/>
              <a:t> </a:t>
            </a:r>
          </a:p>
          <a:p>
            <a:pPr>
              <a:buFont typeface="Wingdings" pitchFamily="2" charset="2"/>
              <a:buChar char="q"/>
            </a:pPr>
            <a:endParaRPr lang="ru-RU" dirty="0" smtClean="0"/>
          </a:p>
          <a:p>
            <a:endParaRPr lang="ru-RU" dirty="0" smtClean="0"/>
          </a:p>
          <a:p>
            <a:r>
              <a:rPr lang="ru-RU" dirty="0" smtClean="0"/>
              <a:t>	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object 5"/>
          <p:cNvGrpSpPr>
            <a:grpSpLocks/>
          </p:cNvGrpSpPr>
          <p:nvPr/>
        </p:nvGrpSpPr>
        <p:grpSpPr bwMode="auto">
          <a:xfrm>
            <a:off x="5638800" y="0"/>
            <a:ext cx="6553200" cy="6985000"/>
            <a:chOff x="7612208" y="-236483"/>
            <a:chExt cx="10676155" cy="10838793"/>
          </a:xfrm>
        </p:grpSpPr>
        <p:sp>
          <p:nvSpPr>
            <p:cNvPr id="3093" name="object 6"/>
            <p:cNvSpPr>
              <a:spLocks/>
            </p:cNvSpPr>
            <p:nvPr/>
          </p:nvSpPr>
          <p:spPr bwMode="auto">
            <a:xfrm>
              <a:off x="7612208" y="-236483"/>
              <a:ext cx="10676155" cy="10838793"/>
            </a:xfrm>
            <a:custGeom>
              <a:avLst/>
              <a:gdLst>
                <a:gd name="T0" fmla="*/ 0 w 10302875"/>
                <a:gd name="T1" fmla="*/ 0 h 10283825"/>
                <a:gd name="T2" fmla="*/ 18207292 w 10302875"/>
                <a:gd name="T3" fmla="*/ 0 h 10283825"/>
                <a:gd name="T4" fmla="*/ 18207292 w 10302875"/>
                <a:gd name="T5" fmla="*/ 23842902 h 10283825"/>
                <a:gd name="T6" fmla="*/ 0 w 10302875"/>
                <a:gd name="T7" fmla="*/ 0 h 10283825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10302875"/>
                <a:gd name="T13" fmla="*/ 0 h 10283825"/>
                <a:gd name="T14" fmla="*/ 10302875 w 10302875"/>
                <a:gd name="T15" fmla="*/ 10283825 h 10283825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10302875" h="10283825">
                  <a:moveTo>
                    <a:pt x="0" y="0"/>
                  </a:moveTo>
                  <a:lnTo>
                    <a:pt x="10302510" y="0"/>
                  </a:lnTo>
                  <a:lnTo>
                    <a:pt x="10302510" y="1028350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2D6D5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3094" name="object 7"/>
            <p:cNvSpPr>
              <a:spLocks/>
            </p:cNvSpPr>
            <p:nvPr/>
          </p:nvSpPr>
          <p:spPr bwMode="auto">
            <a:xfrm>
              <a:off x="13248648" y="5486531"/>
              <a:ext cx="5039360" cy="4918710"/>
            </a:xfrm>
            <a:custGeom>
              <a:avLst/>
              <a:gdLst>
                <a:gd name="T0" fmla="*/ 5039168 w 5039359"/>
                <a:gd name="T1" fmla="*/ 0 h 4918709"/>
                <a:gd name="T2" fmla="*/ 5039168 w 5039359"/>
                <a:gd name="T3" fmla="*/ 4918466 h 4918709"/>
                <a:gd name="T4" fmla="*/ 0 w 5039359"/>
                <a:gd name="T5" fmla="*/ 4918466 h 4918709"/>
                <a:gd name="T6" fmla="*/ 5039168 w 5039359"/>
                <a:gd name="T7" fmla="*/ 0 h 4918709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039359"/>
                <a:gd name="T13" fmla="*/ 0 h 4918709"/>
                <a:gd name="T14" fmla="*/ 5039359 w 5039359"/>
                <a:gd name="T15" fmla="*/ 4918709 h 4918709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039359" h="4918709">
                  <a:moveTo>
                    <a:pt x="5039104" y="0"/>
                  </a:moveTo>
                  <a:lnTo>
                    <a:pt x="5039104" y="4918464"/>
                  </a:lnTo>
                  <a:lnTo>
                    <a:pt x="0" y="4918464"/>
                  </a:lnTo>
                  <a:lnTo>
                    <a:pt x="5039104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</p:grpSp>
      <p:sp>
        <p:nvSpPr>
          <p:cNvPr id="3" name="object 3"/>
          <p:cNvSpPr txBox="1"/>
          <p:nvPr/>
        </p:nvSpPr>
        <p:spPr>
          <a:xfrm>
            <a:off x="7213600" y="939800"/>
            <a:ext cx="5029200" cy="990938"/>
          </a:xfrm>
          <a:prstGeom prst="rect">
            <a:avLst/>
          </a:prstGeom>
        </p:spPr>
        <p:txBody>
          <a:bodyPr lIns="0" tIns="8534" rIns="0" bIns="0">
            <a:spAutoFit/>
          </a:bodyPr>
          <a:lstStyle/>
          <a:p>
            <a:pPr marL="9482" algn="ctr">
              <a:spcBef>
                <a:spcPts val="67"/>
              </a:spcBef>
              <a:defRPr/>
            </a:pPr>
            <a:r>
              <a:rPr lang="ru-RU" sz="2100" b="1" spc="-4" dirty="0">
                <a:solidFill>
                  <a:schemeClr val="tx2"/>
                </a:solidFill>
                <a:latin typeface="Arial"/>
                <a:cs typeface="Arial"/>
              </a:rPr>
              <a:t>КЛЮЧЕВЫЕ МЕРОПРИЯТИЯ </a:t>
            </a:r>
          </a:p>
          <a:p>
            <a:pPr marL="9482" algn="ctr">
              <a:spcBef>
                <a:spcPts val="67"/>
              </a:spcBef>
              <a:defRPr/>
            </a:pPr>
            <a:r>
              <a:rPr lang="ru-RU" sz="2100" b="1" spc="-4" dirty="0">
                <a:solidFill>
                  <a:schemeClr val="tx2"/>
                </a:solidFill>
                <a:latin typeface="Arial"/>
                <a:cs typeface="Arial"/>
              </a:rPr>
              <a:t>ПО ФУНКЦИОНАЛЬНОЙ ГРАМОТНОСТИ</a:t>
            </a:r>
            <a:endParaRPr sz="2100" b="1" dirty="0">
              <a:solidFill>
                <a:schemeClr val="tx2"/>
              </a:solidFill>
              <a:latin typeface="Arial"/>
              <a:cs typeface="Arial"/>
            </a:endParaRPr>
          </a:p>
        </p:txBody>
      </p:sp>
      <p:pic>
        <p:nvPicPr>
          <p:cNvPr id="3076" name="Рисунок 16" descr="плакат_ФГ_04.08.20_ок итог.jpg"/>
          <p:cNvPicPr>
            <a:picLocks noChangeAspect="1"/>
          </p:cNvPicPr>
          <p:nvPr/>
        </p:nvPicPr>
        <p:blipFill>
          <a:blip r:embed="rId2" cstate="print"/>
          <a:srcRect t="13554" r="2689" b="253"/>
          <a:stretch>
            <a:fillRect/>
          </a:stretch>
        </p:blipFill>
        <p:spPr bwMode="auto">
          <a:xfrm>
            <a:off x="8382000" y="2921000"/>
            <a:ext cx="3810000" cy="393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8" name="TextBox 3"/>
          <p:cNvSpPr txBox="1">
            <a:spLocks noChangeArrowheads="1"/>
          </p:cNvSpPr>
          <p:nvPr/>
        </p:nvSpPr>
        <p:spPr bwMode="auto">
          <a:xfrm>
            <a:off x="156000" y="1179000"/>
            <a:ext cx="7476067" cy="684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68268" tIns="34134" rIns="68268" bIns="34134">
            <a:spAutoFit/>
          </a:bodyPr>
          <a:lstStyle/>
          <a:p>
            <a:r>
              <a:rPr lang="ru-RU" sz="2000" b="1" i="1" dirty="0"/>
              <a:t>Всероссийский</a:t>
            </a:r>
            <a:r>
              <a:rPr lang="ru-RU" sz="2000" b="1" dirty="0"/>
              <a:t> </a:t>
            </a:r>
            <a:r>
              <a:rPr lang="ru-RU" sz="2000" b="1" i="1" dirty="0"/>
              <a:t>семинар </a:t>
            </a:r>
          </a:p>
          <a:p>
            <a:r>
              <a:rPr lang="ru-RU" sz="2000" b="1" i="1" dirty="0"/>
              <a:t>"Формирование и оценка функциональной грамотности"  </a:t>
            </a:r>
          </a:p>
        </p:txBody>
      </p:sp>
      <p:graphicFrame>
        <p:nvGraphicFramePr>
          <p:cNvPr id="16" name="Таблица 15"/>
          <p:cNvGraphicFramePr>
            <a:graphicFrameLocks noGrp="1"/>
          </p:cNvGraphicFramePr>
          <p:nvPr/>
        </p:nvGraphicFramePr>
        <p:xfrm>
          <a:off x="201000" y="2124000"/>
          <a:ext cx="7482015" cy="3375000"/>
        </p:xfrm>
        <a:graphic>
          <a:graphicData uri="http://schemas.openxmlformats.org/drawingml/2006/table">
            <a:tbl>
              <a:tblPr/>
              <a:tblGrid>
                <a:gridCol w="2880000"/>
                <a:gridCol w="4602015"/>
              </a:tblGrid>
              <a:tr h="225979"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300" b="1" dirty="0" smtClean="0">
                          <a:solidFill>
                            <a:srgbClr val="444444"/>
                          </a:solidFill>
                          <a:latin typeface="+mj-lt"/>
                        </a:rPr>
                        <a:t>17 февраля, 11:00 </a:t>
                      </a:r>
                      <a:r>
                        <a:rPr lang="ru-RU" sz="1300" b="1" dirty="0">
                          <a:solidFill>
                            <a:srgbClr val="444444"/>
                          </a:solidFill>
                          <a:latin typeface="+mj-lt"/>
                        </a:rPr>
                        <a:t>(</a:t>
                      </a:r>
                      <a:r>
                        <a:rPr lang="ru-RU" sz="1300" b="1" dirty="0" err="1">
                          <a:solidFill>
                            <a:srgbClr val="444444"/>
                          </a:solidFill>
                          <a:latin typeface="+mj-lt"/>
                        </a:rPr>
                        <a:t>мск</a:t>
                      </a:r>
                      <a:r>
                        <a:rPr lang="ru-RU" sz="1300" b="1" dirty="0">
                          <a:solidFill>
                            <a:srgbClr val="444444"/>
                          </a:solidFill>
                          <a:latin typeface="+mj-lt"/>
                        </a:rPr>
                        <a:t>)</a:t>
                      </a:r>
                    </a:p>
                  </a:txBody>
                  <a:tcPr marL="9585" marR="9585" marT="6389" marB="6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7E1CD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b"/>
                      <a:r>
                        <a:rPr lang="ru-RU" sz="1100" b="1" dirty="0">
                          <a:solidFill>
                            <a:srgbClr val="FFFFFF"/>
                          </a:solidFill>
                          <a:latin typeface="+mj-lt"/>
                        </a:rPr>
                        <a:t>СПИКЕР</a:t>
                      </a:r>
                    </a:p>
                  </a:txBody>
                  <a:tcPr marL="9585" marR="9585" marT="6389" marB="6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69138"/>
                    </a:solidFill>
                  </a:tcPr>
                </a:tc>
              </a:tr>
              <a:tr h="3149021">
                <a:tc>
                  <a:txBody>
                    <a:bodyPr/>
                    <a:lstStyle/>
                    <a:p>
                      <a:pPr marL="0" marR="0" indent="0" algn="l" defTabSz="914400" rtl="0" eaLnBrk="1" fontAlgn="t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Формирование функциональной грамотности: объединение усилий педагогического коллектива образовательной организации</a:t>
                      </a:r>
                      <a:endParaRPr lang="ru-RU" sz="1800" b="1" dirty="0">
                        <a:solidFill>
                          <a:srgbClr val="444444"/>
                        </a:solidFill>
                        <a:latin typeface="+mj-lt"/>
                      </a:endParaRPr>
                    </a:p>
                  </a:txBody>
                  <a:tcPr marL="9585" marR="9585" marT="6389" marB="6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0F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 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Команда федеральных экспертов по функциональной грамотности, сотрудников ФГБНУ «ИСРО РАО»: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Ковалева Галина Сергеевна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канд. </a:t>
                      </a:r>
                      <a:r>
                        <a:rPr lang="ru-RU" sz="16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пед.наук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заведующий центром оценки качества образования,  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Рутковская Елена </a:t>
                      </a:r>
                      <a:r>
                        <a:rPr lang="ru-RU" sz="16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Лазаревна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канд. </a:t>
                      </a:r>
                      <a:r>
                        <a:rPr lang="ru-RU" sz="16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пед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наук, старший научный сотрудник лаборатории социально-гуманитарного общего образования,</a:t>
                      </a:r>
                      <a:endParaRPr lang="ru-RU" sz="1600" kern="1200" dirty="0" smtClean="0">
                        <a:solidFill>
                          <a:schemeClr val="tx1"/>
                        </a:solidFill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ru-RU" sz="16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Коваль Татьяна Викторовна</a:t>
                      </a:r>
                      <a:r>
                        <a:rPr lang="ru-RU" sz="16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канд. </a:t>
                      </a:r>
                      <a:r>
                        <a:rPr lang="ru-RU" sz="1600" i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пед</a:t>
                      </a:r>
                      <a:r>
                        <a:rPr lang="ru-RU" sz="1600" i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наук, старший научный сотрудник лаборатории социально-гуманитарного общего образования.</a:t>
                      </a:r>
                      <a:endParaRPr lang="ru-RU" sz="1600" b="1" dirty="0">
                        <a:latin typeface="+mj-lt"/>
                      </a:endParaRPr>
                    </a:p>
                  </a:txBody>
                  <a:tcPr marL="9585" marR="9585" marT="6389" marB="6389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0F0F0"/>
                    </a:solidFill>
                  </a:tcPr>
                </a:tc>
              </a:tr>
            </a:tbl>
          </a:graphicData>
        </a:graphic>
      </p:graphicFrame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26000" y="189000"/>
            <a:ext cx="11241711" cy="392885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2700" dirty="0">
                <a:solidFill>
                  <a:srgbClr val="002060"/>
                </a:solidFill>
              </a:rPr>
              <a:t/>
            </a:r>
            <a:br>
              <a:rPr lang="ru-RU" sz="2700" dirty="0">
                <a:solidFill>
                  <a:srgbClr val="002060"/>
                </a:solidFill>
              </a:rPr>
            </a:br>
            <a:r>
              <a:rPr lang="ru-RU" sz="2700" dirty="0" smtClean="0">
                <a:solidFill>
                  <a:srgbClr val="002060"/>
                </a:solidFill>
              </a:rPr>
              <a:t/>
            </a:r>
            <a:br>
              <a:rPr lang="ru-RU" sz="2700" dirty="0" smtClean="0">
                <a:solidFill>
                  <a:srgbClr val="002060"/>
                </a:solidFill>
              </a:rPr>
            </a:br>
            <a:r>
              <a:rPr lang="ru-RU" sz="2400" i="1" dirty="0" smtClean="0">
                <a:solidFill>
                  <a:schemeClr val="tx2"/>
                </a:solidFill>
              </a:rPr>
              <a:t>Проект Министерства просвещения РФ «Мониторинг формирования  </a:t>
            </a:r>
            <a:r>
              <a:rPr lang="en-US" sz="2400" i="1" dirty="0" smtClean="0">
                <a:solidFill>
                  <a:schemeClr val="tx2"/>
                </a:solidFill>
              </a:rPr>
              <a:t/>
            </a:r>
            <a:br>
              <a:rPr lang="en-US" sz="2400" i="1" dirty="0" smtClean="0">
                <a:solidFill>
                  <a:schemeClr val="tx2"/>
                </a:solidFill>
              </a:rPr>
            </a:br>
            <a:r>
              <a:rPr lang="ru-RU" sz="2400" i="1" dirty="0" smtClean="0">
                <a:solidFill>
                  <a:schemeClr val="tx2"/>
                </a:solidFill>
              </a:rPr>
              <a:t>и оценки функциональной грамотности обучающихся»  </a:t>
            </a:r>
            <a:r>
              <a:rPr lang="ru-RU" sz="3200" dirty="0" smtClean="0">
                <a:solidFill>
                  <a:schemeClr val="tx2"/>
                </a:solidFill>
              </a:rPr>
              <a:t/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Разработка национального инструментария</a:t>
            </a:r>
            <a:r>
              <a:rPr lang="en-US" sz="3200" dirty="0" smtClean="0">
                <a:solidFill>
                  <a:schemeClr val="tx2"/>
                </a:solidFill>
              </a:rPr>
              <a:t/>
            </a:r>
            <a:br>
              <a:rPr lang="en-US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 по методологии международных исследований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/>
          </p:nvPr>
        </p:nvGraphicFramePr>
        <p:xfrm>
          <a:off x="239349" y="2060848"/>
          <a:ext cx="10973123" cy="479715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8" name="Схема 7"/>
          <p:cNvGraphicFramePr/>
          <p:nvPr>
            <p:extLst/>
          </p:nvPr>
        </p:nvGraphicFramePr>
        <p:xfrm>
          <a:off x="5999989" y="1988840"/>
          <a:ext cx="5911507" cy="464098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graphicFrame>
        <p:nvGraphicFramePr>
          <p:cNvPr id="9" name="Схема 8"/>
          <p:cNvGraphicFramePr/>
          <p:nvPr>
            <p:extLst/>
          </p:nvPr>
        </p:nvGraphicFramePr>
        <p:xfrm>
          <a:off x="2927650" y="1484784"/>
          <a:ext cx="8876385" cy="4291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3" r:lo="rId14" r:qs="rId15" r:cs="rId16"/>
          </a:graphicData>
        </a:graphic>
      </p:graphicFrame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08533466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4" name="Rectangle 2"/>
          <p:cNvSpPr>
            <a:spLocks noGrp="1" noChangeArrowheads="1"/>
          </p:cNvSpPr>
          <p:nvPr>
            <p:ph type="title"/>
          </p:nvPr>
        </p:nvSpPr>
        <p:spPr>
          <a:xfrm>
            <a:off x="676170" y="0"/>
            <a:ext cx="10839663" cy="1751812"/>
          </a:xfrm>
        </p:spPr>
        <p:txBody>
          <a:bodyPr/>
          <a:lstStyle/>
          <a:p>
            <a:pPr eaLnBrk="1" hangingPunct="1"/>
            <a:r>
              <a:rPr lang="ru-RU" sz="3733" dirty="0">
                <a:solidFill>
                  <a:srgbClr val="FF0000"/>
                </a:solidFill>
              </a:rPr>
              <a:t>Спасибо за внимание!</a:t>
            </a:r>
          </a:p>
        </p:txBody>
      </p:sp>
      <p:sp>
        <p:nvSpPr>
          <p:cNvPr id="481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78258" y="1751813"/>
            <a:ext cx="10235485" cy="4525963"/>
          </a:xfrm>
        </p:spPr>
        <p:txBody>
          <a:bodyPr>
            <a:normAutofit/>
          </a:bodyPr>
          <a:lstStyle/>
          <a:p>
            <a:pPr marL="0" indent="0" eaLnBrk="1" hangingPunct="1">
              <a:buFontTx/>
              <a:buNone/>
              <a:defRPr/>
            </a:pPr>
            <a:r>
              <a:rPr lang="ru-RU" sz="3063" b="1" i="1" dirty="0" smtClean="0"/>
              <a:t>Ковалева </a:t>
            </a:r>
            <a:r>
              <a:rPr lang="ru-RU" sz="3063" b="1" i="1" dirty="0"/>
              <a:t>Галина Сергеевна, </a:t>
            </a:r>
            <a:r>
              <a:rPr lang="ru-RU" sz="3063" i="1" dirty="0"/>
              <a:t>руководитель Центра оценки качества  образования Института стратегии развития образования  </a:t>
            </a:r>
            <a:r>
              <a:rPr lang="ru-RU" sz="3063" i="1" dirty="0" smtClean="0"/>
              <a:t>РАО</a:t>
            </a:r>
          </a:p>
          <a:p>
            <a:pPr indent="10847">
              <a:buNone/>
              <a:defRPr/>
            </a:pPr>
            <a:r>
              <a:rPr lang="ru-RU" sz="2872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ru-RU" sz="2872" dirty="0">
                <a:solidFill>
                  <a:schemeClr val="tx2">
                    <a:lumMod val="50000"/>
                  </a:schemeClr>
                </a:solidFill>
              </a:rPr>
            </a:br>
            <a:r>
              <a:rPr lang="en-US" sz="2872" dirty="0">
                <a:solidFill>
                  <a:schemeClr val="tx2">
                    <a:lumMod val="50000"/>
                  </a:schemeClr>
                </a:solidFill>
              </a:rPr>
              <a:t>e-mail: </a:t>
            </a:r>
            <a:r>
              <a:rPr lang="en-US" sz="2872" dirty="0" smtClean="0">
                <a:solidFill>
                  <a:schemeClr val="tx2">
                    <a:lumMod val="50000"/>
                  </a:schemeClr>
                </a:solidFill>
                <a:hlinkClick r:id="rId3"/>
              </a:rPr>
              <a:t>centeroko@instrao.ru</a:t>
            </a:r>
            <a:r>
              <a:rPr lang="ru-RU" sz="2872" dirty="0" smtClean="0">
                <a:solidFill>
                  <a:schemeClr val="tx2">
                    <a:lumMod val="50000"/>
                  </a:schemeClr>
                </a:solidFill>
              </a:rPr>
              <a:t> </a:t>
            </a:r>
            <a:r>
              <a:rPr lang="en-US" sz="2872" dirty="0">
                <a:solidFill>
                  <a:schemeClr val="tx2">
                    <a:lumMod val="50000"/>
                  </a:schemeClr>
                </a:solidFill>
              </a:rPr>
              <a:t/>
            </a:r>
            <a:br>
              <a:rPr lang="en-US" sz="2872" dirty="0">
                <a:solidFill>
                  <a:schemeClr val="tx2">
                    <a:lumMod val="50000"/>
                  </a:schemeClr>
                </a:solidFill>
              </a:rPr>
            </a:br>
            <a:endParaRPr lang="ru-RU" sz="2872" dirty="0">
              <a:solidFill>
                <a:schemeClr val="tx2">
                  <a:lumMod val="50000"/>
                </a:schemeClr>
              </a:solidFill>
            </a:endParaRPr>
          </a:p>
          <a:p>
            <a:pPr indent="10847">
              <a:buNone/>
              <a:defRPr/>
            </a:pPr>
            <a:r>
              <a:rPr lang="en-US" sz="2680" dirty="0">
                <a:solidFill>
                  <a:srgbClr val="660066"/>
                </a:solidFill>
              </a:rPr>
              <a:t>http://skiv.instrao.ru/bank-zadaniy/</a:t>
            </a:r>
            <a:endParaRPr lang="ru-RU" sz="2872" dirty="0">
              <a:solidFill>
                <a:schemeClr val="tx2">
                  <a:lumMod val="50000"/>
                </a:schemeClr>
              </a:solidFill>
            </a:endParaRPr>
          </a:p>
          <a:p>
            <a:pPr eaLnBrk="1" hangingPunct="1">
              <a:buFontTx/>
              <a:buNone/>
              <a:defRPr/>
            </a:pPr>
            <a:endParaRPr lang="ru-RU" dirty="0" smtClean="0"/>
          </a:p>
        </p:txBody>
      </p:sp>
      <p:sp>
        <p:nvSpPr>
          <p:cNvPr id="59396" name="Номер слайда 3"/>
          <p:cNvSpPr>
            <a:spLocks noGrp="1"/>
          </p:cNvSpPr>
          <p:nvPr>
            <p:ph type="sldNum" sz="quarter" idx="4294967295"/>
          </p:nvPr>
        </p:nvSpPr>
        <p:spPr>
          <a:xfrm>
            <a:off x="8560100" y="6356349"/>
            <a:ext cx="2653644" cy="365126"/>
          </a:xfrm>
          <a:prstGeom prst="rect">
            <a:avLst/>
          </a:prstGeom>
          <a:noFill/>
        </p:spPr>
        <p:txBody>
          <a:bodyPr/>
          <a:lstStyle/>
          <a:p>
            <a:fld id="{3794D34D-6F29-4C4A-96B0-9B0417D6C66B}" type="slidenum">
              <a:rPr lang="ru-RU" smtClean="0"/>
              <a:pPr/>
              <a:t>30</a:t>
            </a:fld>
            <a:endParaRPr lang="ru-RU" smtClean="0"/>
          </a:p>
        </p:txBody>
      </p:sp>
      <p:pic>
        <p:nvPicPr>
          <p:cNvPr id="5" name="Рисунок 7"/>
          <p:cNvPicPr preferRelativeResize="0"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19214" y="2892114"/>
            <a:ext cx="3118816" cy="34653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90564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42752C3-413F-461F-AF57-8A9F22511A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20999" y="141515"/>
            <a:ext cx="10301449" cy="791208"/>
          </a:xfrm>
        </p:spPr>
        <p:txBody>
          <a:bodyPr>
            <a:noAutofit/>
          </a:bodyPr>
          <a:lstStyle/>
          <a:p>
            <a:pPr algn="ctr"/>
            <a:r>
              <a:rPr lang="ru-RU" sz="3600" b="1" dirty="0">
                <a:solidFill>
                  <a:schemeClr val="tx2"/>
                </a:solidFill>
              </a:rPr>
              <a:t>Функциональная грамотность и </a:t>
            </a:r>
            <a:r>
              <a:rPr lang="ru-RU" sz="3600" b="1" dirty="0" smtClean="0">
                <a:solidFill>
                  <a:schemeClr val="tx2"/>
                </a:solidFill>
              </a:rPr>
              <a:t>ФГОС</a:t>
            </a:r>
            <a:br>
              <a:rPr lang="ru-RU" sz="3600" b="1" dirty="0" smtClean="0">
                <a:solidFill>
                  <a:schemeClr val="tx2"/>
                </a:solidFill>
              </a:rPr>
            </a:br>
            <a:endParaRPr lang="ru-RU" sz="3600" i="1" dirty="0">
              <a:solidFill>
                <a:schemeClr val="tx2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D50C3B2-DAC6-4971-9D9B-6613DAB96AE4}"/>
              </a:ext>
            </a:extLst>
          </p:cNvPr>
          <p:cNvSpPr txBox="1"/>
          <p:nvPr/>
        </p:nvSpPr>
        <p:spPr>
          <a:xfrm>
            <a:off x="239349" y="762068"/>
            <a:ext cx="2592288" cy="5788374"/>
          </a:xfrm>
          <a:prstGeom prst="rect">
            <a:avLst/>
          </a:prstGeom>
          <a:noFill/>
          <a:ln>
            <a:solidFill>
              <a:srgbClr val="002060"/>
            </a:solidFill>
          </a:ln>
        </p:spPr>
        <p:txBody>
          <a:bodyPr wrap="square" lIns="108835" tIns="54417" rIns="108835" bIns="54417" rtlCol="0">
            <a:spAutoFit/>
          </a:bodyPr>
          <a:lstStyle/>
          <a:p>
            <a:pPr algn="just"/>
            <a:r>
              <a:rPr lang="ru-RU" b="1" dirty="0" smtClean="0"/>
              <a:t>ФГОС ООО</a:t>
            </a:r>
          </a:p>
          <a:p>
            <a:pPr algn="just"/>
            <a:r>
              <a:rPr lang="ru-RU" sz="1300" dirty="0" smtClean="0"/>
              <a:t>п.4 - освоение </a:t>
            </a:r>
            <a:r>
              <a:rPr lang="ru-RU" sz="1300" b="1" dirty="0" smtClean="0">
                <a:solidFill>
                  <a:srgbClr val="FF0000"/>
                </a:solidFill>
              </a:rPr>
              <a:t>знаний, компетенций, необходимых </a:t>
            </a:r>
            <a:r>
              <a:rPr lang="ru-RU" sz="1300" dirty="0" smtClean="0"/>
              <a:t>как</a:t>
            </a:r>
            <a:r>
              <a:rPr lang="ru-RU" sz="1300" b="1" dirty="0" smtClean="0">
                <a:solidFill>
                  <a:schemeClr val="accent1"/>
                </a:solidFill>
              </a:rPr>
              <a:t> </a:t>
            </a:r>
            <a:r>
              <a:rPr lang="ru-RU" sz="1300" b="1" dirty="0" smtClean="0">
                <a:solidFill>
                  <a:srgbClr val="FF0000"/>
                </a:solidFill>
              </a:rPr>
              <a:t>для жизни в современном обществе</a:t>
            </a:r>
            <a:r>
              <a:rPr lang="ru-RU" sz="1300" dirty="0" smtClean="0"/>
              <a:t>, так и для успешного обучения на следующем уровне образования, а также в течение жизни»</a:t>
            </a:r>
          </a:p>
          <a:p>
            <a:pPr algn="just"/>
            <a:r>
              <a:rPr lang="ru-RU" sz="1300" dirty="0" smtClean="0"/>
              <a:t>п.35.2 - задачу «формирования </a:t>
            </a:r>
            <a:r>
              <a:rPr lang="ru-RU" sz="1300" b="1" dirty="0" smtClean="0">
                <a:solidFill>
                  <a:srgbClr val="FF0000"/>
                </a:solidFill>
              </a:rPr>
              <a:t>функциональной грамотности </a:t>
            </a:r>
            <a:r>
              <a:rPr lang="ru-RU" sz="1300" dirty="0" smtClean="0">
                <a:solidFill>
                  <a:srgbClr val="2C3745"/>
                </a:solidFill>
              </a:rPr>
              <a:t>обучающихся</a:t>
            </a:r>
            <a:r>
              <a:rPr lang="ru-RU" sz="1300" b="1" dirty="0" smtClean="0">
                <a:solidFill>
                  <a:srgbClr val="FF0000"/>
                </a:solidFill>
              </a:rPr>
              <a:t> (способности решать учебные задачи и жизненные проблемные ситуации </a:t>
            </a:r>
            <a:r>
              <a:rPr lang="ru-RU" sz="1300" dirty="0" smtClean="0"/>
              <a:t>на основе сформированных предметных, </a:t>
            </a:r>
            <a:r>
              <a:rPr lang="ru-RU" sz="1300" dirty="0" err="1" smtClean="0"/>
              <a:t>метапредметных</a:t>
            </a:r>
            <a:r>
              <a:rPr lang="ru-RU" sz="1300" dirty="0" smtClean="0"/>
              <a:t> и универсальных способов деятельности)…(2 </a:t>
            </a:r>
          </a:p>
          <a:p>
            <a:pPr algn="just"/>
            <a:r>
              <a:rPr lang="ru-RU" sz="1300" dirty="0" smtClean="0"/>
              <a:t>п.27.2</a:t>
            </a:r>
            <a:r>
              <a:rPr lang="ru-RU" sz="1300" dirty="0"/>
              <a:t>. Условия реализации программы основного общего образования должны обеспечивать для участников образовательных отношений возможность:</a:t>
            </a:r>
          </a:p>
          <a:p>
            <a:pPr algn="just"/>
            <a:r>
              <a:rPr lang="ru-RU" sz="1300" dirty="0" smtClean="0"/>
              <a:t> формирования </a:t>
            </a:r>
            <a:r>
              <a:rPr lang="ru-RU" sz="1300" b="1" dirty="0" smtClean="0">
                <a:solidFill>
                  <a:srgbClr val="FF0000"/>
                </a:solidFill>
              </a:rPr>
              <a:t>функциональной грамотности </a:t>
            </a:r>
            <a:r>
              <a:rPr lang="ru-RU" sz="1300" dirty="0" smtClean="0"/>
              <a:t>обучающихся, … </a:t>
            </a:r>
            <a:endParaRPr lang="ru-RU" sz="1300" dirty="0"/>
          </a:p>
          <a:p>
            <a:pPr algn="just"/>
            <a:endParaRPr lang="ru-RU" sz="13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23659" y="836713"/>
            <a:ext cx="3552395" cy="5010598"/>
          </a:xfrm>
          <a:prstGeom prst="rect">
            <a:avLst/>
          </a:prstGeom>
          <a:ln>
            <a:solidFill>
              <a:srgbClr val="002060"/>
            </a:solidFill>
          </a:ln>
        </p:spPr>
        <p:txBody>
          <a:bodyPr wrap="square" lIns="121917" tIns="60958" rIns="121917" bIns="60958">
            <a:spAutoFit/>
          </a:bodyPr>
          <a:lstStyle/>
          <a:p>
            <a:pPr>
              <a:lnSpc>
                <a:spcPct val="80000"/>
              </a:lnSpc>
            </a:pPr>
            <a:r>
              <a:rPr lang="ru-RU" sz="1900" b="1" dirty="0" smtClean="0">
                <a:solidFill>
                  <a:srgbClr val="002060"/>
                </a:solidFill>
              </a:rPr>
              <a:t>ФЕОП: Система оценки достижения планируемых результатов освоения  ФГОС</a:t>
            </a:r>
          </a:p>
          <a:p>
            <a:r>
              <a:rPr lang="ru-RU" sz="1600" dirty="0" smtClean="0">
                <a:solidFill>
                  <a:srgbClr val="FF0000"/>
                </a:solidFill>
              </a:rPr>
              <a:t>Основным предметом оценки </a:t>
            </a:r>
            <a:r>
              <a:rPr lang="ru-RU" sz="1600" dirty="0" smtClean="0"/>
              <a:t>в соответствии с требованиями ФГОС ООО является </a:t>
            </a:r>
            <a:r>
              <a:rPr lang="ru-RU" sz="1600" b="1" dirty="0" smtClean="0"/>
              <a:t>способность к решению учебно-познавательных и учебно-практических задач</a:t>
            </a:r>
            <a:r>
              <a:rPr lang="ru-RU" sz="1600" dirty="0" smtClean="0"/>
              <a:t>, основанных на изучаемом учебном материале, с использованием  … действий, </a:t>
            </a:r>
            <a:r>
              <a:rPr lang="ru-RU" sz="1600" b="1" dirty="0" smtClean="0"/>
              <a:t>а также компетентностей, релевантных соответствующим моделям </a:t>
            </a:r>
            <a:r>
              <a:rPr lang="ru-RU" sz="1600" b="1" dirty="0" smtClean="0">
                <a:solidFill>
                  <a:srgbClr val="FF0000"/>
                </a:solidFill>
              </a:rPr>
              <a:t>функциональной грамотности</a:t>
            </a:r>
            <a:r>
              <a:rPr lang="ru-RU" sz="1600" dirty="0" smtClean="0"/>
              <a:t> (читательской, математической, </a:t>
            </a:r>
            <a:r>
              <a:rPr lang="ru-RU" sz="1600" dirty="0" err="1" smtClean="0"/>
              <a:t>естественно-научной</a:t>
            </a:r>
            <a:r>
              <a:rPr lang="ru-RU" sz="1600" dirty="0" smtClean="0"/>
              <a:t> грамотности, и др.). </a:t>
            </a:r>
          </a:p>
          <a:p>
            <a:r>
              <a:rPr lang="ru-RU" sz="1600" dirty="0" smtClean="0"/>
              <a:t>Для оценки предметных результатов предлагаются следующие критерии: </a:t>
            </a:r>
            <a:r>
              <a:rPr lang="ru-RU" sz="1600" b="1" i="1" dirty="0" smtClean="0"/>
              <a:t>знание и понимание</a:t>
            </a:r>
            <a:r>
              <a:rPr lang="ru-RU" sz="1600" dirty="0" smtClean="0"/>
              <a:t>, </a:t>
            </a:r>
            <a:r>
              <a:rPr lang="ru-RU" sz="1600" b="1" i="1" dirty="0" smtClean="0"/>
              <a:t>применение</a:t>
            </a:r>
            <a:r>
              <a:rPr lang="ru-RU" sz="1600" dirty="0" smtClean="0"/>
              <a:t>, </a:t>
            </a:r>
            <a:r>
              <a:rPr lang="ru-RU" sz="1600" b="1" i="1" dirty="0" smtClean="0">
                <a:solidFill>
                  <a:srgbClr val="FF0000"/>
                </a:solidFill>
              </a:rPr>
              <a:t>функциональность</a:t>
            </a:r>
            <a:r>
              <a:rPr lang="ru-RU" sz="1600" dirty="0" smtClean="0">
                <a:solidFill>
                  <a:srgbClr val="FF0000"/>
                </a:solidFill>
              </a:rPr>
              <a:t>.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60096" y="836712"/>
            <a:ext cx="4800533" cy="96010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64086" y="1988840"/>
            <a:ext cx="5088565" cy="2400267"/>
          </a:xfrm>
          <a:prstGeom prst="rect">
            <a:avLst/>
          </a:prstGeom>
          <a:noFill/>
          <a:ln w="9525">
            <a:solidFill>
              <a:srgbClr val="002060"/>
            </a:solidFill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72066" y="4485117"/>
            <a:ext cx="5376597" cy="2372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Овал 10"/>
          <p:cNvSpPr/>
          <p:nvPr/>
        </p:nvSpPr>
        <p:spPr>
          <a:xfrm>
            <a:off x="8208235" y="5445225"/>
            <a:ext cx="3518859" cy="384043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76837" tIns="38418" rIns="76837" bIns="38418" anchor="ctr"/>
          <a:lstStyle/>
          <a:p>
            <a:pPr algn="ctr" eaLnBrk="1" hangingPunct="1">
              <a:spcBef>
                <a:spcPct val="20000"/>
              </a:spcBef>
              <a:buClr>
                <a:schemeClr val="tx1"/>
              </a:buClr>
              <a:buSzPct val="55000"/>
              <a:defRPr/>
            </a:pPr>
            <a:endParaRPr lang="ru-RU"/>
          </a:p>
        </p:txBody>
      </p:sp>
      <p:pic>
        <p:nvPicPr>
          <p:cNvPr id="16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4"/>
            <a:ext cx="576063" cy="580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12817465"/>
      </p:ext>
    </p:extLst>
  </p:cSld>
  <p:clrMapOvr>
    <a:masterClrMapping/>
  </p:clrMapOvr>
  <p:transition spd="med"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6000" y="234000"/>
            <a:ext cx="9487800" cy="1154818"/>
          </a:xfrm>
        </p:spPr>
        <p:txBody>
          <a:bodyPr>
            <a:noAutofit/>
          </a:bodyPr>
          <a:lstStyle/>
          <a:p>
            <a:pPr algn="ctr">
              <a:defRPr/>
            </a:pPr>
            <a:r>
              <a:rPr lang="ru-RU" sz="32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600" dirty="0" smtClean="0">
                <a:solidFill>
                  <a:schemeClr val="tx2"/>
                </a:solidFill>
                <a:cs typeface="Times New Roman" pitchFamily="18" charset="0"/>
              </a:rPr>
              <a:t>Направления оценки качества образования (</a:t>
            </a:r>
            <a:r>
              <a:rPr lang="ru-RU" sz="3600" dirty="0" err="1" smtClean="0">
                <a:solidFill>
                  <a:schemeClr val="tx2"/>
                </a:solidFill>
                <a:cs typeface="Times New Roman" pitchFamily="18" charset="0"/>
              </a:rPr>
              <a:t>Рособрнадзор</a:t>
            </a:r>
            <a:r>
              <a:rPr lang="ru-RU" sz="3600" dirty="0" smtClean="0">
                <a:solidFill>
                  <a:schemeClr val="tx2"/>
                </a:solidFill>
                <a:cs typeface="Times New Roman" pitchFamily="18" charset="0"/>
              </a:rPr>
              <a:t>)</a:t>
            </a:r>
            <a: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600" dirty="0" smtClean="0">
                <a:solidFill>
                  <a:schemeClr val="tx1"/>
                </a:solidFill>
                <a:cs typeface="Times New Roman" pitchFamily="18" charset="0"/>
              </a:rPr>
            </a:br>
            <a:r>
              <a:rPr lang="ru-RU" sz="3200" i="1" dirty="0" smtClean="0">
                <a:solidFill>
                  <a:schemeClr val="tx1"/>
                </a:solidFill>
                <a:cs typeface="Times New Roman" pitchFamily="18" charset="0"/>
              </a:rPr>
              <a:t/>
            </a:r>
            <a:br>
              <a:rPr lang="ru-RU" sz="3200" i="1" dirty="0" smtClean="0">
                <a:solidFill>
                  <a:schemeClr val="tx1"/>
                </a:solidFill>
                <a:cs typeface="Times New Roman" pitchFamily="18" charset="0"/>
              </a:rPr>
            </a:br>
            <a:endParaRPr lang="ru-RU" sz="3200" dirty="0">
              <a:solidFill>
                <a:schemeClr val="tx1"/>
              </a:solidFill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21000" y="1809000"/>
            <a:ext cx="11055600" cy="4322963"/>
          </a:xfrm>
        </p:spPr>
        <p:txBody>
          <a:bodyPr>
            <a:normAutofit fontScale="77500" lnSpcReduction="20000"/>
          </a:bodyPr>
          <a:lstStyle/>
          <a:p>
            <a:pPr algn="ctr">
              <a:defRPr/>
            </a:pPr>
            <a:endParaRPr lang="ru-RU" b="1" dirty="0" smtClean="0"/>
          </a:p>
          <a:p>
            <a:pPr>
              <a:defRPr/>
            </a:pPr>
            <a:r>
              <a:rPr lang="ru-RU" b="1" i="1" dirty="0" smtClean="0"/>
              <a:t>КАЧЕСТВО ОБУЧЕНИЯ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русский язык и математика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социально-гуманитарные предметы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>
                <a:solidFill>
                  <a:srgbClr val="FF0000"/>
                </a:solidFill>
              </a:rPr>
              <a:t>  функциональная грамотность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приоритеты экономической политики:  ИТ, инженерные специальности</a:t>
            </a:r>
          </a:p>
          <a:p>
            <a:pPr>
              <a:defRPr/>
            </a:pPr>
            <a:r>
              <a:rPr lang="ru-RU" b="1" i="1" dirty="0" smtClean="0"/>
              <a:t>УСЛОВИЯ  и РЕЗУЛЬТАТЫ ВОСПИТАНИЯ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школьный климат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уровень </a:t>
            </a:r>
            <a:r>
              <a:rPr lang="ru-RU" b="1" dirty="0" err="1" smtClean="0"/>
              <a:t>сформированности</a:t>
            </a:r>
            <a:r>
              <a:rPr lang="ru-RU" b="1" dirty="0" smtClean="0"/>
              <a:t> ценностных ориентаций</a:t>
            </a:r>
          </a:p>
          <a:p>
            <a:pPr>
              <a:defRPr/>
            </a:pPr>
            <a:r>
              <a:rPr lang="ru-RU" b="1" i="1" dirty="0" smtClean="0"/>
              <a:t>САМООПРЕДЕЛЕНИЕ И ПРОФЕССИОНАЛЬНАЯ ОРИЕНТАЦИЯ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9 классы, поступление в СПО</a:t>
            </a:r>
          </a:p>
          <a:p>
            <a:pPr>
              <a:buFont typeface="Wingdings" pitchFamily="2" charset="2"/>
              <a:buChar char="Ø"/>
              <a:defRPr/>
            </a:pPr>
            <a:r>
              <a:rPr lang="ru-RU" b="1" dirty="0" smtClean="0"/>
              <a:t>  11 классы,  </a:t>
            </a:r>
            <a:r>
              <a:rPr lang="ru-RU" b="1" dirty="0" err="1" smtClean="0"/>
              <a:t>профилизация</a:t>
            </a:r>
            <a:r>
              <a:rPr lang="ru-RU" b="1" dirty="0" smtClean="0"/>
              <a:t> и поступление в вузы</a:t>
            </a:r>
          </a:p>
          <a:p>
            <a:endParaRPr lang="ru-RU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9456" y="0"/>
            <a:ext cx="10992544" cy="1417637"/>
          </a:xfrm>
        </p:spPr>
        <p:txBody>
          <a:bodyPr>
            <a:noAutofit/>
          </a:bodyPr>
          <a:lstStyle/>
          <a:p>
            <a:pPr>
              <a:lnSpc>
                <a:spcPct val="80000"/>
              </a:lnSpc>
            </a:pPr>
            <a:r>
              <a:rPr lang="ru-RU" sz="3200" dirty="0" smtClean="0">
                <a:solidFill>
                  <a:schemeClr val="tx2"/>
                </a:solidFill>
              </a:rPr>
              <a:t>Проведение мониторинга формирования функциональной грамотности. Участники: 43 субъекта РФ,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 600 образовательных организаций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80031649"/>
              </p:ext>
            </p:extLst>
          </p:nvPr>
        </p:nvGraphicFramePr>
        <p:xfrm>
          <a:off x="571982" y="1281322"/>
          <a:ext cx="4005807" cy="554687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36763">
                  <a:extLst>
                    <a:ext uri="{9D8B030D-6E8A-4147-A177-3AD203B41FA5}">
                      <a16:colId xmlns:a16="http://schemas.microsoft.com/office/drawing/2014/main" xmlns="" val="2765495451"/>
                    </a:ext>
                  </a:extLst>
                </a:gridCol>
                <a:gridCol w="1169044">
                  <a:extLst>
                    <a:ext uri="{9D8B030D-6E8A-4147-A177-3AD203B41FA5}">
                      <a16:colId xmlns:a16="http://schemas.microsoft.com/office/drawing/2014/main" xmlns="" val="938001891"/>
                    </a:ext>
                  </a:extLst>
                </a:gridCol>
              </a:tblGrid>
              <a:tr h="370395"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убъект РФ</a:t>
                      </a:r>
                      <a:endParaRPr lang="ru-RU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ОО</a:t>
                      </a:r>
                      <a:endParaRPr lang="ru-RU" sz="150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9207779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Алтайский край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1968630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Амурская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8316559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Архангельская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15402612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Владимирская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7210516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Волгоградская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53434591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Воронежская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6052547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Москва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3272078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г. Санкт-Петербург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93591400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Иркутская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0718161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Калужская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04392557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Кемеровская область — Кузбасс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1357830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Кировская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72676374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Краснодарский край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21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6294984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Красноярский край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57111149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Ленинградская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56594754"/>
                  </a:ext>
                </a:extLst>
              </a:tr>
            </a:tbl>
          </a:graphicData>
        </a:graphic>
      </p:graphicFrame>
      <p:graphicFrame>
        <p:nvGraphicFramePr>
          <p:cNvPr id="7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44524748"/>
              </p:ext>
            </p:extLst>
          </p:nvPr>
        </p:nvGraphicFramePr>
        <p:xfrm>
          <a:off x="4787098" y="1281322"/>
          <a:ext cx="3518703" cy="536862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26511">
                  <a:extLst>
                    <a:ext uri="{9D8B030D-6E8A-4147-A177-3AD203B41FA5}">
                      <a16:colId xmlns:a16="http://schemas.microsoft.com/office/drawing/2014/main" xmlns="" val="3140112976"/>
                    </a:ext>
                  </a:extLst>
                </a:gridCol>
                <a:gridCol w="1192192">
                  <a:extLst>
                    <a:ext uri="{9D8B030D-6E8A-4147-A177-3AD203B41FA5}">
                      <a16:colId xmlns:a16="http://schemas.microsoft.com/office/drawing/2014/main" xmlns="" val="2094511146"/>
                    </a:ext>
                  </a:extLst>
                </a:gridCol>
              </a:tblGrid>
              <a:tr h="37039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убъект РФ</a:t>
                      </a:r>
                      <a:endParaRPr lang="ru-RU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9207779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Липецкая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1968630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Московская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24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8316559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Мурманская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15402612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Нижегородская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7210516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Новосибирская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53434591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Омская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6052547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Оренбургская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3272078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Пермский край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93591400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Приморский край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0718161"/>
                  </a:ext>
                </a:extLst>
              </a:tr>
              <a:tr h="456565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Башкортостан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0439255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Бурятия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1357830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Дагестан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72676374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Ингушетия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6294984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Калмыкия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857111149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Крым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56594754"/>
                  </a:ext>
                </a:extLst>
              </a:tr>
            </a:tbl>
          </a:graphicData>
        </a:graphic>
      </p:graphicFrame>
      <p:graphicFrame>
        <p:nvGraphicFramePr>
          <p:cNvPr id="8" name="Объект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31833898"/>
              </p:ext>
            </p:extLst>
          </p:nvPr>
        </p:nvGraphicFramePr>
        <p:xfrm>
          <a:off x="8515111" y="1281322"/>
          <a:ext cx="3280460" cy="4756467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1317">
                  <a:extLst>
                    <a:ext uri="{9D8B030D-6E8A-4147-A177-3AD203B41FA5}">
                      <a16:colId xmlns:a16="http://schemas.microsoft.com/office/drawing/2014/main" xmlns="" val="1828894884"/>
                    </a:ext>
                  </a:extLst>
                </a:gridCol>
                <a:gridCol w="1139143">
                  <a:extLst>
                    <a:ext uri="{9D8B030D-6E8A-4147-A177-3AD203B41FA5}">
                      <a16:colId xmlns:a16="http://schemas.microsoft.com/office/drawing/2014/main" xmlns="" val="4158705284"/>
                    </a:ext>
                  </a:extLst>
                </a:gridCol>
              </a:tblGrid>
              <a:tr h="53848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</a:t>
                      </a:r>
                      <a:r>
                        <a:rPr lang="ru-RU" sz="1500" baseline="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убъект РФ</a:t>
                      </a:r>
                      <a:endParaRPr lang="ru-RU" sz="1500" dirty="0" smtClean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500" dirty="0" smtClean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Кол-во ОО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xmlns="" val="2719207779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Мордовия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11968630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Татарстан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08316559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Республика Хакасия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615402612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Ростовская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7210516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Самарская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53434591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Свердловская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66052547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Смоленская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632720788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Ставропольский край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93591400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Тюменская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320718161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Удмуртская Республика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30439255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Челябинская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421357830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Чеченская Республика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726763747"/>
                  </a:ext>
                </a:extLst>
              </a:tr>
              <a:tr h="323679">
                <a:tc>
                  <a:txBody>
                    <a:bodyPr/>
                    <a:lstStyle/>
                    <a:p>
                      <a:pPr algn="l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Ярославская область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5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xmlns="" val="176294984"/>
                  </a:ext>
                </a:extLst>
              </a:tr>
            </a:tbl>
          </a:graphicData>
        </a:graphic>
      </p:graphicFrame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5541374"/>
      </p:ext>
    </p:extLst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91000" y="0"/>
            <a:ext cx="10391400" cy="1417637"/>
          </a:xfrm>
        </p:spPr>
        <p:txBody>
          <a:bodyPr>
            <a:no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Особенности организации взаимодействия</a:t>
            </a:r>
            <a:br>
              <a:rPr lang="ru-RU" sz="3200" dirty="0" smtClean="0">
                <a:solidFill>
                  <a:schemeClr val="tx2"/>
                </a:solidFill>
              </a:rPr>
            </a:br>
            <a:r>
              <a:rPr lang="ru-RU" sz="3200" dirty="0" smtClean="0">
                <a:solidFill>
                  <a:schemeClr val="tx2"/>
                </a:solidFill>
              </a:rPr>
              <a:t> с региональными командами в ходе мониторинга функциональной грамотности</a:t>
            </a:r>
            <a:endParaRPr lang="ru-RU" sz="3200" dirty="0">
              <a:solidFill>
                <a:schemeClr val="tx2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609600" y="1604798"/>
            <a:ext cx="11343051" cy="5088565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ЕЖЕНЕДЕЛЬНЫЕ СЕМИНАРЫ «Формирование и оценка  функциональной грамотности</a:t>
            </a:r>
            <a:r>
              <a:rPr lang="ru-RU" sz="2000" dirty="0" smtClean="0"/>
              <a:t>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i="1" dirty="0" smtClean="0"/>
              <a:t>два направления: все субъекты РФ и выборка </a:t>
            </a:r>
            <a:r>
              <a:rPr lang="ru-RU" sz="2000" i="1" dirty="0" err="1" smtClean="0"/>
              <a:t>Рособрнадзора</a:t>
            </a:r>
            <a:r>
              <a:rPr lang="ru-RU" sz="2000" i="1" dirty="0" smtClean="0"/>
              <a:t> (43 субъекта РФ)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ПРОВЕДЕНИЕ ДИАГНОСТИЧЕСКИХ РАБОТ</a:t>
            </a:r>
            <a:r>
              <a:rPr lang="ru-RU" sz="2000" dirty="0" smtClean="0"/>
              <a:t>: все субъекты РФ в разных формах в разные периоды  на платформе РЭШ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u="sng" dirty="0" smtClean="0"/>
              <a:t>Выборки </a:t>
            </a:r>
            <a:r>
              <a:rPr lang="ru-RU" sz="2000" u="sng" dirty="0" err="1" smtClean="0"/>
              <a:t>Рособрнадзора</a:t>
            </a:r>
            <a:r>
              <a:rPr lang="ru-RU" sz="2000" u="sng" dirty="0" smtClean="0"/>
              <a:t> (600 образовательных организаций):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u="sng" dirty="0" smtClean="0"/>
              <a:t>Входная диагностика </a:t>
            </a:r>
            <a:r>
              <a:rPr lang="ru-RU" sz="2000" dirty="0" smtClean="0"/>
              <a:t>– ознакомление с особенностями диагностики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ФГ и анализ  деятельности образовательных организаций по формированию ФГ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u="sng" dirty="0" smtClean="0"/>
              <a:t>Итоговая диагностика </a:t>
            </a:r>
            <a:r>
              <a:rPr lang="ru-RU" sz="2000" dirty="0" smtClean="0"/>
              <a:t>– определение уровня </a:t>
            </a:r>
            <a:r>
              <a:rPr lang="ru-RU" sz="2000" dirty="0" err="1" smtClean="0"/>
              <a:t>сформированности</a:t>
            </a:r>
            <a:r>
              <a:rPr lang="ru-RU" sz="2000" dirty="0" smtClean="0"/>
              <a:t> ФГ обучающихся  8 классов </a:t>
            </a:r>
          </a:p>
          <a:p>
            <a:pPr marL="0" indent="0">
              <a:spcBef>
                <a:spcPts val="0"/>
              </a:spcBef>
              <a:buNone/>
            </a:pPr>
            <a:endParaRPr lang="ru-RU" sz="2000" b="1" dirty="0" smtClean="0"/>
          </a:p>
          <a:p>
            <a:pPr marL="0" indent="0">
              <a:spcBef>
                <a:spcPts val="0"/>
              </a:spcBef>
              <a:buNone/>
            </a:pPr>
            <a:r>
              <a:rPr lang="ru-RU" sz="2000" b="1" dirty="0" smtClean="0"/>
              <a:t>ИНДИВИДУАЛЬНЫЕ КОНСУЛЬТАЦИИ с регионами по итогам проведения диагностических работ :</a:t>
            </a:r>
            <a:r>
              <a:rPr lang="ru-RU" sz="2000" dirty="0" smtClean="0"/>
              <a:t> научно-методическое сопровождение деятельности образовательных организаций;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анализ, обобщение регионального опыта; </a:t>
            </a:r>
          </a:p>
          <a:p>
            <a:pPr marL="0" indent="0">
              <a:spcBef>
                <a:spcPts val="0"/>
              </a:spcBef>
              <a:buNone/>
            </a:pPr>
            <a:r>
              <a:rPr lang="ru-RU" sz="2000" dirty="0" smtClean="0"/>
              <a:t>представление и  распространение  эффективных практик повышения функциональной грамотности обучающихся</a:t>
            </a:r>
            <a:endParaRPr lang="ru-RU" sz="2000" dirty="0"/>
          </a:p>
        </p:txBody>
      </p:sp>
      <p:grpSp>
        <p:nvGrpSpPr>
          <p:cNvPr id="3" name="object 13"/>
          <p:cNvGrpSpPr>
            <a:grpSpLocks/>
          </p:cNvGrpSpPr>
          <p:nvPr/>
        </p:nvGrpSpPr>
        <p:grpSpPr bwMode="auto">
          <a:xfrm>
            <a:off x="239350" y="1700808"/>
            <a:ext cx="284692" cy="409576"/>
            <a:chOff x="3442478" y="4990367"/>
            <a:chExt cx="426720" cy="614680"/>
          </a:xfrm>
        </p:grpSpPr>
        <p:sp>
          <p:nvSpPr>
            <p:cNvPr id="8" name="object 14"/>
            <p:cNvSpPr>
              <a:spLocks/>
            </p:cNvSpPr>
            <p:nvPr/>
          </p:nvSpPr>
          <p:spPr bwMode="auto">
            <a:xfrm>
              <a:off x="3458000" y="5005824"/>
              <a:ext cx="395605" cy="394335"/>
            </a:xfrm>
            <a:custGeom>
              <a:avLst/>
              <a:gdLst/>
              <a:ahLst/>
              <a:cxnLst>
                <a:cxn ang="0">
                  <a:pos x="386976" y="254065"/>
                </a:cxn>
                <a:cxn ang="0">
                  <a:pos x="372161" y="289747"/>
                </a:cxn>
                <a:cxn ang="0">
                  <a:pos x="350642" y="321865"/>
                </a:cxn>
                <a:cxn ang="0">
                  <a:pos x="323247" y="349183"/>
                </a:cxn>
                <a:cxn ang="0">
                  <a:pos x="291029" y="370652"/>
                </a:cxn>
                <a:cxn ang="0">
                  <a:pos x="255226" y="385447"/>
                </a:cxn>
                <a:cxn ang="0">
                  <a:pos x="217212" y="393000"/>
                </a:cxn>
                <a:cxn ang="0">
                  <a:pos x="197832" y="393960"/>
                </a:cxn>
                <a:cxn ang="0">
                  <a:pos x="188142" y="393727"/>
                </a:cxn>
                <a:cxn ang="0">
                  <a:pos x="149796" y="388083"/>
                </a:cxn>
                <a:cxn ang="0">
                  <a:pos x="113292" y="375094"/>
                </a:cxn>
                <a:cxn ang="0">
                  <a:pos x="80034" y="355261"/>
                </a:cxn>
                <a:cxn ang="0">
                  <a:pos x="51298" y="329345"/>
                </a:cxn>
                <a:cxn ang="0">
                  <a:pos x="28190" y="298342"/>
                </a:cxn>
                <a:cxn ang="0">
                  <a:pos x="11597" y="263444"/>
                </a:cxn>
                <a:cxn ang="0">
                  <a:pos x="2157" y="225992"/>
                </a:cxn>
                <a:cxn ang="0">
                  <a:pos x="0" y="197079"/>
                </a:cxn>
                <a:cxn ang="0">
                  <a:pos x="233" y="187425"/>
                </a:cxn>
                <a:cxn ang="0">
                  <a:pos x="5899" y="149225"/>
                </a:cxn>
                <a:cxn ang="0">
                  <a:pos x="18937" y="112860"/>
                </a:cxn>
                <a:cxn ang="0">
                  <a:pos x="38845" y="79728"/>
                </a:cxn>
                <a:cxn ang="0">
                  <a:pos x="64860" y="51102"/>
                </a:cxn>
                <a:cxn ang="0">
                  <a:pos x="95981" y="28082"/>
                </a:cxn>
                <a:cxn ang="0">
                  <a:pos x="131012" y="11552"/>
                </a:cxn>
                <a:cxn ang="0">
                  <a:pos x="168607" y="2149"/>
                </a:cxn>
                <a:cxn ang="0">
                  <a:pos x="197631" y="0"/>
                </a:cxn>
                <a:cxn ang="0">
                  <a:pos x="207321" y="232"/>
                </a:cxn>
                <a:cxn ang="0">
                  <a:pos x="245667" y="5877"/>
                </a:cxn>
                <a:cxn ang="0">
                  <a:pos x="282170" y="18865"/>
                </a:cxn>
                <a:cxn ang="0">
                  <a:pos x="315429" y="38699"/>
                </a:cxn>
                <a:cxn ang="0">
                  <a:pos x="344165" y="64615"/>
                </a:cxn>
                <a:cxn ang="0">
                  <a:pos x="367273" y="95617"/>
                </a:cxn>
                <a:cxn ang="0">
                  <a:pos x="383866" y="130515"/>
                </a:cxn>
                <a:cxn ang="0">
                  <a:pos x="393305" y="167967"/>
                </a:cxn>
                <a:cxn ang="0">
                  <a:pos x="395463" y="196881"/>
                </a:cxn>
                <a:cxn ang="0">
                  <a:pos x="395229" y="206534"/>
                </a:cxn>
                <a:cxn ang="0">
                  <a:pos x="389564" y="244734"/>
                </a:cxn>
                <a:cxn ang="0">
                  <a:pos x="386976" y="254065"/>
                </a:cxn>
              </a:cxnLst>
              <a:rect l="0" t="0" r="r" b="b"/>
              <a:pathLst>
                <a:path w="395604" h="394335">
                  <a:moveTo>
                    <a:pt x="386976" y="254065"/>
                  </a:moveTo>
                  <a:lnTo>
                    <a:pt x="372161" y="289747"/>
                  </a:lnTo>
                  <a:lnTo>
                    <a:pt x="350642" y="321865"/>
                  </a:lnTo>
                  <a:lnTo>
                    <a:pt x="323247" y="349183"/>
                  </a:lnTo>
                  <a:lnTo>
                    <a:pt x="291029" y="370652"/>
                  </a:lnTo>
                  <a:lnTo>
                    <a:pt x="255226" y="385447"/>
                  </a:lnTo>
                  <a:lnTo>
                    <a:pt x="217212" y="393000"/>
                  </a:lnTo>
                  <a:lnTo>
                    <a:pt x="197832" y="393960"/>
                  </a:lnTo>
                  <a:lnTo>
                    <a:pt x="188142" y="393727"/>
                  </a:lnTo>
                  <a:lnTo>
                    <a:pt x="149796" y="388083"/>
                  </a:lnTo>
                  <a:lnTo>
                    <a:pt x="113292" y="375094"/>
                  </a:lnTo>
                  <a:lnTo>
                    <a:pt x="80034" y="355261"/>
                  </a:lnTo>
                  <a:lnTo>
                    <a:pt x="51298" y="329345"/>
                  </a:lnTo>
                  <a:lnTo>
                    <a:pt x="28190" y="298342"/>
                  </a:lnTo>
                  <a:lnTo>
                    <a:pt x="11597" y="263444"/>
                  </a:lnTo>
                  <a:lnTo>
                    <a:pt x="2157" y="225992"/>
                  </a:lnTo>
                  <a:lnTo>
                    <a:pt x="0" y="197079"/>
                  </a:lnTo>
                  <a:lnTo>
                    <a:pt x="233" y="187425"/>
                  </a:lnTo>
                  <a:lnTo>
                    <a:pt x="5899" y="149225"/>
                  </a:lnTo>
                  <a:lnTo>
                    <a:pt x="18937" y="112860"/>
                  </a:lnTo>
                  <a:lnTo>
                    <a:pt x="38845" y="79728"/>
                  </a:lnTo>
                  <a:lnTo>
                    <a:pt x="64860" y="51102"/>
                  </a:lnTo>
                  <a:lnTo>
                    <a:pt x="95981" y="28082"/>
                  </a:lnTo>
                  <a:lnTo>
                    <a:pt x="131012" y="11552"/>
                  </a:lnTo>
                  <a:lnTo>
                    <a:pt x="168607" y="2149"/>
                  </a:lnTo>
                  <a:lnTo>
                    <a:pt x="197631" y="0"/>
                  </a:lnTo>
                  <a:lnTo>
                    <a:pt x="207321" y="232"/>
                  </a:lnTo>
                  <a:lnTo>
                    <a:pt x="245667" y="5877"/>
                  </a:lnTo>
                  <a:lnTo>
                    <a:pt x="282170" y="18865"/>
                  </a:lnTo>
                  <a:lnTo>
                    <a:pt x="315429" y="38699"/>
                  </a:lnTo>
                  <a:lnTo>
                    <a:pt x="344165" y="64615"/>
                  </a:lnTo>
                  <a:lnTo>
                    <a:pt x="367273" y="95617"/>
                  </a:lnTo>
                  <a:lnTo>
                    <a:pt x="383866" y="130515"/>
                  </a:lnTo>
                  <a:lnTo>
                    <a:pt x="393305" y="167967"/>
                  </a:lnTo>
                  <a:lnTo>
                    <a:pt x="395463" y="196881"/>
                  </a:lnTo>
                  <a:lnTo>
                    <a:pt x="395229" y="206534"/>
                  </a:lnTo>
                  <a:lnTo>
                    <a:pt x="389564" y="244734"/>
                  </a:lnTo>
                  <a:lnTo>
                    <a:pt x="386976" y="254065"/>
                  </a:lnTo>
                  <a:close/>
                </a:path>
              </a:pathLst>
            </a:custGeom>
            <a:solidFill>
              <a:srgbClr val="2E945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9" name="object 15"/>
            <p:cNvSpPr/>
            <p:nvPr/>
          </p:nvSpPr>
          <p:spPr>
            <a:xfrm>
              <a:off x="3442478" y="4990367"/>
              <a:ext cx="426720" cy="425670"/>
            </a:xfrm>
            <a:custGeom>
              <a:avLst/>
              <a:gdLst/>
              <a:ahLst/>
              <a:cxnLst/>
              <a:rect l="l" t="t" r="r" b="b"/>
              <a:pathLst>
                <a:path w="426720" h="425450">
                  <a:moveTo>
                    <a:pt x="213241" y="424866"/>
                  </a:moveTo>
                  <a:lnTo>
                    <a:pt x="164406" y="419246"/>
                  </a:lnTo>
                  <a:lnTo>
                    <a:pt x="119546" y="403241"/>
                  </a:lnTo>
                  <a:lnTo>
                    <a:pt x="79949" y="378137"/>
                  </a:lnTo>
                  <a:lnTo>
                    <a:pt x="46906" y="345220"/>
                  </a:lnTo>
                  <a:lnTo>
                    <a:pt x="21707" y="305773"/>
                  </a:lnTo>
                  <a:lnTo>
                    <a:pt x="5641" y="261082"/>
                  </a:lnTo>
                  <a:lnTo>
                    <a:pt x="0" y="212433"/>
                  </a:lnTo>
                  <a:lnTo>
                    <a:pt x="5641" y="163783"/>
                  </a:lnTo>
                  <a:lnTo>
                    <a:pt x="21707" y="119092"/>
                  </a:lnTo>
                  <a:lnTo>
                    <a:pt x="46906" y="79646"/>
                  </a:lnTo>
                  <a:lnTo>
                    <a:pt x="79949" y="46728"/>
                  </a:lnTo>
                  <a:lnTo>
                    <a:pt x="119546" y="21624"/>
                  </a:lnTo>
                  <a:lnTo>
                    <a:pt x="164406" y="5620"/>
                  </a:lnTo>
                  <a:lnTo>
                    <a:pt x="213241" y="0"/>
                  </a:lnTo>
                  <a:lnTo>
                    <a:pt x="262076" y="5620"/>
                  </a:lnTo>
                  <a:lnTo>
                    <a:pt x="306937" y="21624"/>
                  </a:lnTo>
                  <a:lnTo>
                    <a:pt x="321584" y="30910"/>
                  </a:lnTo>
                  <a:lnTo>
                    <a:pt x="213241" y="30910"/>
                  </a:lnTo>
                  <a:lnTo>
                    <a:pt x="164801" y="37395"/>
                  </a:lnTo>
                  <a:lnTo>
                    <a:pt x="121274" y="55694"/>
                  </a:lnTo>
                  <a:lnTo>
                    <a:pt x="84396" y="84077"/>
                  </a:lnTo>
                  <a:lnTo>
                    <a:pt x="55905" y="120815"/>
                  </a:lnTo>
                  <a:lnTo>
                    <a:pt x="37537" y="164177"/>
                  </a:lnTo>
                  <a:lnTo>
                    <a:pt x="31028" y="212433"/>
                  </a:lnTo>
                  <a:lnTo>
                    <a:pt x="37537" y="260688"/>
                  </a:lnTo>
                  <a:lnTo>
                    <a:pt x="55906" y="304050"/>
                  </a:lnTo>
                  <a:lnTo>
                    <a:pt x="84397" y="340788"/>
                  </a:lnTo>
                  <a:lnTo>
                    <a:pt x="121275" y="369172"/>
                  </a:lnTo>
                  <a:lnTo>
                    <a:pt x="164802" y="387471"/>
                  </a:lnTo>
                  <a:lnTo>
                    <a:pt x="213241" y="393955"/>
                  </a:lnTo>
                  <a:lnTo>
                    <a:pt x="321584" y="393955"/>
                  </a:lnTo>
                  <a:lnTo>
                    <a:pt x="306937" y="403241"/>
                  </a:lnTo>
                  <a:lnTo>
                    <a:pt x="262076" y="419246"/>
                  </a:lnTo>
                  <a:lnTo>
                    <a:pt x="213241" y="424866"/>
                  </a:lnTo>
                  <a:close/>
                </a:path>
                <a:path w="426720" h="425450">
                  <a:moveTo>
                    <a:pt x="321584" y="393955"/>
                  </a:moveTo>
                  <a:lnTo>
                    <a:pt x="213241" y="393955"/>
                  </a:lnTo>
                  <a:lnTo>
                    <a:pt x="261680" y="387471"/>
                  </a:lnTo>
                  <a:lnTo>
                    <a:pt x="305207" y="369172"/>
                  </a:lnTo>
                  <a:lnTo>
                    <a:pt x="342085" y="340788"/>
                  </a:lnTo>
                  <a:lnTo>
                    <a:pt x="370577" y="304050"/>
                  </a:lnTo>
                  <a:lnTo>
                    <a:pt x="388945" y="260688"/>
                  </a:lnTo>
                  <a:lnTo>
                    <a:pt x="395454" y="212433"/>
                  </a:lnTo>
                  <a:lnTo>
                    <a:pt x="388946" y="164177"/>
                  </a:lnTo>
                  <a:lnTo>
                    <a:pt x="370577" y="120815"/>
                  </a:lnTo>
                  <a:lnTo>
                    <a:pt x="342086" y="84077"/>
                  </a:lnTo>
                  <a:lnTo>
                    <a:pt x="305208" y="55694"/>
                  </a:lnTo>
                  <a:lnTo>
                    <a:pt x="261681" y="37395"/>
                  </a:lnTo>
                  <a:lnTo>
                    <a:pt x="213241" y="30910"/>
                  </a:lnTo>
                  <a:lnTo>
                    <a:pt x="321584" y="30910"/>
                  </a:lnTo>
                  <a:lnTo>
                    <a:pt x="379576" y="79646"/>
                  </a:lnTo>
                  <a:lnTo>
                    <a:pt x="404776" y="119092"/>
                  </a:lnTo>
                  <a:lnTo>
                    <a:pt x="420841" y="163783"/>
                  </a:lnTo>
                  <a:lnTo>
                    <a:pt x="426483" y="212433"/>
                  </a:lnTo>
                  <a:lnTo>
                    <a:pt x="420841" y="261082"/>
                  </a:lnTo>
                  <a:lnTo>
                    <a:pt x="404776" y="305773"/>
                  </a:lnTo>
                  <a:lnTo>
                    <a:pt x="379576" y="345220"/>
                  </a:lnTo>
                  <a:lnTo>
                    <a:pt x="346533" y="378137"/>
                  </a:lnTo>
                  <a:lnTo>
                    <a:pt x="321584" y="393955"/>
                  </a:lnTo>
                  <a:close/>
                </a:path>
              </a:pathLst>
            </a:custGeom>
            <a:solidFill>
              <a:schemeClr val="accent3"/>
            </a:solidFill>
          </p:spPr>
          <p:txBody>
            <a:bodyPr lIns="0" tIns="0" rIns="0" bIns="0"/>
            <a:lstStyle/>
            <a:p>
              <a:pPr>
                <a:defRPr/>
              </a:pPr>
              <a:endParaRPr dirty="0">
                <a:latin typeface="+mn-lt"/>
                <a:cs typeface="+mn-cs"/>
              </a:endParaRPr>
            </a:p>
          </p:txBody>
        </p:sp>
        <p:pic>
          <p:nvPicPr>
            <p:cNvPr id="10" name="object 16"/>
            <p:cNvPicPr/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61009" y="5196288"/>
              <a:ext cx="189423" cy="408595"/>
            </a:xfrm>
            <a:prstGeom prst="rect">
              <a:avLst/>
            </a:prstGeom>
          </p:spPr>
        </p:pic>
      </p:grpSp>
      <p:grpSp>
        <p:nvGrpSpPr>
          <p:cNvPr id="4" name="object 13"/>
          <p:cNvGrpSpPr>
            <a:grpSpLocks/>
          </p:cNvGrpSpPr>
          <p:nvPr/>
        </p:nvGrpSpPr>
        <p:grpSpPr bwMode="auto">
          <a:xfrm>
            <a:off x="335361" y="4965171"/>
            <a:ext cx="284692" cy="409576"/>
            <a:chOff x="3442478" y="4990367"/>
            <a:chExt cx="426720" cy="614680"/>
          </a:xfrm>
        </p:grpSpPr>
        <p:sp>
          <p:nvSpPr>
            <p:cNvPr id="12" name="object 14"/>
            <p:cNvSpPr>
              <a:spLocks/>
            </p:cNvSpPr>
            <p:nvPr/>
          </p:nvSpPr>
          <p:spPr bwMode="auto">
            <a:xfrm>
              <a:off x="3458000" y="5005824"/>
              <a:ext cx="395605" cy="394335"/>
            </a:xfrm>
            <a:custGeom>
              <a:avLst/>
              <a:gdLst/>
              <a:ahLst/>
              <a:cxnLst>
                <a:cxn ang="0">
                  <a:pos x="386976" y="254065"/>
                </a:cxn>
                <a:cxn ang="0">
                  <a:pos x="372161" y="289747"/>
                </a:cxn>
                <a:cxn ang="0">
                  <a:pos x="350642" y="321865"/>
                </a:cxn>
                <a:cxn ang="0">
                  <a:pos x="323247" y="349183"/>
                </a:cxn>
                <a:cxn ang="0">
                  <a:pos x="291029" y="370652"/>
                </a:cxn>
                <a:cxn ang="0">
                  <a:pos x="255226" y="385447"/>
                </a:cxn>
                <a:cxn ang="0">
                  <a:pos x="217212" y="393000"/>
                </a:cxn>
                <a:cxn ang="0">
                  <a:pos x="197832" y="393960"/>
                </a:cxn>
                <a:cxn ang="0">
                  <a:pos x="188142" y="393727"/>
                </a:cxn>
                <a:cxn ang="0">
                  <a:pos x="149796" y="388083"/>
                </a:cxn>
                <a:cxn ang="0">
                  <a:pos x="113292" y="375094"/>
                </a:cxn>
                <a:cxn ang="0">
                  <a:pos x="80034" y="355261"/>
                </a:cxn>
                <a:cxn ang="0">
                  <a:pos x="51298" y="329345"/>
                </a:cxn>
                <a:cxn ang="0">
                  <a:pos x="28190" y="298342"/>
                </a:cxn>
                <a:cxn ang="0">
                  <a:pos x="11597" y="263444"/>
                </a:cxn>
                <a:cxn ang="0">
                  <a:pos x="2157" y="225992"/>
                </a:cxn>
                <a:cxn ang="0">
                  <a:pos x="0" y="197079"/>
                </a:cxn>
                <a:cxn ang="0">
                  <a:pos x="233" y="187425"/>
                </a:cxn>
                <a:cxn ang="0">
                  <a:pos x="5899" y="149225"/>
                </a:cxn>
                <a:cxn ang="0">
                  <a:pos x="18937" y="112860"/>
                </a:cxn>
                <a:cxn ang="0">
                  <a:pos x="38845" y="79728"/>
                </a:cxn>
                <a:cxn ang="0">
                  <a:pos x="64860" y="51102"/>
                </a:cxn>
                <a:cxn ang="0">
                  <a:pos x="95981" y="28082"/>
                </a:cxn>
                <a:cxn ang="0">
                  <a:pos x="131012" y="11552"/>
                </a:cxn>
                <a:cxn ang="0">
                  <a:pos x="168607" y="2149"/>
                </a:cxn>
                <a:cxn ang="0">
                  <a:pos x="197631" y="0"/>
                </a:cxn>
                <a:cxn ang="0">
                  <a:pos x="207321" y="232"/>
                </a:cxn>
                <a:cxn ang="0">
                  <a:pos x="245667" y="5877"/>
                </a:cxn>
                <a:cxn ang="0">
                  <a:pos x="282170" y="18865"/>
                </a:cxn>
                <a:cxn ang="0">
                  <a:pos x="315429" y="38699"/>
                </a:cxn>
                <a:cxn ang="0">
                  <a:pos x="344165" y="64615"/>
                </a:cxn>
                <a:cxn ang="0">
                  <a:pos x="367273" y="95617"/>
                </a:cxn>
                <a:cxn ang="0">
                  <a:pos x="383866" y="130515"/>
                </a:cxn>
                <a:cxn ang="0">
                  <a:pos x="393305" y="167967"/>
                </a:cxn>
                <a:cxn ang="0">
                  <a:pos x="395463" y="196881"/>
                </a:cxn>
                <a:cxn ang="0">
                  <a:pos x="395229" y="206534"/>
                </a:cxn>
                <a:cxn ang="0">
                  <a:pos x="389564" y="244734"/>
                </a:cxn>
                <a:cxn ang="0">
                  <a:pos x="386976" y="254065"/>
                </a:cxn>
              </a:cxnLst>
              <a:rect l="0" t="0" r="r" b="b"/>
              <a:pathLst>
                <a:path w="395604" h="394335">
                  <a:moveTo>
                    <a:pt x="386976" y="254065"/>
                  </a:moveTo>
                  <a:lnTo>
                    <a:pt x="372161" y="289747"/>
                  </a:lnTo>
                  <a:lnTo>
                    <a:pt x="350642" y="321865"/>
                  </a:lnTo>
                  <a:lnTo>
                    <a:pt x="323247" y="349183"/>
                  </a:lnTo>
                  <a:lnTo>
                    <a:pt x="291029" y="370652"/>
                  </a:lnTo>
                  <a:lnTo>
                    <a:pt x="255226" y="385447"/>
                  </a:lnTo>
                  <a:lnTo>
                    <a:pt x="217212" y="393000"/>
                  </a:lnTo>
                  <a:lnTo>
                    <a:pt x="197832" y="393960"/>
                  </a:lnTo>
                  <a:lnTo>
                    <a:pt x="188142" y="393727"/>
                  </a:lnTo>
                  <a:lnTo>
                    <a:pt x="149796" y="388083"/>
                  </a:lnTo>
                  <a:lnTo>
                    <a:pt x="113292" y="375094"/>
                  </a:lnTo>
                  <a:lnTo>
                    <a:pt x="80034" y="355261"/>
                  </a:lnTo>
                  <a:lnTo>
                    <a:pt x="51298" y="329345"/>
                  </a:lnTo>
                  <a:lnTo>
                    <a:pt x="28190" y="298342"/>
                  </a:lnTo>
                  <a:lnTo>
                    <a:pt x="11597" y="263444"/>
                  </a:lnTo>
                  <a:lnTo>
                    <a:pt x="2157" y="225992"/>
                  </a:lnTo>
                  <a:lnTo>
                    <a:pt x="0" y="197079"/>
                  </a:lnTo>
                  <a:lnTo>
                    <a:pt x="233" y="187425"/>
                  </a:lnTo>
                  <a:lnTo>
                    <a:pt x="5899" y="149225"/>
                  </a:lnTo>
                  <a:lnTo>
                    <a:pt x="18937" y="112860"/>
                  </a:lnTo>
                  <a:lnTo>
                    <a:pt x="38845" y="79728"/>
                  </a:lnTo>
                  <a:lnTo>
                    <a:pt x="64860" y="51102"/>
                  </a:lnTo>
                  <a:lnTo>
                    <a:pt x="95981" y="28082"/>
                  </a:lnTo>
                  <a:lnTo>
                    <a:pt x="131012" y="11552"/>
                  </a:lnTo>
                  <a:lnTo>
                    <a:pt x="168607" y="2149"/>
                  </a:lnTo>
                  <a:lnTo>
                    <a:pt x="197631" y="0"/>
                  </a:lnTo>
                  <a:lnTo>
                    <a:pt x="207321" y="232"/>
                  </a:lnTo>
                  <a:lnTo>
                    <a:pt x="245667" y="5877"/>
                  </a:lnTo>
                  <a:lnTo>
                    <a:pt x="282170" y="18865"/>
                  </a:lnTo>
                  <a:lnTo>
                    <a:pt x="315429" y="38699"/>
                  </a:lnTo>
                  <a:lnTo>
                    <a:pt x="344165" y="64615"/>
                  </a:lnTo>
                  <a:lnTo>
                    <a:pt x="367273" y="95617"/>
                  </a:lnTo>
                  <a:lnTo>
                    <a:pt x="383866" y="130515"/>
                  </a:lnTo>
                  <a:lnTo>
                    <a:pt x="393305" y="167967"/>
                  </a:lnTo>
                  <a:lnTo>
                    <a:pt x="395463" y="196881"/>
                  </a:lnTo>
                  <a:lnTo>
                    <a:pt x="395229" y="206534"/>
                  </a:lnTo>
                  <a:lnTo>
                    <a:pt x="389564" y="244734"/>
                  </a:lnTo>
                  <a:lnTo>
                    <a:pt x="386976" y="254065"/>
                  </a:lnTo>
                  <a:close/>
                </a:path>
              </a:pathLst>
            </a:custGeom>
            <a:solidFill>
              <a:srgbClr val="2E945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3" name="object 15"/>
            <p:cNvSpPr/>
            <p:nvPr/>
          </p:nvSpPr>
          <p:spPr>
            <a:xfrm>
              <a:off x="3442478" y="4990367"/>
              <a:ext cx="426720" cy="425670"/>
            </a:xfrm>
            <a:custGeom>
              <a:avLst/>
              <a:gdLst/>
              <a:ahLst/>
              <a:cxnLst/>
              <a:rect l="l" t="t" r="r" b="b"/>
              <a:pathLst>
                <a:path w="426720" h="425450">
                  <a:moveTo>
                    <a:pt x="213241" y="424866"/>
                  </a:moveTo>
                  <a:lnTo>
                    <a:pt x="164406" y="419246"/>
                  </a:lnTo>
                  <a:lnTo>
                    <a:pt x="119546" y="403241"/>
                  </a:lnTo>
                  <a:lnTo>
                    <a:pt x="79949" y="378137"/>
                  </a:lnTo>
                  <a:lnTo>
                    <a:pt x="46906" y="345220"/>
                  </a:lnTo>
                  <a:lnTo>
                    <a:pt x="21707" y="305773"/>
                  </a:lnTo>
                  <a:lnTo>
                    <a:pt x="5641" y="261082"/>
                  </a:lnTo>
                  <a:lnTo>
                    <a:pt x="0" y="212433"/>
                  </a:lnTo>
                  <a:lnTo>
                    <a:pt x="5641" y="163783"/>
                  </a:lnTo>
                  <a:lnTo>
                    <a:pt x="21707" y="119092"/>
                  </a:lnTo>
                  <a:lnTo>
                    <a:pt x="46906" y="79646"/>
                  </a:lnTo>
                  <a:lnTo>
                    <a:pt x="79949" y="46728"/>
                  </a:lnTo>
                  <a:lnTo>
                    <a:pt x="119546" y="21624"/>
                  </a:lnTo>
                  <a:lnTo>
                    <a:pt x="164406" y="5620"/>
                  </a:lnTo>
                  <a:lnTo>
                    <a:pt x="213241" y="0"/>
                  </a:lnTo>
                  <a:lnTo>
                    <a:pt x="262076" y="5620"/>
                  </a:lnTo>
                  <a:lnTo>
                    <a:pt x="306937" y="21624"/>
                  </a:lnTo>
                  <a:lnTo>
                    <a:pt x="321584" y="30910"/>
                  </a:lnTo>
                  <a:lnTo>
                    <a:pt x="213241" y="30910"/>
                  </a:lnTo>
                  <a:lnTo>
                    <a:pt x="164801" y="37395"/>
                  </a:lnTo>
                  <a:lnTo>
                    <a:pt x="121274" y="55694"/>
                  </a:lnTo>
                  <a:lnTo>
                    <a:pt x="84396" y="84077"/>
                  </a:lnTo>
                  <a:lnTo>
                    <a:pt x="55905" y="120815"/>
                  </a:lnTo>
                  <a:lnTo>
                    <a:pt x="37537" y="164177"/>
                  </a:lnTo>
                  <a:lnTo>
                    <a:pt x="31028" y="212433"/>
                  </a:lnTo>
                  <a:lnTo>
                    <a:pt x="37537" y="260688"/>
                  </a:lnTo>
                  <a:lnTo>
                    <a:pt x="55906" y="304050"/>
                  </a:lnTo>
                  <a:lnTo>
                    <a:pt x="84397" y="340788"/>
                  </a:lnTo>
                  <a:lnTo>
                    <a:pt x="121275" y="369172"/>
                  </a:lnTo>
                  <a:lnTo>
                    <a:pt x="164802" y="387471"/>
                  </a:lnTo>
                  <a:lnTo>
                    <a:pt x="213241" y="393955"/>
                  </a:lnTo>
                  <a:lnTo>
                    <a:pt x="321584" y="393955"/>
                  </a:lnTo>
                  <a:lnTo>
                    <a:pt x="306937" y="403241"/>
                  </a:lnTo>
                  <a:lnTo>
                    <a:pt x="262076" y="419246"/>
                  </a:lnTo>
                  <a:lnTo>
                    <a:pt x="213241" y="424866"/>
                  </a:lnTo>
                  <a:close/>
                </a:path>
                <a:path w="426720" h="425450">
                  <a:moveTo>
                    <a:pt x="321584" y="393955"/>
                  </a:moveTo>
                  <a:lnTo>
                    <a:pt x="213241" y="393955"/>
                  </a:lnTo>
                  <a:lnTo>
                    <a:pt x="261680" y="387471"/>
                  </a:lnTo>
                  <a:lnTo>
                    <a:pt x="305207" y="369172"/>
                  </a:lnTo>
                  <a:lnTo>
                    <a:pt x="342085" y="340788"/>
                  </a:lnTo>
                  <a:lnTo>
                    <a:pt x="370577" y="304050"/>
                  </a:lnTo>
                  <a:lnTo>
                    <a:pt x="388945" y="260688"/>
                  </a:lnTo>
                  <a:lnTo>
                    <a:pt x="395454" y="212433"/>
                  </a:lnTo>
                  <a:lnTo>
                    <a:pt x="388946" y="164177"/>
                  </a:lnTo>
                  <a:lnTo>
                    <a:pt x="370577" y="120815"/>
                  </a:lnTo>
                  <a:lnTo>
                    <a:pt x="342086" y="84077"/>
                  </a:lnTo>
                  <a:lnTo>
                    <a:pt x="305208" y="55694"/>
                  </a:lnTo>
                  <a:lnTo>
                    <a:pt x="261681" y="37395"/>
                  </a:lnTo>
                  <a:lnTo>
                    <a:pt x="213241" y="30910"/>
                  </a:lnTo>
                  <a:lnTo>
                    <a:pt x="321584" y="30910"/>
                  </a:lnTo>
                  <a:lnTo>
                    <a:pt x="379576" y="79646"/>
                  </a:lnTo>
                  <a:lnTo>
                    <a:pt x="404776" y="119092"/>
                  </a:lnTo>
                  <a:lnTo>
                    <a:pt x="420841" y="163783"/>
                  </a:lnTo>
                  <a:lnTo>
                    <a:pt x="426483" y="212433"/>
                  </a:lnTo>
                  <a:lnTo>
                    <a:pt x="420841" y="261082"/>
                  </a:lnTo>
                  <a:lnTo>
                    <a:pt x="404776" y="305773"/>
                  </a:lnTo>
                  <a:lnTo>
                    <a:pt x="379576" y="345220"/>
                  </a:lnTo>
                  <a:lnTo>
                    <a:pt x="346533" y="378137"/>
                  </a:lnTo>
                  <a:lnTo>
                    <a:pt x="321584" y="393955"/>
                  </a:lnTo>
                  <a:close/>
                </a:path>
              </a:pathLst>
            </a:custGeom>
            <a:solidFill>
              <a:schemeClr val="accent3"/>
            </a:solidFill>
          </p:spPr>
          <p:txBody>
            <a:bodyPr lIns="0" tIns="0" rIns="0" bIns="0"/>
            <a:lstStyle/>
            <a:p>
              <a:pPr>
                <a:defRPr/>
              </a:pPr>
              <a:endParaRPr dirty="0">
                <a:latin typeface="+mn-lt"/>
                <a:cs typeface="+mn-cs"/>
              </a:endParaRPr>
            </a:p>
          </p:txBody>
        </p:sp>
        <p:pic>
          <p:nvPicPr>
            <p:cNvPr id="14" name="object 16"/>
            <p:cNvPicPr/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61009" y="5196288"/>
              <a:ext cx="189423" cy="408595"/>
            </a:xfrm>
            <a:prstGeom prst="rect">
              <a:avLst/>
            </a:prstGeom>
          </p:spPr>
        </p:pic>
      </p:grpSp>
      <p:grpSp>
        <p:nvGrpSpPr>
          <p:cNvPr id="5" name="object 13"/>
          <p:cNvGrpSpPr>
            <a:grpSpLocks/>
          </p:cNvGrpSpPr>
          <p:nvPr/>
        </p:nvGrpSpPr>
        <p:grpSpPr bwMode="auto">
          <a:xfrm>
            <a:off x="239350" y="2756925"/>
            <a:ext cx="284692" cy="409576"/>
            <a:chOff x="3442478" y="4990367"/>
            <a:chExt cx="426720" cy="614680"/>
          </a:xfrm>
        </p:grpSpPr>
        <p:sp>
          <p:nvSpPr>
            <p:cNvPr id="16" name="object 14"/>
            <p:cNvSpPr>
              <a:spLocks/>
            </p:cNvSpPr>
            <p:nvPr/>
          </p:nvSpPr>
          <p:spPr bwMode="auto">
            <a:xfrm>
              <a:off x="3458000" y="5005824"/>
              <a:ext cx="395605" cy="394335"/>
            </a:xfrm>
            <a:custGeom>
              <a:avLst/>
              <a:gdLst/>
              <a:ahLst/>
              <a:cxnLst>
                <a:cxn ang="0">
                  <a:pos x="386976" y="254065"/>
                </a:cxn>
                <a:cxn ang="0">
                  <a:pos x="372161" y="289747"/>
                </a:cxn>
                <a:cxn ang="0">
                  <a:pos x="350642" y="321865"/>
                </a:cxn>
                <a:cxn ang="0">
                  <a:pos x="323247" y="349183"/>
                </a:cxn>
                <a:cxn ang="0">
                  <a:pos x="291029" y="370652"/>
                </a:cxn>
                <a:cxn ang="0">
                  <a:pos x="255226" y="385447"/>
                </a:cxn>
                <a:cxn ang="0">
                  <a:pos x="217212" y="393000"/>
                </a:cxn>
                <a:cxn ang="0">
                  <a:pos x="197832" y="393960"/>
                </a:cxn>
                <a:cxn ang="0">
                  <a:pos x="188142" y="393727"/>
                </a:cxn>
                <a:cxn ang="0">
                  <a:pos x="149796" y="388083"/>
                </a:cxn>
                <a:cxn ang="0">
                  <a:pos x="113292" y="375094"/>
                </a:cxn>
                <a:cxn ang="0">
                  <a:pos x="80034" y="355261"/>
                </a:cxn>
                <a:cxn ang="0">
                  <a:pos x="51298" y="329345"/>
                </a:cxn>
                <a:cxn ang="0">
                  <a:pos x="28190" y="298342"/>
                </a:cxn>
                <a:cxn ang="0">
                  <a:pos x="11597" y="263444"/>
                </a:cxn>
                <a:cxn ang="0">
                  <a:pos x="2157" y="225992"/>
                </a:cxn>
                <a:cxn ang="0">
                  <a:pos x="0" y="197079"/>
                </a:cxn>
                <a:cxn ang="0">
                  <a:pos x="233" y="187425"/>
                </a:cxn>
                <a:cxn ang="0">
                  <a:pos x="5899" y="149225"/>
                </a:cxn>
                <a:cxn ang="0">
                  <a:pos x="18937" y="112860"/>
                </a:cxn>
                <a:cxn ang="0">
                  <a:pos x="38845" y="79728"/>
                </a:cxn>
                <a:cxn ang="0">
                  <a:pos x="64860" y="51102"/>
                </a:cxn>
                <a:cxn ang="0">
                  <a:pos x="95981" y="28082"/>
                </a:cxn>
                <a:cxn ang="0">
                  <a:pos x="131012" y="11552"/>
                </a:cxn>
                <a:cxn ang="0">
                  <a:pos x="168607" y="2149"/>
                </a:cxn>
                <a:cxn ang="0">
                  <a:pos x="197631" y="0"/>
                </a:cxn>
                <a:cxn ang="0">
                  <a:pos x="207321" y="232"/>
                </a:cxn>
                <a:cxn ang="0">
                  <a:pos x="245667" y="5877"/>
                </a:cxn>
                <a:cxn ang="0">
                  <a:pos x="282170" y="18865"/>
                </a:cxn>
                <a:cxn ang="0">
                  <a:pos x="315429" y="38699"/>
                </a:cxn>
                <a:cxn ang="0">
                  <a:pos x="344165" y="64615"/>
                </a:cxn>
                <a:cxn ang="0">
                  <a:pos x="367273" y="95617"/>
                </a:cxn>
                <a:cxn ang="0">
                  <a:pos x="383866" y="130515"/>
                </a:cxn>
                <a:cxn ang="0">
                  <a:pos x="393305" y="167967"/>
                </a:cxn>
                <a:cxn ang="0">
                  <a:pos x="395463" y="196881"/>
                </a:cxn>
                <a:cxn ang="0">
                  <a:pos x="395229" y="206534"/>
                </a:cxn>
                <a:cxn ang="0">
                  <a:pos x="389564" y="244734"/>
                </a:cxn>
                <a:cxn ang="0">
                  <a:pos x="386976" y="254065"/>
                </a:cxn>
              </a:cxnLst>
              <a:rect l="0" t="0" r="r" b="b"/>
              <a:pathLst>
                <a:path w="395604" h="394335">
                  <a:moveTo>
                    <a:pt x="386976" y="254065"/>
                  </a:moveTo>
                  <a:lnTo>
                    <a:pt x="372161" y="289747"/>
                  </a:lnTo>
                  <a:lnTo>
                    <a:pt x="350642" y="321865"/>
                  </a:lnTo>
                  <a:lnTo>
                    <a:pt x="323247" y="349183"/>
                  </a:lnTo>
                  <a:lnTo>
                    <a:pt x="291029" y="370652"/>
                  </a:lnTo>
                  <a:lnTo>
                    <a:pt x="255226" y="385447"/>
                  </a:lnTo>
                  <a:lnTo>
                    <a:pt x="217212" y="393000"/>
                  </a:lnTo>
                  <a:lnTo>
                    <a:pt x="197832" y="393960"/>
                  </a:lnTo>
                  <a:lnTo>
                    <a:pt x="188142" y="393727"/>
                  </a:lnTo>
                  <a:lnTo>
                    <a:pt x="149796" y="388083"/>
                  </a:lnTo>
                  <a:lnTo>
                    <a:pt x="113292" y="375094"/>
                  </a:lnTo>
                  <a:lnTo>
                    <a:pt x="80034" y="355261"/>
                  </a:lnTo>
                  <a:lnTo>
                    <a:pt x="51298" y="329345"/>
                  </a:lnTo>
                  <a:lnTo>
                    <a:pt x="28190" y="298342"/>
                  </a:lnTo>
                  <a:lnTo>
                    <a:pt x="11597" y="263444"/>
                  </a:lnTo>
                  <a:lnTo>
                    <a:pt x="2157" y="225992"/>
                  </a:lnTo>
                  <a:lnTo>
                    <a:pt x="0" y="197079"/>
                  </a:lnTo>
                  <a:lnTo>
                    <a:pt x="233" y="187425"/>
                  </a:lnTo>
                  <a:lnTo>
                    <a:pt x="5899" y="149225"/>
                  </a:lnTo>
                  <a:lnTo>
                    <a:pt x="18937" y="112860"/>
                  </a:lnTo>
                  <a:lnTo>
                    <a:pt x="38845" y="79728"/>
                  </a:lnTo>
                  <a:lnTo>
                    <a:pt x="64860" y="51102"/>
                  </a:lnTo>
                  <a:lnTo>
                    <a:pt x="95981" y="28082"/>
                  </a:lnTo>
                  <a:lnTo>
                    <a:pt x="131012" y="11552"/>
                  </a:lnTo>
                  <a:lnTo>
                    <a:pt x="168607" y="2149"/>
                  </a:lnTo>
                  <a:lnTo>
                    <a:pt x="197631" y="0"/>
                  </a:lnTo>
                  <a:lnTo>
                    <a:pt x="207321" y="232"/>
                  </a:lnTo>
                  <a:lnTo>
                    <a:pt x="245667" y="5877"/>
                  </a:lnTo>
                  <a:lnTo>
                    <a:pt x="282170" y="18865"/>
                  </a:lnTo>
                  <a:lnTo>
                    <a:pt x="315429" y="38699"/>
                  </a:lnTo>
                  <a:lnTo>
                    <a:pt x="344165" y="64615"/>
                  </a:lnTo>
                  <a:lnTo>
                    <a:pt x="367273" y="95617"/>
                  </a:lnTo>
                  <a:lnTo>
                    <a:pt x="383866" y="130515"/>
                  </a:lnTo>
                  <a:lnTo>
                    <a:pt x="393305" y="167967"/>
                  </a:lnTo>
                  <a:lnTo>
                    <a:pt x="395463" y="196881"/>
                  </a:lnTo>
                  <a:lnTo>
                    <a:pt x="395229" y="206534"/>
                  </a:lnTo>
                  <a:lnTo>
                    <a:pt x="389564" y="244734"/>
                  </a:lnTo>
                  <a:lnTo>
                    <a:pt x="386976" y="254065"/>
                  </a:lnTo>
                  <a:close/>
                </a:path>
              </a:pathLst>
            </a:custGeom>
            <a:solidFill>
              <a:srgbClr val="2E945C"/>
            </a:solidFill>
            <a:ln w="9525">
              <a:noFill/>
              <a:round/>
              <a:headEnd/>
              <a:tailEnd/>
            </a:ln>
          </p:spPr>
          <p:txBody>
            <a:bodyPr lIns="0" tIns="0" rIns="0" bIns="0"/>
            <a:lstStyle/>
            <a:p>
              <a:endParaRPr lang="ru-RU"/>
            </a:p>
          </p:txBody>
        </p:sp>
        <p:sp>
          <p:nvSpPr>
            <p:cNvPr id="17" name="object 15"/>
            <p:cNvSpPr/>
            <p:nvPr/>
          </p:nvSpPr>
          <p:spPr>
            <a:xfrm>
              <a:off x="3442478" y="4990367"/>
              <a:ext cx="426720" cy="425670"/>
            </a:xfrm>
            <a:custGeom>
              <a:avLst/>
              <a:gdLst/>
              <a:ahLst/>
              <a:cxnLst/>
              <a:rect l="l" t="t" r="r" b="b"/>
              <a:pathLst>
                <a:path w="426720" h="425450">
                  <a:moveTo>
                    <a:pt x="213241" y="424866"/>
                  </a:moveTo>
                  <a:lnTo>
                    <a:pt x="164406" y="419246"/>
                  </a:lnTo>
                  <a:lnTo>
                    <a:pt x="119546" y="403241"/>
                  </a:lnTo>
                  <a:lnTo>
                    <a:pt x="79949" y="378137"/>
                  </a:lnTo>
                  <a:lnTo>
                    <a:pt x="46906" y="345220"/>
                  </a:lnTo>
                  <a:lnTo>
                    <a:pt x="21707" y="305773"/>
                  </a:lnTo>
                  <a:lnTo>
                    <a:pt x="5641" y="261082"/>
                  </a:lnTo>
                  <a:lnTo>
                    <a:pt x="0" y="212433"/>
                  </a:lnTo>
                  <a:lnTo>
                    <a:pt x="5641" y="163783"/>
                  </a:lnTo>
                  <a:lnTo>
                    <a:pt x="21707" y="119092"/>
                  </a:lnTo>
                  <a:lnTo>
                    <a:pt x="46906" y="79646"/>
                  </a:lnTo>
                  <a:lnTo>
                    <a:pt x="79949" y="46728"/>
                  </a:lnTo>
                  <a:lnTo>
                    <a:pt x="119546" y="21624"/>
                  </a:lnTo>
                  <a:lnTo>
                    <a:pt x="164406" y="5620"/>
                  </a:lnTo>
                  <a:lnTo>
                    <a:pt x="213241" y="0"/>
                  </a:lnTo>
                  <a:lnTo>
                    <a:pt x="262076" y="5620"/>
                  </a:lnTo>
                  <a:lnTo>
                    <a:pt x="306937" y="21624"/>
                  </a:lnTo>
                  <a:lnTo>
                    <a:pt x="321584" y="30910"/>
                  </a:lnTo>
                  <a:lnTo>
                    <a:pt x="213241" y="30910"/>
                  </a:lnTo>
                  <a:lnTo>
                    <a:pt x="164801" y="37395"/>
                  </a:lnTo>
                  <a:lnTo>
                    <a:pt x="121274" y="55694"/>
                  </a:lnTo>
                  <a:lnTo>
                    <a:pt x="84396" y="84077"/>
                  </a:lnTo>
                  <a:lnTo>
                    <a:pt x="55905" y="120815"/>
                  </a:lnTo>
                  <a:lnTo>
                    <a:pt x="37537" y="164177"/>
                  </a:lnTo>
                  <a:lnTo>
                    <a:pt x="31028" y="212433"/>
                  </a:lnTo>
                  <a:lnTo>
                    <a:pt x="37537" y="260688"/>
                  </a:lnTo>
                  <a:lnTo>
                    <a:pt x="55906" y="304050"/>
                  </a:lnTo>
                  <a:lnTo>
                    <a:pt x="84397" y="340788"/>
                  </a:lnTo>
                  <a:lnTo>
                    <a:pt x="121275" y="369172"/>
                  </a:lnTo>
                  <a:lnTo>
                    <a:pt x="164802" y="387471"/>
                  </a:lnTo>
                  <a:lnTo>
                    <a:pt x="213241" y="393955"/>
                  </a:lnTo>
                  <a:lnTo>
                    <a:pt x="321584" y="393955"/>
                  </a:lnTo>
                  <a:lnTo>
                    <a:pt x="306937" y="403241"/>
                  </a:lnTo>
                  <a:lnTo>
                    <a:pt x="262076" y="419246"/>
                  </a:lnTo>
                  <a:lnTo>
                    <a:pt x="213241" y="424866"/>
                  </a:lnTo>
                  <a:close/>
                </a:path>
                <a:path w="426720" h="425450">
                  <a:moveTo>
                    <a:pt x="321584" y="393955"/>
                  </a:moveTo>
                  <a:lnTo>
                    <a:pt x="213241" y="393955"/>
                  </a:lnTo>
                  <a:lnTo>
                    <a:pt x="261680" y="387471"/>
                  </a:lnTo>
                  <a:lnTo>
                    <a:pt x="305207" y="369172"/>
                  </a:lnTo>
                  <a:lnTo>
                    <a:pt x="342085" y="340788"/>
                  </a:lnTo>
                  <a:lnTo>
                    <a:pt x="370577" y="304050"/>
                  </a:lnTo>
                  <a:lnTo>
                    <a:pt x="388945" y="260688"/>
                  </a:lnTo>
                  <a:lnTo>
                    <a:pt x="395454" y="212433"/>
                  </a:lnTo>
                  <a:lnTo>
                    <a:pt x="388946" y="164177"/>
                  </a:lnTo>
                  <a:lnTo>
                    <a:pt x="370577" y="120815"/>
                  </a:lnTo>
                  <a:lnTo>
                    <a:pt x="342086" y="84077"/>
                  </a:lnTo>
                  <a:lnTo>
                    <a:pt x="305208" y="55694"/>
                  </a:lnTo>
                  <a:lnTo>
                    <a:pt x="261681" y="37395"/>
                  </a:lnTo>
                  <a:lnTo>
                    <a:pt x="213241" y="30910"/>
                  </a:lnTo>
                  <a:lnTo>
                    <a:pt x="321584" y="30910"/>
                  </a:lnTo>
                  <a:lnTo>
                    <a:pt x="379576" y="79646"/>
                  </a:lnTo>
                  <a:lnTo>
                    <a:pt x="404776" y="119092"/>
                  </a:lnTo>
                  <a:lnTo>
                    <a:pt x="420841" y="163783"/>
                  </a:lnTo>
                  <a:lnTo>
                    <a:pt x="426483" y="212433"/>
                  </a:lnTo>
                  <a:lnTo>
                    <a:pt x="420841" y="261082"/>
                  </a:lnTo>
                  <a:lnTo>
                    <a:pt x="404776" y="305773"/>
                  </a:lnTo>
                  <a:lnTo>
                    <a:pt x="379576" y="345220"/>
                  </a:lnTo>
                  <a:lnTo>
                    <a:pt x="346533" y="378137"/>
                  </a:lnTo>
                  <a:lnTo>
                    <a:pt x="321584" y="393955"/>
                  </a:lnTo>
                  <a:close/>
                </a:path>
              </a:pathLst>
            </a:custGeom>
            <a:solidFill>
              <a:schemeClr val="accent3"/>
            </a:solidFill>
          </p:spPr>
          <p:txBody>
            <a:bodyPr lIns="0" tIns="0" rIns="0" bIns="0"/>
            <a:lstStyle/>
            <a:p>
              <a:pPr>
                <a:defRPr/>
              </a:pPr>
              <a:endParaRPr dirty="0">
                <a:latin typeface="+mn-lt"/>
                <a:cs typeface="+mn-cs"/>
              </a:endParaRPr>
            </a:p>
          </p:txBody>
        </p:sp>
        <p:pic>
          <p:nvPicPr>
            <p:cNvPr id="18" name="object 16"/>
            <p:cNvPicPr/>
            <p:nvPr/>
          </p:nvPicPr>
          <p:blipFill>
            <a:blip r:embed="rId2" cstate="print">
              <a:duotone>
                <a:prstClr val="black"/>
                <a:schemeClr val="accent3">
                  <a:tint val="45000"/>
                  <a:satMod val="400000"/>
                </a:schemeClr>
              </a:duotone>
            </a:blip>
            <a:stretch>
              <a:fillRect/>
            </a:stretch>
          </p:blipFill>
          <p:spPr>
            <a:xfrm>
              <a:off x="3561009" y="5196288"/>
              <a:ext cx="189423" cy="408595"/>
            </a:xfrm>
            <a:prstGeom prst="rect">
              <a:avLst/>
            </a:prstGeom>
          </p:spPr>
        </p:pic>
      </p:grpSp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000" y="63255"/>
            <a:ext cx="9352800" cy="1325563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2"/>
                </a:solidFill>
              </a:rPr>
              <a:t>Этапы проведения мониторинга формирования функциональной грамотности</a:t>
            </a:r>
            <a:endParaRPr lang="ru-RU" sz="3200" dirty="0">
              <a:solidFill>
                <a:schemeClr val="tx2"/>
              </a:solidFill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18261684"/>
              </p:ext>
            </p:extLst>
          </p:nvPr>
        </p:nvGraphicFramePr>
        <p:xfrm>
          <a:off x="719403" y="1220755"/>
          <a:ext cx="10515600" cy="56278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56597">
                  <a:extLst>
                    <a:ext uri="{9D8B030D-6E8A-4147-A177-3AD203B41FA5}">
                      <a16:colId xmlns="" xmlns:a16="http://schemas.microsoft.com/office/drawing/2014/main" val="3844741785"/>
                    </a:ext>
                  </a:extLst>
                </a:gridCol>
                <a:gridCol w="8559003">
                  <a:extLst>
                    <a:ext uri="{9D8B030D-6E8A-4147-A177-3AD203B41FA5}">
                      <a16:colId xmlns="" xmlns:a16="http://schemas.microsoft.com/office/drawing/2014/main" val="2315348099"/>
                    </a:ext>
                  </a:extLst>
                </a:gridCol>
              </a:tblGrid>
              <a:tr h="399319"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Даты</a:t>
                      </a:r>
                      <a:endParaRPr lang="ru-RU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900" dirty="0" smtClean="0"/>
                        <a:t>Мероприятия</a:t>
                      </a:r>
                      <a:endParaRPr lang="ru-RU" sz="19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32882994"/>
                  </a:ext>
                </a:extLst>
              </a:tr>
              <a:tr h="399319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3-10 февраля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Подготовка к проведению мониторингового исследования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38438515"/>
                  </a:ext>
                </a:extLst>
              </a:tr>
              <a:tr h="701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13-22 февраля</a:t>
                      </a:r>
                    </a:p>
                    <a:p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стартовой диагностической работы 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(тестирование учащихся на портале РЭШ, МГ, ЧГ, ЕГ). Анкетирование ОО об опыте формирования функциональной грамотности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4088196965"/>
                  </a:ext>
                </a:extLst>
              </a:tr>
              <a:tr h="70150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27 февраля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Консультации для учителей по проверке заданий с открытыми ответами </a:t>
                      </a:r>
                      <a:b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(в режиме онлайн)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2952323636"/>
                  </a:ext>
                </a:extLst>
              </a:tr>
              <a:tr h="378700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27 -28 февраля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Проверка учителями ОО заданий с открытыми ответами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026632725"/>
                  </a:ext>
                </a:extLst>
              </a:tr>
              <a:tr h="666473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3 марта 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Представление и анализ результатов стартовой диагностики по математической, читательской и </a:t>
                      </a:r>
                      <a:r>
                        <a:rPr lang="ru-RU" sz="1800" kern="120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естественно-научной</a:t>
                      </a:r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грамотности </a:t>
                      </a:r>
                      <a:endParaRPr lang="ru-RU" sz="1800" dirty="0"/>
                    </a:p>
                  </a:txBody>
                  <a:tcPr/>
                </a:tc>
              </a:tr>
              <a:tr h="399319"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17 и 31 марта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Консультации по итогам проведения стартовой диагностики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498691935"/>
                  </a:ext>
                </a:extLst>
              </a:tr>
              <a:tr h="701507">
                <a:tc>
                  <a:txBody>
                    <a:bodyPr/>
                    <a:lstStyle/>
                    <a:p>
                      <a:r>
                        <a:rPr lang="ru-RU" sz="1800" dirty="0" smtClean="0"/>
                        <a:t>10-19</a:t>
                      </a:r>
                      <a:r>
                        <a:rPr lang="ru-RU" sz="1800" baseline="0" dirty="0" smtClean="0"/>
                        <a:t> апреля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Проведение итоговой диагностической работы (тестирование учащихся на портале РЭШ, комплексные работы по шести составляющим ФГ)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908885470"/>
                  </a:ext>
                </a:extLst>
              </a:tr>
              <a:tr h="34770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20-26</a:t>
                      </a:r>
                      <a:r>
                        <a:rPr lang="ru-RU" sz="1800" baseline="0" dirty="0" smtClean="0"/>
                        <a:t> апреля</a:t>
                      </a:r>
                      <a:endParaRPr lang="ru-RU" sz="18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Проверка заданий с открытыми ответами учителями ОО (консультации по проверке )</a:t>
                      </a:r>
                      <a:endParaRPr lang="ru-RU" sz="1800" dirty="0"/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359073857"/>
                  </a:ext>
                </a:extLst>
              </a:tr>
              <a:tr h="70150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800" dirty="0" smtClean="0"/>
                        <a:t>12-19 мая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Подведение итогов, обобщение опыта регионов  по формированию  функциональной грамотности</a:t>
                      </a:r>
                    </a:p>
                  </a:txBody>
                  <a:tcPr/>
                </a:tc>
                <a:extLst>
                  <a:ext uri="{0D108BD9-81ED-4DB2-BD59-A6C34878D82A}">
                    <a16:rowId xmlns="" xmlns:a16="http://schemas.microsoft.com/office/drawing/2014/main" val="1298252254"/>
                  </a:ext>
                </a:extLst>
              </a:tr>
            </a:tbl>
          </a:graphicData>
        </a:graphic>
      </p:graphicFrame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64021750"/>
      </p:ext>
    </p:extLst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1000" y="63255"/>
            <a:ext cx="9352800" cy="1325563"/>
          </a:xfrm>
        </p:spPr>
        <p:txBody>
          <a:bodyPr>
            <a:normAutofit/>
          </a:bodyPr>
          <a:lstStyle/>
          <a:p>
            <a:r>
              <a:rPr lang="ru-RU" sz="3200" dirty="0">
                <a:solidFill>
                  <a:srgbClr val="002060"/>
                </a:solidFill>
              </a:rPr>
              <a:t>Общая информация </a:t>
            </a:r>
            <a:r>
              <a:rPr lang="ru-RU" sz="3200" dirty="0" smtClean="0">
                <a:solidFill>
                  <a:srgbClr val="002060"/>
                </a:solidFill>
              </a:rPr>
              <a:t>о проведении диагностических работ</a:t>
            </a:r>
            <a:endParaRPr lang="ru-RU" sz="3200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6000" y="1584000"/>
            <a:ext cx="11460600" cy="4547963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dirty="0" smtClean="0"/>
              <a:t> Диагностические работы проводятся среди обучающихся 8 классов.</a:t>
            </a:r>
          </a:p>
          <a:p>
            <a:pPr algn="just"/>
            <a:r>
              <a:rPr lang="ru-RU" dirty="0" smtClean="0"/>
              <a:t>Если в образовательной организации до трех восьмых классов, в мониторинге участвуют все восьмиклассники. Если более трех классов, то отбираются три класса с относительно высоким, средним и низким среднем уровнем образовательных достижений.</a:t>
            </a:r>
          </a:p>
          <a:p>
            <a:pPr algn="just"/>
            <a:r>
              <a:rPr lang="ru-RU" dirty="0" smtClean="0">
                <a:ea typeface="Times New Roman"/>
                <a:cs typeface="Times New Roman" pitchFamily="18" charset="0"/>
              </a:rPr>
              <a:t>Диагностические работы проводятся учителями, работающими в 8 классе.</a:t>
            </a:r>
          </a:p>
          <a:p>
            <a:pPr algn="just"/>
            <a:r>
              <a:rPr lang="ru-RU" dirty="0" smtClean="0"/>
              <a:t>При проведении диагностической работы присутствуют наблюдатели из образовательной организации.</a:t>
            </a:r>
          </a:p>
          <a:p>
            <a:pPr algn="just"/>
            <a:r>
              <a:rPr lang="ru-RU" dirty="0" smtClean="0"/>
              <a:t>Диагностические работы проводятся </a:t>
            </a:r>
            <a:r>
              <a:rPr lang="ru-RU" dirty="0"/>
              <a:t>в режиме онлайн с использованием автоматизированной системы «Российская электронная школа» (РЭШ), ссылки </a:t>
            </a:r>
            <a:r>
              <a:rPr lang="ru-RU" u="sng" dirty="0">
                <a:hlinkClick r:id="rId2"/>
              </a:rPr>
              <a:t>https://resh.edu.ru</a:t>
            </a:r>
            <a:r>
              <a:rPr lang="ru-RU" dirty="0"/>
              <a:t> и </a:t>
            </a:r>
            <a:r>
              <a:rPr lang="ru-RU" u="sng" dirty="0">
                <a:hlinkClick r:id="rId3"/>
              </a:rPr>
              <a:t>https://fg.resh.edu.ru</a:t>
            </a:r>
            <a:r>
              <a:rPr lang="ru-RU" u="sng" dirty="0"/>
              <a:t>.</a:t>
            </a:r>
            <a:endParaRPr lang="ru-RU" dirty="0"/>
          </a:p>
          <a:p>
            <a:pPr algn="just"/>
            <a:r>
              <a:rPr lang="ru-RU" dirty="0"/>
              <a:t>Техническая сторона проведения </a:t>
            </a:r>
            <a:r>
              <a:rPr lang="ru-RU" dirty="0" smtClean="0"/>
              <a:t>тестирования на портале РЭШ </a:t>
            </a:r>
            <a:r>
              <a:rPr lang="ru-RU" dirty="0"/>
              <a:t>представлена в Руководстве пользователя по ссылке </a:t>
            </a:r>
            <a:r>
              <a:rPr lang="ru-RU" u="sng" dirty="0">
                <a:hlinkClick r:id="rId4"/>
              </a:rPr>
              <a:t>https://resh.edu.ru/instruction</a:t>
            </a:r>
            <a:r>
              <a:rPr lang="ru-RU" u="sng" dirty="0"/>
              <a:t>.</a:t>
            </a:r>
            <a:r>
              <a:rPr lang="ru-RU" dirty="0"/>
              <a:t> </a:t>
            </a: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351" y="64293"/>
            <a:ext cx="864096" cy="106045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819348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q3J8VTfjQDmIaY8kaULjQg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E4P_INTELLIGENT_ELEMENT" val="{Name}"/>
</p:tagLst>
</file>

<file path=ppt/theme/theme1.xml><?xml version="1.0" encoding="utf-8"?>
<a:theme xmlns:a="http://schemas.openxmlformats.org/drawingml/2006/main" name="Тема Office">
  <a:themeElements>
    <a:clrScheme name="Другая 2">
      <a:dk1>
        <a:sysClr val="windowText" lastClr="000000"/>
      </a:dk1>
      <a:lt1>
        <a:sysClr val="window" lastClr="FFFFFF"/>
      </a:lt1>
      <a:dk2>
        <a:srgbClr val="025373"/>
      </a:dk2>
      <a:lt2>
        <a:srgbClr val="E7E6E6"/>
      </a:lt2>
      <a:accent1>
        <a:srgbClr val="025373"/>
      </a:accent1>
      <a:accent2>
        <a:srgbClr val="0378A6"/>
      </a:accent2>
      <a:accent3>
        <a:srgbClr val="F2CB05"/>
      </a:accent3>
      <a:accent4>
        <a:srgbClr val="D6D6D6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2073</TotalTime>
  <Words>2419</Words>
  <Application>Microsoft Office PowerPoint</Application>
  <PresentationFormat>Произвольный</PresentationFormat>
  <Paragraphs>419</Paragraphs>
  <Slides>30</Slides>
  <Notes>4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2" baseType="lpstr">
      <vt:lpstr>Тема Office</vt:lpstr>
      <vt:lpstr>think-cell Slide</vt:lpstr>
      <vt:lpstr>Оценка функциональной грамотности обучающихся : организация и проведение стартовой диагностики</vt:lpstr>
      <vt:lpstr>Презентация PowerPoint</vt:lpstr>
      <vt:lpstr>  Проект Министерства просвещения РФ «Мониторинг формирования   и оценки функциональной грамотности обучающихся»   Разработка национального инструментария  по методологии международных исследований</vt:lpstr>
      <vt:lpstr>Функциональная грамотность и ФГОС </vt:lpstr>
      <vt:lpstr> Направления оценки качества образования (Рособрнадзор)  </vt:lpstr>
      <vt:lpstr>Проведение мониторинга формирования функциональной грамотности. Участники: 43 субъекта РФ,  600 образовательных организаций</vt:lpstr>
      <vt:lpstr>Особенности организации взаимодействия  с региональными командами в ходе мониторинга функциональной грамотности</vt:lpstr>
      <vt:lpstr>Этапы проведения мониторинга формирования функциональной грамотности</vt:lpstr>
      <vt:lpstr>Общая информация о проведении диагностических работ</vt:lpstr>
      <vt:lpstr>Информация о национальном инструментарии для формирования и оценки функциональной грамотности</vt:lpstr>
      <vt:lpstr>Составляющие функциональной грамотности</vt:lpstr>
      <vt:lpstr>Презентация PowerPoint</vt:lpstr>
      <vt:lpstr>Основные характеристики заданий  для формирования и оценки функциональной  грамотности  (на платформе РЭШ)</vt:lpstr>
      <vt:lpstr>Оформление заданий в Электронном банке  </vt:lpstr>
      <vt:lpstr>Подготовка к проведению компьютерного тестирования в образовательной организации</vt:lpstr>
      <vt:lpstr>Подготовка к проведению компьютерного тестирования в образовательной организации</vt:lpstr>
      <vt:lpstr>Порядок проведения диагностической работы  в образовательной организации </vt:lpstr>
      <vt:lpstr>Порядок проведения диагностической работы в образовательной организации (продолжение) </vt:lpstr>
      <vt:lpstr>Порядок проведения диагностической работы в образовательной организации (продолжение)</vt:lpstr>
      <vt:lpstr>Варианты для проведения стартовой диагностики</vt:lpstr>
      <vt:lpstr>Порядок проведения диагностической работы в образовательной организации (продолжение)</vt:lpstr>
      <vt:lpstr>Порядок проведения диагностической работы в образовательной организации продолжение)</vt:lpstr>
      <vt:lpstr>Проверка открытых ответов обучающихся</vt:lpstr>
      <vt:lpstr>Информационная и техническая поддержка проекта</vt:lpstr>
      <vt:lpstr>После проведения стартовой диагностики</vt:lpstr>
      <vt:lpstr>Анкетирование ОО об опыте формирования функциональной грамотности  (ссылка будет отправлена дополнительно)</vt:lpstr>
      <vt:lpstr>Методическое обеспечение формирования и  оценки функциональной грамотности</vt:lpstr>
      <vt:lpstr>Контакты для взаимодействия</vt:lpstr>
      <vt:lpstr>Презентация PowerPoint</vt:lpstr>
      <vt:lpstr>Спасибо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Юрий Козырев</dc:creator>
  <cp:lastModifiedBy>Екатерина Пахтеева</cp:lastModifiedBy>
  <cp:revision>88</cp:revision>
  <dcterms:created xsi:type="dcterms:W3CDTF">2020-07-05T17:04:43Z</dcterms:created>
  <dcterms:modified xsi:type="dcterms:W3CDTF">2023-02-14T03:57:31Z</dcterms:modified>
</cp:coreProperties>
</file>