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47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dirty="0">
                <a:effectLst/>
              </a:rPr>
              <a:t>Об обязательной военной подготовке и проведении учебных сборов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877272"/>
            <a:ext cx="6400800" cy="56423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Управление образования </a:t>
            </a:r>
            <a:r>
              <a:rPr lang="ru-RU" sz="2000" b="1" dirty="0" err="1" smtClean="0">
                <a:solidFill>
                  <a:schemeClr val="tx2"/>
                </a:solidFill>
              </a:rPr>
              <a:t>Ирбитское</a:t>
            </a:r>
            <a:r>
              <a:rPr lang="ru-RU" sz="2000" b="1" dirty="0" smtClean="0">
                <a:solidFill>
                  <a:schemeClr val="tx2"/>
                </a:solidFill>
              </a:rPr>
              <a:t> МО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455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760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 dirty="0" smtClean="0"/>
              <a:t>Обучение граждан женского пола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112568"/>
          </a:xfrm>
        </p:spPr>
        <p:txBody>
          <a:bodyPr>
            <a:noAutofit/>
          </a:bodyPr>
          <a:lstStyle/>
          <a:p>
            <a:pPr marL="0" indent="0" algn="just" hangingPunct="0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17. </a:t>
            </a:r>
            <a:r>
              <a:rPr lang="ru-RU" sz="2000" b="1" dirty="0" smtClean="0">
                <a:solidFill>
                  <a:schemeClr val="tx2"/>
                </a:solidFill>
              </a:rPr>
              <a:t>Обучение граждан женского пола </a:t>
            </a:r>
            <a:r>
              <a:rPr lang="ru-RU" sz="2000" dirty="0" smtClean="0">
                <a:solidFill>
                  <a:schemeClr val="tx2"/>
                </a:solidFill>
              </a:rPr>
              <a:t>начальным знаниям в области обороны и их подготовка по основам военной службы </a:t>
            </a:r>
            <a:r>
              <a:rPr lang="ru-RU" sz="2000" b="1" dirty="0" smtClean="0">
                <a:solidFill>
                  <a:schemeClr val="tx2"/>
                </a:solidFill>
              </a:rPr>
              <a:t>осуществляется в добровольном порядке. </a:t>
            </a:r>
            <a:r>
              <a:rPr lang="ru-RU" sz="2000" i="1" dirty="0" smtClean="0">
                <a:solidFill>
                  <a:schemeClr val="tx2"/>
                </a:solidFill>
              </a:rPr>
              <a:t>(из Инструкции об организации обучения граждан  РФ начальным знаниям в области обороны….)</a:t>
            </a:r>
          </a:p>
          <a:p>
            <a:pPr marL="0" indent="0" algn="just" hangingPunct="0">
              <a:buNone/>
            </a:pPr>
            <a:endParaRPr lang="ru-RU" sz="2000" i="1" dirty="0">
              <a:solidFill>
                <a:schemeClr val="tx2"/>
              </a:solidFill>
            </a:endParaRPr>
          </a:p>
          <a:p>
            <a:pPr marL="0" indent="0" algn="just" hangingPunct="0">
              <a:buNone/>
            </a:pPr>
            <a:r>
              <a:rPr lang="ru-RU" sz="2000" dirty="0">
                <a:solidFill>
                  <a:schemeClr val="tx2"/>
                </a:solidFill>
              </a:rPr>
              <a:t>16. </a:t>
            </a:r>
            <a:r>
              <a:rPr lang="ru-RU" sz="2000" b="1" dirty="0">
                <a:solidFill>
                  <a:schemeClr val="tx2"/>
                </a:solidFill>
              </a:rPr>
              <a:t>С гражданами женского пола в общеобразовательных организациях</a:t>
            </a:r>
            <a:r>
              <a:rPr lang="ru-RU" sz="2000" dirty="0">
                <a:solidFill>
                  <a:schemeClr val="tx2"/>
                </a:solidFill>
              </a:rPr>
              <a:t> и профессиональных образовательных организациях </a:t>
            </a:r>
            <a:r>
              <a:rPr lang="ru-RU" sz="2000" b="1" dirty="0">
                <a:solidFill>
                  <a:schemeClr val="tx2"/>
                </a:solidFill>
              </a:rPr>
              <a:t>проводятся </a:t>
            </a:r>
            <a:r>
              <a:rPr lang="ru-RU" sz="2000" dirty="0">
                <a:solidFill>
                  <a:schemeClr val="tx2"/>
                </a:solidFill>
              </a:rPr>
              <a:t>отдельно от граждан мужского пола </a:t>
            </a:r>
            <a:r>
              <a:rPr lang="ru-RU" sz="2000" b="1" dirty="0">
                <a:solidFill>
                  <a:schemeClr val="tx2"/>
                </a:solidFill>
              </a:rPr>
              <a:t>занятия по углубленному изучению основ медицинских знаний</a:t>
            </a:r>
            <a:r>
              <a:rPr lang="ru-RU" sz="2000" b="1" dirty="0" smtClean="0"/>
              <a:t>. </a:t>
            </a:r>
            <a:r>
              <a:rPr lang="ru-RU" sz="2000" dirty="0"/>
              <a:t> </a:t>
            </a:r>
            <a:r>
              <a:rPr lang="ru-RU" sz="2000" i="1" dirty="0" smtClean="0">
                <a:solidFill>
                  <a:schemeClr val="tx2"/>
                </a:solidFill>
              </a:rPr>
              <a:t>(из Положения  о подготовке граждан РФ к военной службе)</a:t>
            </a:r>
            <a:endParaRPr lang="ru-RU" sz="2000" b="1" dirty="0">
              <a:solidFill>
                <a:schemeClr val="tx2"/>
              </a:solidFill>
            </a:endParaRPr>
          </a:p>
          <a:p>
            <a:pPr marL="0" indent="0" algn="just" hangingPunct="0">
              <a:buNone/>
            </a:pPr>
            <a:endParaRPr lang="ru-RU" sz="2000" dirty="0">
              <a:solidFill>
                <a:schemeClr val="tx2"/>
              </a:solidFill>
              <a:latin typeface="+mn-lt"/>
            </a:endParaRPr>
          </a:p>
          <a:p>
            <a:pPr marL="0" indent="0" algn="just">
              <a:buNone/>
            </a:pP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4017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5760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 dirty="0" smtClean="0"/>
              <a:t>Кадровые условия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58326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>
                <a:solidFill>
                  <a:schemeClr val="tx2"/>
                </a:solidFill>
                <a:latin typeface="+mn-lt"/>
              </a:rPr>
              <a:t>7. Подбор преподавателей, проводящих подготовку граждан по основам военной службы, осуществляется, как правило, </a:t>
            </a:r>
            <a:r>
              <a:rPr lang="ru-RU" sz="1800" b="1" dirty="0">
                <a:solidFill>
                  <a:schemeClr val="tx2"/>
                </a:solidFill>
                <a:latin typeface="+mn-lt"/>
              </a:rPr>
              <a:t>из числа офицеров, пребывающих в запасе, имеющих высшее образование или среднее профессиональное образование</a:t>
            </a:r>
            <a:r>
              <a:rPr lang="ru-RU" sz="1800" dirty="0">
                <a:solidFill>
                  <a:schemeClr val="tx2"/>
                </a:solidFill>
                <a:latin typeface="+mn-lt"/>
              </a:rPr>
              <a:t> по программам подготовки специалистов среднего звена, а также </a:t>
            </a:r>
            <a:r>
              <a:rPr lang="ru-RU" sz="1800" b="1" dirty="0">
                <a:solidFill>
                  <a:schemeClr val="tx2"/>
                </a:solidFill>
                <a:latin typeface="+mn-lt"/>
              </a:rPr>
              <a:t>выпускников военных кафедр педагогических образовательных организаций высшего образования, </a:t>
            </a:r>
            <a:r>
              <a:rPr lang="ru-RU" sz="1800" dirty="0">
                <a:solidFill>
                  <a:schemeClr val="tx2"/>
                </a:solidFill>
                <a:latin typeface="+mn-lt"/>
              </a:rPr>
              <a:t>обладающих необходимыми знаниями и высокими морально-деловыми качествами.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+mn-lt"/>
              </a:rPr>
              <a:t>При </a:t>
            </a:r>
            <a:r>
              <a:rPr lang="ru-RU" sz="1800" b="1" dirty="0">
                <a:solidFill>
                  <a:schemeClr val="tx2"/>
                </a:solidFill>
                <a:latin typeface="+mn-lt"/>
              </a:rPr>
              <a:t>невозможности</a:t>
            </a:r>
            <a:r>
              <a:rPr lang="ru-RU" sz="1800" dirty="0">
                <a:solidFill>
                  <a:schemeClr val="tx2"/>
                </a:solidFill>
                <a:latin typeface="+mn-lt"/>
              </a:rPr>
              <a:t> заместить штатную должность преподавателя лицом, имеющим звание офицера и пребывающим в запасе, </a:t>
            </a:r>
            <a:r>
              <a:rPr lang="ru-RU" sz="1800" b="1" dirty="0">
                <a:solidFill>
                  <a:schemeClr val="tx2"/>
                </a:solidFill>
                <a:latin typeface="+mn-lt"/>
              </a:rPr>
              <a:t>разрешается, в виде исключения,</a:t>
            </a:r>
            <a:r>
              <a:rPr lang="ru-RU" sz="1800" dirty="0">
                <a:solidFill>
                  <a:schemeClr val="tx2"/>
                </a:solidFill>
                <a:latin typeface="+mn-lt"/>
              </a:rPr>
              <a:t> назначать на эту должность пребывающих в запасе </a:t>
            </a:r>
            <a:r>
              <a:rPr lang="ru-RU" sz="1800" b="1" dirty="0">
                <a:solidFill>
                  <a:schemeClr val="tx2"/>
                </a:solidFill>
                <a:latin typeface="+mn-lt"/>
              </a:rPr>
              <a:t>прапорщиков, мичманов, сержантов, старшин, солдат или матросов, имеющих высшее образование или среднее профессиональное образование</a:t>
            </a:r>
            <a:r>
              <a:rPr lang="ru-RU" sz="1800" dirty="0">
                <a:solidFill>
                  <a:schemeClr val="tx2"/>
                </a:solidFill>
                <a:latin typeface="+mn-lt"/>
              </a:rPr>
              <a:t> по программам подготовки специалистов среднего звена.</a:t>
            </a:r>
          </a:p>
          <a:p>
            <a:pPr marL="0" indent="0" algn="just" hangingPunct="0">
              <a:buNone/>
            </a:pPr>
            <a:endParaRPr lang="ru-RU" sz="1800" i="1" dirty="0">
              <a:solidFill>
                <a:schemeClr val="tx2"/>
              </a:solidFill>
              <a:latin typeface="+mn-lt"/>
            </a:endParaRPr>
          </a:p>
          <a:p>
            <a:pPr marL="0" indent="0" algn="just" hangingPunct="0">
              <a:buNone/>
            </a:pPr>
            <a:r>
              <a:rPr lang="ru-RU" sz="1800" dirty="0" smtClean="0">
                <a:solidFill>
                  <a:schemeClr val="tx2"/>
                </a:solidFill>
                <a:latin typeface="+mn-lt"/>
              </a:rPr>
              <a:t>16. …. Подбор </a:t>
            </a:r>
            <a:r>
              <a:rPr lang="ru-RU" sz="1800" dirty="0">
                <a:solidFill>
                  <a:schemeClr val="tx2"/>
                </a:solidFill>
                <a:latin typeface="+mn-lt"/>
              </a:rPr>
              <a:t>преподавателей для проведения занятий по основам медицинских знаний осуществляется руководителями образовательных организаций совместно с органами здравоохранения </a:t>
            </a:r>
            <a:r>
              <a:rPr lang="ru-RU" sz="1800" b="1" dirty="0">
                <a:solidFill>
                  <a:schemeClr val="tx2"/>
                </a:solidFill>
                <a:latin typeface="+mn-lt"/>
              </a:rPr>
              <a:t>из числа подготовленных медицинских работников, а также преподавателей, прошедших обучение по программе подготовки </a:t>
            </a:r>
            <a:r>
              <a:rPr lang="ru-RU" sz="1800" b="1" dirty="0" smtClean="0">
                <a:solidFill>
                  <a:schemeClr val="tx2"/>
                </a:solidFill>
                <a:latin typeface="+mn-lt"/>
              </a:rPr>
              <a:t>медицинских сестер</a:t>
            </a:r>
            <a:r>
              <a:rPr lang="ru-RU" sz="1800" b="1" dirty="0">
                <a:solidFill>
                  <a:schemeClr val="tx2"/>
                </a:solidFill>
                <a:latin typeface="+mn-lt"/>
              </a:rPr>
              <a:t>.</a:t>
            </a:r>
          </a:p>
          <a:p>
            <a:pPr marL="0" indent="0" algn="just" hangingPunct="0">
              <a:buNone/>
            </a:pPr>
            <a:r>
              <a:rPr lang="ru-RU" sz="1800" i="1" dirty="0" smtClean="0">
                <a:solidFill>
                  <a:schemeClr val="tx2"/>
                </a:solidFill>
                <a:latin typeface="+mn-lt"/>
              </a:rPr>
              <a:t>(из Положения  о подготовке граждан РФ к военной службе)</a:t>
            </a:r>
            <a:endParaRPr lang="ru-RU" sz="1800" b="1" dirty="0">
              <a:solidFill>
                <a:schemeClr val="tx2"/>
              </a:solidFill>
              <a:latin typeface="+mn-lt"/>
            </a:endParaRPr>
          </a:p>
          <a:p>
            <a:pPr marL="0" indent="0" algn="just" hangingPunct="0">
              <a:buNone/>
            </a:pPr>
            <a:endParaRPr lang="ru-RU" sz="2000" dirty="0">
              <a:solidFill>
                <a:schemeClr val="tx2"/>
              </a:solidFill>
              <a:latin typeface="+mn-lt"/>
            </a:endParaRPr>
          </a:p>
          <a:p>
            <a:pPr marL="0" indent="0" algn="just">
              <a:buNone/>
            </a:pP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4407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63488"/>
          </a:xfrm>
        </p:spPr>
        <p:txBody>
          <a:bodyPr/>
          <a:lstStyle/>
          <a:p>
            <a:r>
              <a:rPr lang="ru-RU" sz="3600" dirty="0" smtClean="0"/>
              <a:t>Нормативно-правовые основания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</a:rPr>
              <a:t>Федеральный закон РФ от 28.03.1998 № 53-ФЗ «О воинской обязанности и воинской службе» (статьи 11 и 17);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</a:rPr>
              <a:t>Постановление Правительства РФ от 31.12.1999 № 1441 «Об утверждении Положения о подготовке граждан РФ к военной службе»;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</a:rPr>
              <a:t>Приказ Министра обороны РФ № 96, </a:t>
            </a:r>
            <a:r>
              <a:rPr lang="ru-RU" b="1" dirty="0" err="1" smtClean="0">
                <a:solidFill>
                  <a:schemeClr val="tx2"/>
                </a:solidFill>
              </a:rPr>
              <a:t>Минобрнауки</a:t>
            </a:r>
            <a:r>
              <a:rPr lang="ru-RU" b="1" dirty="0" smtClean="0">
                <a:solidFill>
                  <a:schemeClr val="tx2"/>
                </a:solidFill>
              </a:rPr>
              <a:t> РФ № 134 от 24.02.2010 «Об утверждении Инструкции </a:t>
            </a:r>
            <a:r>
              <a:rPr lang="ru-RU" b="1" dirty="0">
                <a:solidFill>
                  <a:schemeClr val="tx2"/>
                </a:solidFill>
              </a:rPr>
              <a:t>об организации обучения граждан Российской Федерации начальным знаниям в области обороны и их подготовки по основам военной службы в образовательных учреждениях среднего (полного) общего образования, образовательных учреждениях начального профессионального и среднего профессионального образования и учебных </a:t>
            </a:r>
            <a:r>
              <a:rPr lang="ru-RU" b="1" dirty="0" smtClean="0">
                <a:solidFill>
                  <a:schemeClr val="tx2"/>
                </a:solidFill>
              </a:rPr>
              <a:t>пунктах»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783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795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/>
              <a:t>Федеральный закон РФ от 28.03.1998 № </a:t>
            </a:r>
            <a:r>
              <a:rPr lang="ru-RU" sz="2400" b="1" dirty="0" smtClean="0"/>
              <a:t>53-ФЗ</a:t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r>
              <a:rPr lang="ru-RU" sz="2400" b="1" dirty="0"/>
              <a:t>«О воинской обязанности и воинской службе»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Статья 11. Обязательная подготовка гражданина к военной </a:t>
            </a:r>
            <a:r>
              <a:rPr lang="ru-RU" sz="2600" dirty="0" smtClean="0">
                <a:solidFill>
                  <a:schemeClr val="tx2"/>
                </a:solidFill>
              </a:rPr>
              <a:t>службе</a:t>
            </a:r>
          </a:p>
          <a:p>
            <a:pPr marL="0" indent="0" algn="just">
              <a:buNone/>
            </a:pPr>
            <a:endParaRPr lang="ru-RU" sz="26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2600" dirty="0">
                <a:solidFill>
                  <a:schemeClr val="tx2"/>
                </a:solidFill>
              </a:rPr>
              <a:t> </a:t>
            </a:r>
            <a:r>
              <a:rPr lang="ru-RU" sz="2600" dirty="0" smtClean="0">
                <a:solidFill>
                  <a:schemeClr val="tx2"/>
                </a:solidFill>
              </a:rPr>
              <a:t>1</a:t>
            </a:r>
            <a:r>
              <a:rPr lang="ru-RU" sz="2600" dirty="0">
                <a:solidFill>
                  <a:schemeClr val="tx2"/>
                </a:solidFill>
              </a:rPr>
              <a:t>. Обязательная подготовка гражданина к военной службе предусматривает:</a:t>
            </a:r>
          </a:p>
          <a:p>
            <a:pPr algn="just"/>
            <a:r>
              <a:rPr lang="ru-RU" sz="2600" dirty="0">
                <a:solidFill>
                  <a:schemeClr val="tx2"/>
                </a:solidFill>
              </a:rPr>
              <a:t>получение начальных знаний в области обороны;</a:t>
            </a:r>
          </a:p>
          <a:p>
            <a:pPr algn="just"/>
            <a:r>
              <a:rPr lang="ru-RU" sz="2600" b="1" dirty="0">
                <a:solidFill>
                  <a:schemeClr val="tx2"/>
                </a:solidFill>
              </a:rPr>
              <a:t>подготовку по основам военной службы в образовательных организациях в рамках освоения образовательной программы среднего общего образования </a:t>
            </a:r>
            <a:r>
              <a:rPr lang="ru-RU" sz="2600" dirty="0">
                <a:solidFill>
                  <a:schemeClr val="tx2"/>
                </a:solidFill>
              </a:rPr>
              <a:t>или среднего профессионального образования и в учебных пунктах организаций</a:t>
            </a:r>
            <a:r>
              <a:rPr lang="ru-RU" sz="2600" dirty="0" smtClean="0">
                <a:solidFill>
                  <a:schemeClr val="tx2"/>
                </a:solidFill>
              </a:rPr>
              <a:t>;</a:t>
            </a:r>
          </a:p>
          <a:p>
            <a:pPr algn="just"/>
            <a:r>
              <a:rPr lang="ru-RU" sz="2600" b="1" dirty="0">
                <a:solidFill>
                  <a:schemeClr val="tx2"/>
                </a:solidFill>
              </a:rPr>
              <a:t>в</a:t>
            </a:r>
            <a:r>
              <a:rPr lang="ru-RU" sz="2600" b="1" dirty="0" smtClean="0">
                <a:solidFill>
                  <a:schemeClr val="tx2"/>
                </a:solidFill>
              </a:rPr>
              <a:t>оенно-патриотическое воспитание;</a:t>
            </a:r>
            <a:endParaRPr lang="ru-RU" sz="2600" b="1" dirty="0">
              <a:solidFill>
                <a:schemeClr val="tx2"/>
              </a:solidFill>
            </a:endParaRPr>
          </a:p>
          <a:p>
            <a:pPr algn="just"/>
            <a:r>
              <a:rPr lang="ru-RU" sz="2600" dirty="0">
                <a:solidFill>
                  <a:schemeClr val="tx2"/>
                </a:solidFill>
              </a:rPr>
              <a:t>п</a:t>
            </a:r>
            <a:r>
              <a:rPr lang="ru-RU" sz="2600" dirty="0" smtClean="0">
                <a:solidFill>
                  <a:schemeClr val="tx2"/>
                </a:solidFill>
              </a:rPr>
              <a:t>одготовку по </a:t>
            </a:r>
            <a:r>
              <a:rPr lang="ru-RU" sz="2600" dirty="0">
                <a:solidFill>
                  <a:schemeClr val="tx2"/>
                </a:solidFill>
              </a:rPr>
              <a:t>военно-учетным специальностям солдат, матросов, сержантов и старшин по направлению военного комиссариата;</a:t>
            </a:r>
          </a:p>
          <a:p>
            <a:pPr algn="just"/>
            <a:r>
              <a:rPr lang="ru-RU" sz="2600" dirty="0">
                <a:solidFill>
                  <a:schemeClr val="tx2"/>
                </a:solidFill>
              </a:rPr>
              <a:t>медицинское </a:t>
            </a:r>
            <a:r>
              <a:rPr lang="ru-RU" sz="2600" dirty="0" smtClean="0">
                <a:solidFill>
                  <a:schemeClr val="tx2"/>
                </a:solidFill>
              </a:rPr>
              <a:t>освидетельствование.</a:t>
            </a:r>
          </a:p>
          <a:p>
            <a:pPr marL="0" indent="0" algn="just">
              <a:buNone/>
            </a:pPr>
            <a:endParaRPr lang="ru-RU" sz="26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2600" dirty="0" smtClean="0">
                <a:solidFill>
                  <a:schemeClr val="tx2"/>
                </a:solidFill>
              </a:rPr>
              <a:t>2</a:t>
            </a:r>
            <a:r>
              <a:rPr lang="ru-RU" sz="2600" dirty="0">
                <a:solidFill>
                  <a:schemeClr val="tx2"/>
                </a:solidFill>
              </a:rPr>
              <a:t>. </a:t>
            </a:r>
            <a:r>
              <a:rPr lang="ru-RU" sz="2600" b="1" dirty="0">
                <a:solidFill>
                  <a:schemeClr val="tx2"/>
                </a:solidFill>
              </a:rPr>
              <a:t>Обязательная подготовка </a:t>
            </a:r>
            <a:r>
              <a:rPr lang="ru-RU" sz="2600" dirty="0">
                <a:solidFill>
                  <a:schemeClr val="tx2"/>
                </a:solidFill>
              </a:rPr>
              <a:t>граждан к военной службе </a:t>
            </a:r>
            <a:r>
              <a:rPr lang="ru-RU" sz="2600" b="1" dirty="0">
                <a:solidFill>
                  <a:schemeClr val="tx2"/>
                </a:solidFill>
              </a:rPr>
              <a:t>осуществляется в </a:t>
            </a:r>
            <a:r>
              <a:rPr lang="ru-RU" sz="2600" b="1" dirty="0" smtClean="0">
                <a:solidFill>
                  <a:schemeClr val="tx2"/>
                </a:solidFill>
              </a:rPr>
              <a:t>порядке,</a:t>
            </a:r>
            <a:r>
              <a:rPr lang="ru-RU" sz="2600" b="1" dirty="0">
                <a:solidFill>
                  <a:schemeClr val="tx2"/>
                </a:solidFill>
              </a:rPr>
              <a:t> </a:t>
            </a:r>
            <a:r>
              <a:rPr lang="ru-RU" sz="2600" b="1" dirty="0" smtClean="0">
                <a:solidFill>
                  <a:schemeClr val="tx2"/>
                </a:solidFill>
              </a:rPr>
              <a:t>определяемом </a:t>
            </a:r>
            <a:r>
              <a:rPr lang="ru-RU" sz="2600" b="1" dirty="0">
                <a:solidFill>
                  <a:schemeClr val="tx2"/>
                </a:solidFill>
              </a:rPr>
              <a:t>Правительством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757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200" b="1" dirty="0"/>
              <a:t>Постановление Правительства РФ от 31.12.1999 № 1441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«</a:t>
            </a:r>
            <a:r>
              <a:rPr lang="ru-RU" sz="2200" b="1" dirty="0"/>
              <a:t>Об утверждении Положения о подготовке граждан РФ к военной службе</a:t>
            </a:r>
            <a:r>
              <a:rPr lang="ru-RU" sz="2200" b="1" dirty="0" smtClean="0"/>
              <a:t>»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4198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chemeClr val="tx2"/>
                </a:solidFill>
              </a:rPr>
              <a:t>4. Граждане мужского пола получают начальные знания в области обороны в соответствии </a:t>
            </a:r>
            <a:r>
              <a:rPr lang="ru-RU" sz="2000" b="1" dirty="0">
                <a:solidFill>
                  <a:schemeClr val="tx2"/>
                </a:solidFill>
              </a:rPr>
              <a:t>с примерной программой обучения</a:t>
            </a:r>
            <a:r>
              <a:rPr lang="ru-RU" sz="2000" dirty="0">
                <a:solidFill>
                  <a:schemeClr val="tx2"/>
                </a:solidFill>
              </a:rPr>
              <a:t>, согласованной с Министерством обороны Российской Федерации</a:t>
            </a:r>
            <a:r>
              <a:rPr lang="ru-RU" sz="2000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5</a:t>
            </a:r>
            <a:r>
              <a:rPr lang="ru-RU" sz="2000" dirty="0">
                <a:solidFill>
                  <a:schemeClr val="tx2"/>
                </a:solidFill>
              </a:rPr>
              <a:t>. Подготовка по основам военной службы предусматривается </a:t>
            </a:r>
            <a:r>
              <a:rPr lang="ru-RU" sz="2000" b="1" dirty="0">
                <a:solidFill>
                  <a:schemeClr val="tx2"/>
                </a:solidFill>
              </a:rPr>
              <a:t>для граждан мужского пола и проводится в образовательных организациях в рамках освоения образовательной программы среднего общего образования</a:t>
            </a:r>
            <a:r>
              <a:rPr lang="ru-RU" sz="2000" dirty="0">
                <a:solidFill>
                  <a:schemeClr val="tx2"/>
                </a:solidFill>
              </a:rPr>
              <a:t> или среднего профессионального образования </a:t>
            </a:r>
            <a:r>
              <a:rPr lang="ru-RU" sz="2000" b="1" dirty="0">
                <a:solidFill>
                  <a:schemeClr val="tx2"/>
                </a:solidFill>
              </a:rPr>
              <a:t>в течение последних 2 лет обучения </a:t>
            </a:r>
            <a:r>
              <a:rPr lang="ru-RU" sz="2000" dirty="0">
                <a:solidFill>
                  <a:schemeClr val="tx2"/>
                </a:solidFill>
              </a:rPr>
              <a:t>и в учебных </a:t>
            </a:r>
            <a:r>
              <a:rPr lang="ru-RU" sz="2000" dirty="0" smtClean="0">
                <a:solidFill>
                  <a:schemeClr val="tx2"/>
                </a:solidFill>
              </a:rPr>
              <a:t>пунктах.</a:t>
            </a:r>
          </a:p>
          <a:p>
            <a:pPr marL="0" indent="0" algn="just"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6</a:t>
            </a:r>
            <a:r>
              <a:rPr lang="ru-RU" sz="2000" dirty="0">
                <a:solidFill>
                  <a:schemeClr val="tx2"/>
                </a:solidFill>
              </a:rPr>
              <a:t>. Подготовка граждан по основам военной службы проводится в соответствии с </a:t>
            </a:r>
            <a:r>
              <a:rPr lang="ru-RU" sz="2000" b="1" dirty="0">
                <a:solidFill>
                  <a:schemeClr val="tx2"/>
                </a:solidFill>
              </a:rPr>
              <a:t>федеральными государственными образовательными стандартами</a:t>
            </a:r>
            <a:r>
              <a:rPr lang="ru-RU" sz="2000" b="1" dirty="0" smtClean="0">
                <a:solidFill>
                  <a:schemeClr val="tx2"/>
                </a:solidFill>
              </a:rPr>
              <a:t>.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284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200" b="1" dirty="0"/>
              <a:t>Постановление Правительства РФ от 31.12.1999 № 1441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«</a:t>
            </a:r>
            <a:r>
              <a:rPr lang="ru-RU" sz="2200" b="1" dirty="0"/>
              <a:t>Об утверждении Положения о подготовке граждан РФ к военной службе</a:t>
            </a:r>
            <a:r>
              <a:rPr lang="ru-RU" sz="2200" b="1" dirty="0" smtClean="0"/>
              <a:t>»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2484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chemeClr val="tx2"/>
                </a:solidFill>
              </a:rPr>
              <a:t>10. </a:t>
            </a:r>
            <a:r>
              <a:rPr lang="ru-RU" sz="2000" b="1" dirty="0">
                <a:solidFill>
                  <a:schemeClr val="tx2"/>
                </a:solidFill>
              </a:rPr>
              <a:t>Списки граждан</a:t>
            </a:r>
            <a:r>
              <a:rPr lang="ru-RU" sz="2000" dirty="0">
                <a:solidFill>
                  <a:schemeClr val="tx2"/>
                </a:solidFill>
              </a:rPr>
              <a:t>, прошедших подготовку в учебных пунктах, </a:t>
            </a:r>
            <a:r>
              <a:rPr lang="ru-RU" sz="2000" b="1" dirty="0">
                <a:solidFill>
                  <a:schemeClr val="tx2"/>
                </a:solidFill>
              </a:rPr>
              <a:t>с результатами сдачи зачетов </a:t>
            </a:r>
            <a:r>
              <a:rPr lang="ru-RU" sz="2000" dirty="0">
                <a:solidFill>
                  <a:schemeClr val="tx2"/>
                </a:solidFill>
              </a:rPr>
              <a:t>по основам военной службы </a:t>
            </a:r>
            <a:r>
              <a:rPr lang="ru-RU" sz="2000" b="1" dirty="0">
                <a:solidFill>
                  <a:schemeClr val="tx2"/>
                </a:solidFill>
              </a:rPr>
              <a:t>направляются в военные комиссариаты по месту воинского учета граждан. </a:t>
            </a:r>
            <a:r>
              <a:rPr lang="ru-RU" sz="2000" dirty="0">
                <a:solidFill>
                  <a:schemeClr val="tx2"/>
                </a:solidFill>
              </a:rPr>
              <a:t>Сотрудники военных комиссариатов </a:t>
            </a:r>
            <a:r>
              <a:rPr lang="ru-RU" sz="2000" b="1" dirty="0">
                <a:solidFill>
                  <a:schemeClr val="tx2"/>
                </a:solidFill>
              </a:rPr>
              <a:t>делают соответствующие записи в учетных картах призывников </a:t>
            </a:r>
            <a:r>
              <a:rPr lang="ru-RU" sz="2000" dirty="0">
                <a:solidFill>
                  <a:schemeClr val="tx2"/>
                </a:solidFill>
              </a:rPr>
              <a:t>и удостоверениях граждан, подлежащих призыву на военную службу</a:t>
            </a:r>
            <a:r>
              <a:rPr lang="ru-RU" sz="2000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chemeClr val="tx2"/>
                </a:solidFill>
              </a:rPr>
              <a:t>17. </a:t>
            </a:r>
            <a:r>
              <a:rPr lang="ru-RU" sz="2000" b="1" dirty="0">
                <a:solidFill>
                  <a:schemeClr val="tx2"/>
                </a:solidFill>
              </a:rPr>
              <a:t>Порядок организации и проведения учебных сборов </a:t>
            </a:r>
            <a:r>
              <a:rPr lang="ru-RU" sz="2000" dirty="0">
                <a:solidFill>
                  <a:schemeClr val="tx2"/>
                </a:solidFill>
              </a:rPr>
              <a:t>определяется совместными нормативными правовыми актами Министерства обороны Российской Федерации и Министерства образования и науки Российской Федерации.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tx2"/>
              </a:solidFill>
              <a:latin typeface="+mn-lt"/>
            </a:endParaRP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  <a:latin typeface="+mn-lt"/>
            </a:endParaRPr>
          </a:p>
          <a:p>
            <a:pPr marL="0" indent="0" algn="just">
              <a:buNone/>
            </a:pPr>
            <a:endParaRPr lang="ru-RU" sz="2000" b="1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993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/>
              <a:t>Приказ Министра обороны РФ № 96, </a:t>
            </a:r>
            <a:r>
              <a:rPr lang="ru-RU" sz="2400" b="1" dirty="0" err="1"/>
              <a:t>Минобрнауки</a:t>
            </a:r>
            <a:r>
              <a:rPr lang="ru-RU" sz="2400" b="1" dirty="0"/>
              <a:t> РФ № 134 от 24.02.2010 «Об утверждении Инструкции об организации обучения </a:t>
            </a:r>
            <a:r>
              <a:rPr lang="ru-RU" sz="2400" b="1" dirty="0" smtClean="0"/>
              <a:t>граждан…»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33. Обучение граждан начальным знаниям в области обороны и их подготовка по основам военной службы </a:t>
            </a:r>
            <a:r>
              <a:rPr lang="ru-RU" b="1" dirty="0">
                <a:solidFill>
                  <a:schemeClr val="tx2"/>
                </a:solidFill>
              </a:rPr>
              <a:t>предусматривают проведение ежегодных учебных сборов. </a:t>
            </a:r>
            <a:r>
              <a:rPr lang="ru-RU" dirty="0">
                <a:solidFill>
                  <a:schemeClr val="tx2"/>
                </a:solidFill>
              </a:rPr>
              <a:t>К участию в учебных сборах </a:t>
            </a:r>
            <a:r>
              <a:rPr lang="ru-RU" b="1" dirty="0">
                <a:solidFill>
                  <a:schemeClr val="tx2"/>
                </a:solidFill>
              </a:rPr>
              <a:t>привлекаются </a:t>
            </a:r>
            <a:r>
              <a:rPr lang="ru-RU" b="1" u="sng" dirty="0">
                <a:solidFill>
                  <a:schemeClr val="tx2"/>
                </a:solidFill>
              </a:rPr>
              <a:t>все</a:t>
            </a:r>
            <a:r>
              <a:rPr lang="ru-RU" b="1" dirty="0">
                <a:solidFill>
                  <a:schemeClr val="tx2"/>
                </a:solidFill>
              </a:rPr>
              <a:t> граждане, обучающиеся в образовательных учреждениях</a:t>
            </a:r>
            <a:r>
              <a:rPr lang="ru-RU" dirty="0">
                <a:solidFill>
                  <a:schemeClr val="tx2"/>
                </a:solidFill>
              </a:rPr>
              <a:t> и в учебных пунктах, </a:t>
            </a:r>
            <a:r>
              <a:rPr lang="ru-RU" b="1" dirty="0">
                <a:solidFill>
                  <a:schemeClr val="tx2"/>
                </a:solidFill>
              </a:rPr>
              <a:t>за исключением имеющих освобождение от занятий по состоянию здоровья.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892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/>
              <a:t>Приказ Министра обороны РФ № 96, </a:t>
            </a:r>
            <a:r>
              <a:rPr lang="ru-RU" sz="2400" b="1" dirty="0" err="1"/>
              <a:t>Минобрнауки</a:t>
            </a:r>
            <a:r>
              <a:rPr lang="ru-RU" sz="2400" b="1" dirty="0"/>
              <a:t> РФ № 134 от 24.02.2010 «Об утверждении Инструкции об организации обучения </a:t>
            </a:r>
            <a:r>
              <a:rPr lang="ru-RU" sz="2400" b="1" dirty="0" smtClean="0"/>
              <a:t>граждан…»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marL="0" indent="0" algn="just" hangingPunct="0">
              <a:buNone/>
            </a:pPr>
            <a:r>
              <a:rPr lang="ru-RU" dirty="0">
                <a:solidFill>
                  <a:schemeClr val="tx2"/>
                </a:solidFill>
              </a:rPr>
              <a:t>35. </a:t>
            </a:r>
            <a:r>
              <a:rPr lang="ru-RU" b="1" dirty="0">
                <a:solidFill>
                  <a:schemeClr val="tx2"/>
                </a:solidFill>
              </a:rPr>
              <a:t>Продолжительность учебных сборов – 5 дней (35 учебных часов). </a:t>
            </a:r>
            <a:r>
              <a:rPr lang="ru-RU" dirty="0">
                <a:solidFill>
                  <a:schemeClr val="tx2"/>
                </a:solidFill>
              </a:rPr>
              <a:t>В ходе сборов изучаются: размещение и быт военнослужащих, организация караульной и внутренней служб, элементы строевой, огневой, тактической, физической и военно-медицинской подготовок, а также вопросы радиационной, химической и биологической защиты войск. В процессе учебных сборов проводятся мероприятия по военно-профессиональной ориентации.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532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/>
              <a:t>Приказ Министра обороны РФ № 96, </a:t>
            </a:r>
            <a:r>
              <a:rPr lang="ru-RU" sz="2400" b="1" dirty="0" err="1"/>
              <a:t>Минобрнауки</a:t>
            </a:r>
            <a:r>
              <a:rPr lang="ru-RU" sz="2400" b="1" dirty="0"/>
              <a:t> РФ № 134 от 24.02.2010 «Об утверждении Инструкции об организации обучения </a:t>
            </a:r>
            <a:r>
              <a:rPr lang="ru-RU" sz="2400" b="1" dirty="0" smtClean="0"/>
              <a:t>граждан…»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marL="0" indent="0" algn="just" hangingPunct="0">
              <a:buNone/>
            </a:pPr>
            <a:r>
              <a:rPr lang="ru-RU" dirty="0">
                <a:solidFill>
                  <a:schemeClr val="tx2"/>
                </a:solidFill>
              </a:rPr>
              <a:t>36. Учебные сборы </a:t>
            </a:r>
            <a:r>
              <a:rPr lang="ru-RU" b="1" dirty="0">
                <a:solidFill>
                  <a:schemeClr val="tx2"/>
                </a:solidFill>
              </a:rPr>
              <a:t>проводятся на базе соединений и воинских частей </a:t>
            </a:r>
            <a:r>
              <a:rPr lang="ru-RU" dirty="0">
                <a:solidFill>
                  <a:schemeClr val="tx2"/>
                </a:solidFill>
              </a:rPr>
              <a:t>Вооруженных Сил Российской Федерации, других войск, воинских формирований и органов. В местах, где нет соединений и воинских частей, учебные сборы организуются </a:t>
            </a:r>
            <a:r>
              <a:rPr lang="ru-RU" b="1" dirty="0">
                <a:solidFill>
                  <a:schemeClr val="tx2"/>
                </a:solidFill>
              </a:rPr>
              <a:t>на базе региональных центров по допризывной подготовке молодежи к военной службе, </a:t>
            </a:r>
            <a:r>
              <a:rPr lang="ru-RU" dirty="0">
                <a:solidFill>
                  <a:schemeClr val="tx2"/>
                </a:solidFill>
              </a:rPr>
              <a:t>военно-патриотических молодежных и детских общественных объединений оборонно-спортивных оздоровительных лагерей </a:t>
            </a:r>
            <a:r>
              <a:rPr lang="ru-RU" b="1" dirty="0">
                <a:solidFill>
                  <a:schemeClr val="tx2"/>
                </a:solidFill>
              </a:rPr>
              <a:t>или при образовательных учреждениях.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285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/>
              <a:t>Приказ Министра обороны РФ № 96, </a:t>
            </a:r>
            <a:r>
              <a:rPr lang="ru-RU" sz="2400" b="1" dirty="0" err="1"/>
              <a:t>Минобрнауки</a:t>
            </a:r>
            <a:r>
              <a:rPr lang="ru-RU" sz="2400" b="1" dirty="0"/>
              <a:t> РФ № 134 от 24.02.2010 «Об утверждении Инструкции об организации обучения </a:t>
            </a:r>
            <a:r>
              <a:rPr lang="ru-RU" sz="2400" b="1" dirty="0" smtClean="0"/>
              <a:t>граждан…»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112568"/>
          </a:xfrm>
        </p:spPr>
        <p:txBody>
          <a:bodyPr>
            <a:noAutofit/>
          </a:bodyPr>
          <a:lstStyle/>
          <a:p>
            <a:pPr marL="0" indent="0" algn="just" hangingPunct="0">
              <a:buNone/>
            </a:pPr>
            <a:r>
              <a:rPr lang="ru-RU" sz="1700" dirty="0">
                <a:solidFill>
                  <a:schemeClr val="tx2"/>
                </a:solidFill>
              </a:rPr>
              <a:t>53. </a:t>
            </a:r>
            <a:r>
              <a:rPr lang="ru-RU" sz="1700" b="1" dirty="0">
                <a:solidFill>
                  <a:schemeClr val="tx2"/>
                </a:solidFill>
              </a:rPr>
              <a:t>Результаты учебных сборов оцениваются </a:t>
            </a:r>
            <a:r>
              <a:rPr lang="ru-RU" sz="1700" dirty="0">
                <a:solidFill>
                  <a:schemeClr val="tx2"/>
                </a:solidFill>
              </a:rPr>
              <a:t>в соответствии с рекомендациями по оценке результатов учебных сборов (приложение 9 к настоящей Инструкции).</a:t>
            </a:r>
          </a:p>
          <a:p>
            <a:pPr marL="0" indent="0" algn="just" hangingPunct="0">
              <a:buNone/>
            </a:pPr>
            <a:r>
              <a:rPr lang="ru-RU" sz="1700" b="1" dirty="0">
                <a:solidFill>
                  <a:schemeClr val="tx2"/>
                </a:solidFill>
              </a:rPr>
              <a:t>Общая оценка </a:t>
            </a:r>
            <a:r>
              <a:rPr lang="ru-RU" sz="1700" dirty="0">
                <a:solidFill>
                  <a:schemeClr val="tx2"/>
                </a:solidFill>
              </a:rPr>
              <a:t>граждан, обучающихся в образовательных учреждениях (учебных пунктах), </a:t>
            </a:r>
            <a:r>
              <a:rPr lang="ru-RU" sz="1700" b="1" dirty="0">
                <a:solidFill>
                  <a:schemeClr val="tx2"/>
                </a:solidFill>
              </a:rPr>
              <a:t>заносится в классный журнал с пометкой «Учебные сборы», </a:t>
            </a:r>
            <a:r>
              <a:rPr lang="ru-RU" sz="1700" dirty="0">
                <a:solidFill>
                  <a:schemeClr val="tx2"/>
                </a:solidFill>
              </a:rPr>
              <a:t>которая учитывается при выставлении итоговой оценки за весь курс обучения в образовательном учреждении (учебном пункте).</a:t>
            </a:r>
          </a:p>
          <a:p>
            <a:pPr marL="0" indent="0" algn="just" hangingPunct="0">
              <a:buNone/>
            </a:pPr>
            <a:r>
              <a:rPr lang="ru-RU" sz="1700" b="1" dirty="0">
                <a:solidFill>
                  <a:schemeClr val="tx2"/>
                </a:solidFill>
              </a:rPr>
              <a:t>Гражданам, уклонившимся от учебных сборов, выставляется неудовлетворительная оценка за сборы</a:t>
            </a:r>
            <a:r>
              <a:rPr lang="ru-RU" sz="1700" u="sng" dirty="0">
                <a:solidFill>
                  <a:schemeClr val="tx2"/>
                </a:solidFill>
              </a:rPr>
              <a:t>.</a:t>
            </a:r>
            <a:endParaRPr lang="ru-RU" sz="1700" dirty="0">
              <a:solidFill>
                <a:schemeClr val="tx2"/>
              </a:solidFill>
            </a:endParaRPr>
          </a:p>
          <a:p>
            <a:pPr marL="0" indent="0" algn="just" hangingPunct="0">
              <a:buNone/>
            </a:pPr>
            <a:r>
              <a:rPr lang="ru-RU" sz="1700" dirty="0">
                <a:solidFill>
                  <a:schemeClr val="tx2"/>
                </a:solidFill>
              </a:rPr>
              <a:t>Для граждан, </a:t>
            </a:r>
            <a:r>
              <a:rPr lang="ru-RU" sz="1700" b="1" dirty="0">
                <a:solidFill>
                  <a:schemeClr val="tx2"/>
                </a:solidFill>
              </a:rPr>
              <a:t>не прошедших учебные сборы по уважительным причинам</a:t>
            </a:r>
            <a:r>
              <a:rPr lang="ru-RU" sz="1700" dirty="0">
                <a:solidFill>
                  <a:schemeClr val="tx2"/>
                </a:solidFill>
              </a:rPr>
              <a:t>, в образовательном учреждении (учебном пункте) </a:t>
            </a:r>
            <a:r>
              <a:rPr lang="ru-RU" sz="1700" b="1" dirty="0">
                <a:solidFill>
                  <a:schemeClr val="tx2"/>
                </a:solidFill>
              </a:rPr>
              <a:t>организуется теоретическое изучение материалов учебных сборов и сдача зачетов.</a:t>
            </a:r>
          </a:p>
          <a:p>
            <a:pPr marL="0" indent="0" algn="just" hangingPunct="0">
              <a:buNone/>
            </a:pPr>
            <a:r>
              <a:rPr lang="ru-RU" sz="1700" b="1" dirty="0">
                <a:solidFill>
                  <a:schemeClr val="tx2"/>
                </a:solidFill>
              </a:rPr>
              <a:t>В случае отказа </a:t>
            </a:r>
            <a:r>
              <a:rPr lang="ru-RU" sz="1700" dirty="0">
                <a:solidFill>
                  <a:schemeClr val="tx2"/>
                </a:solidFill>
              </a:rPr>
              <a:t>отдельных граждан </a:t>
            </a:r>
            <a:r>
              <a:rPr lang="ru-RU" sz="1700" b="1" dirty="0">
                <a:solidFill>
                  <a:schemeClr val="tx2"/>
                </a:solidFill>
              </a:rPr>
              <a:t>по религиозным мотивам от участия в проведении стрельб</a:t>
            </a:r>
            <a:r>
              <a:rPr lang="ru-RU" sz="1700" dirty="0">
                <a:solidFill>
                  <a:schemeClr val="tx2"/>
                </a:solidFill>
              </a:rPr>
              <a:t> и изучения боевого ручного стрелкового оружия </a:t>
            </a:r>
            <a:r>
              <a:rPr lang="ru-RU" sz="1700" b="1" dirty="0">
                <a:solidFill>
                  <a:schemeClr val="tx2"/>
                </a:solidFill>
              </a:rPr>
              <a:t>решение об освобождении</a:t>
            </a:r>
            <a:r>
              <a:rPr lang="ru-RU" sz="1700" dirty="0">
                <a:solidFill>
                  <a:schemeClr val="tx2"/>
                </a:solidFill>
              </a:rPr>
              <a:t> от прохождения данной темы занятий </a:t>
            </a:r>
            <a:r>
              <a:rPr lang="ru-RU" sz="1700" b="1" dirty="0">
                <a:solidFill>
                  <a:schemeClr val="tx2"/>
                </a:solidFill>
              </a:rPr>
              <a:t>принимает руководитель </a:t>
            </a:r>
            <a:r>
              <a:rPr lang="ru-RU" sz="1700" dirty="0">
                <a:solidFill>
                  <a:schemeClr val="tx2"/>
                </a:solidFill>
              </a:rPr>
              <a:t>образовательного учреждения (начальник учебного пункта) </a:t>
            </a:r>
            <a:r>
              <a:rPr lang="ru-RU" sz="1700" b="1" dirty="0">
                <a:solidFill>
                  <a:schemeClr val="tx2"/>
                </a:solidFill>
              </a:rPr>
              <a:t>на основании обоснованного заявления родителей </a:t>
            </a:r>
            <a:r>
              <a:rPr lang="ru-RU" sz="1700" dirty="0">
                <a:solidFill>
                  <a:schemeClr val="tx2"/>
                </a:solidFill>
              </a:rPr>
              <a:t>(законных представителей), которое должно быть представлено руководителю образовательного учреждения (начальнику учебного пункта) </a:t>
            </a:r>
            <a:r>
              <a:rPr lang="ru-RU" sz="1700" b="1" dirty="0">
                <a:solidFill>
                  <a:schemeClr val="tx2"/>
                </a:solidFill>
              </a:rPr>
              <a:t>до начала учебных сборов.</a:t>
            </a:r>
          </a:p>
          <a:p>
            <a:pPr marL="0" indent="0" algn="just">
              <a:buNone/>
            </a:pP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8604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73</TotalTime>
  <Words>685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Об обязательной военной подготовке и проведении учебных сборов</vt:lpstr>
      <vt:lpstr>Нормативно-правовые основания</vt:lpstr>
      <vt:lpstr>Федеральный закон РФ от 28.03.1998 № 53-ФЗ  «О воинской обязанности и воинской службе» </vt:lpstr>
      <vt:lpstr>Постановление Правительства РФ от 31.12.1999 № 1441  «Об утверждении Положения о подготовке граждан РФ к военной службе»</vt:lpstr>
      <vt:lpstr>Постановление Правительства РФ от 31.12.1999 № 1441  «Об утверждении Положения о подготовке граждан РФ к военной службе»</vt:lpstr>
      <vt:lpstr>Приказ Министра обороны РФ № 96, Минобрнауки РФ № 134 от 24.02.2010 «Об утверждении Инструкции об организации обучения граждан…»</vt:lpstr>
      <vt:lpstr>Приказ Министра обороны РФ № 96, Минобрнауки РФ № 134 от 24.02.2010 «Об утверждении Инструкции об организации обучения граждан…»</vt:lpstr>
      <vt:lpstr>Приказ Министра обороны РФ № 96, Минобрнауки РФ № 134 от 24.02.2010 «Об утверждении Инструкции об организации обучения граждан…»</vt:lpstr>
      <vt:lpstr>Приказ Министра обороны РФ № 96, Минобрнауки РФ № 134 от 24.02.2010 «Об утверждении Инструкции об организации обучения граждан…»</vt:lpstr>
      <vt:lpstr>Обучение граждан женского пола</vt:lpstr>
      <vt:lpstr>Кадровые условия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обязательной военной подготовке и проведении учебных сборов</dc:title>
  <dc:creator>1</dc:creator>
  <cp:lastModifiedBy>1</cp:lastModifiedBy>
  <cp:revision>9</cp:revision>
  <dcterms:created xsi:type="dcterms:W3CDTF">2015-09-24T03:16:06Z</dcterms:created>
  <dcterms:modified xsi:type="dcterms:W3CDTF">2015-09-24T04:40:41Z</dcterms:modified>
</cp:coreProperties>
</file>