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8" r:id="rId3"/>
    <p:sldId id="292" r:id="rId4"/>
    <p:sldId id="259" r:id="rId5"/>
    <p:sldId id="291" r:id="rId6"/>
    <p:sldId id="260" r:id="rId7"/>
    <p:sldId id="261" r:id="rId8"/>
    <p:sldId id="262" r:id="rId9"/>
    <p:sldId id="263" r:id="rId10"/>
    <p:sldId id="264" r:id="rId11"/>
    <p:sldId id="265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77" r:id="rId23"/>
    <p:sldId id="279" r:id="rId24"/>
    <p:sldId id="266" r:id="rId25"/>
    <p:sldId id="270" r:id="rId26"/>
    <p:sldId id="267" r:id="rId27"/>
    <p:sldId id="268" r:id="rId28"/>
    <p:sldId id="269" r:id="rId29"/>
    <p:sldId id="272" r:id="rId30"/>
    <p:sldId id="273" r:id="rId31"/>
    <p:sldId id="271" r:id="rId32"/>
    <p:sldId id="274" r:id="rId33"/>
    <p:sldId id="278" r:id="rId34"/>
    <p:sldId id="27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FF66"/>
    <a:srgbClr val="006600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29" autoAdjust="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BF3DBF-8495-4F6F-8AD3-8D396FDFC19D}" type="doc">
      <dgm:prSet loTypeId="urn:microsoft.com/office/officeart/2005/8/layout/chevron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433F244-CAA4-4514-A392-B07276BFC7D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1</a:t>
          </a:r>
          <a:endParaRPr lang="ru-RU" sz="2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651FD0C-45F9-4930-9BD6-99CE7060D388}" type="parTrans" cxnId="{AD48E6E5-01D9-4AE6-854F-B03C8E621E6A}">
      <dgm:prSet/>
      <dgm:spPr/>
      <dgm:t>
        <a:bodyPr/>
        <a:lstStyle/>
        <a:p>
          <a:endParaRPr lang="ru-RU"/>
        </a:p>
      </dgm:t>
    </dgm:pt>
    <dgm:pt modelId="{648AF369-5915-4456-9DAA-A887B864F477}" type="sibTrans" cxnId="{AD48E6E5-01D9-4AE6-854F-B03C8E621E6A}">
      <dgm:prSet/>
      <dgm:spPr/>
      <dgm:t>
        <a:bodyPr/>
        <a:lstStyle/>
        <a:p>
          <a:endParaRPr lang="ru-RU"/>
        </a:p>
      </dgm:t>
    </dgm:pt>
    <dgm:pt modelId="{0317B539-BF4E-4849-BB1E-2E3D9BC4D3C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социально-коммуникативное развитие</a:t>
          </a:r>
          <a:endParaRPr lang="ru-RU" sz="24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12C3C91-7C77-4030-9850-178EA66851B7}" type="parTrans" cxnId="{AA3FA564-FFD9-4E32-9282-96926F6CA07E}">
      <dgm:prSet/>
      <dgm:spPr/>
      <dgm:t>
        <a:bodyPr/>
        <a:lstStyle/>
        <a:p>
          <a:endParaRPr lang="ru-RU"/>
        </a:p>
      </dgm:t>
    </dgm:pt>
    <dgm:pt modelId="{01FFE1DA-283F-4ACA-8D2C-A7D26D0975D3}" type="sibTrans" cxnId="{AA3FA564-FFD9-4E32-9282-96926F6CA07E}">
      <dgm:prSet/>
      <dgm:spPr/>
      <dgm:t>
        <a:bodyPr/>
        <a:lstStyle/>
        <a:p>
          <a:endParaRPr lang="ru-RU"/>
        </a:p>
      </dgm:t>
    </dgm:pt>
    <dgm:pt modelId="{58315EDE-F9BF-4027-BC66-F7C8688BAB0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E7C4938-674E-4088-AA4B-9D34D8E8E4AE}" type="parTrans" cxnId="{7AC451CC-6E42-4A90-87DB-78FA106F3FC2}">
      <dgm:prSet/>
      <dgm:spPr/>
      <dgm:t>
        <a:bodyPr/>
        <a:lstStyle/>
        <a:p>
          <a:endParaRPr lang="ru-RU"/>
        </a:p>
      </dgm:t>
    </dgm:pt>
    <dgm:pt modelId="{8DF1A748-14A0-4272-8C87-A04D8653FFED}" type="sibTrans" cxnId="{7AC451CC-6E42-4A90-87DB-78FA106F3FC2}">
      <dgm:prSet/>
      <dgm:spPr/>
      <dgm:t>
        <a:bodyPr/>
        <a:lstStyle/>
        <a:p>
          <a:endParaRPr lang="ru-RU"/>
        </a:p>
      </dgm:t>
    </dgm:pt>
    <dgm:pt modelId="{1B1804B1-61FE-4934-A308-454B877A23C2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познавательное развитие</a:t>
          </a:r>
          <a:endParaRPr lang="ru-RU" sz="24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84972C4-E717-4188-BC2F-7CE4C004DBCE}" type="parTrans" cxnId="{98505385-C99E-4D6B-83E9-1C6E86DDD1A6}">
      <dgm:prSet/>
      <dgm:spPr/>
      <dgm:t>
        <a:bodyPr/>
        <a:lstStyle/>
        <a:p>
          <a:endParaRPr lang="ru-RU"/>
        </a:p>
      </dgm:t>
    </dgm:pt>
    <dgm:pt modelId="{3603460F-26B8-47BB-9DAE-5E49A91B914B}" type="sibTrans" cxnId="{98505385-C99E-4D6B-83E9-1C6E86DDD1A6}">
      <dgm:prSet/>
      <dgm:spPr/>
      <dgm:t>
        <a:bodyPr/>
        <a:lstStyle/>
        <a:p>
          <a:endParaRPr lang="ru-RU"/>
        </a:p>
      </dgm:t>
    </dgm:pt>
    <dgm:pt modelId="{901CEED7-C307-4206-81CE-8EFD38E4DEA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3</a:t>
          </a:r>
          <a:endParaRPr lang="ru-RU" sz="2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B4E7A1D-F57B-472E-B69F-B2A95DC9C041}" type="parTrans" cxnId="{8471D20D-35C6-44C3-A3A7-163C74C77AFE}">
      <dgm:prSet/>
      <dgm:spPr/>
      <dgm:t>
        <a:bodyPr/>
        <a:lstStyle/>
        <a:p>
          <a:endParaRPr lang="ru-RU"/>
        </a:p>
      </dgm:t>
    </dgm:pt>
    <dgm:pt modelId="{2C36B267-E660-4888-B411-0ED5DF8A9B3B}" type="sibTrans" cxnId="{8471D20D-35C6-44C3-A3A7-163C74C77AFE}">
      <dgm:prSet/>
      <dgm:spPr/>
      <dgm:t>
        <a:bodyPr/>
        <a:lstStyle/>
        <a:p>
          <a:endParaRPr lang="ru-RU"/>
        </a:p>
      </dgm:t>
    </dgm:pt>
    <dgm:pt modelId="{D5510532-3E4C-479C-A70D-2565B05194B6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FF0000"/>
              </a:solidFill>
            </a:rPr>
            <a:t> </a:t>
          </a:r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речевое развитие</a:t>
          </a:r>
          <a:endParaRPr lang="ru-RU" sz="24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6B7EC55-41FD-4246-9CB3-B0E7680284DC}" type="parTrans" cxnId="{48611C67-2D71-45B1-BFA0-E6EA2312F446}">
      <dgm:prSet/>
      <dgm:spPr/>
      <dgm:t>
        <a:bodyPr/>
        <a:lstStyle/>
        <a:p>
          <a:endParaRPr lang="ru-RU"/>
        </a:p>
      </dgm:t>
    </dgm:pt>
    <dgm:pt modelId="{898AF029-4721-4D53-9AD0-4CBBB847847F}" type="sibTrans" cxnId="{48611C67-2D71-45B1-BFA0-E6EA2312F446}">
      <dgm:prSet/>
      <dgm:spPr/>
      <dgm:t>
        <a:bodyPr/>
        <a:lstStyle/>
        <a:p>
          <a:endParaRPr lang="ru-RU"/>
        </a:p>
      </dgm:t>
    </dgm:pt>
    <dgm:pt modelId="{2683FC3E-C01C-4D5E-A777-07F4EC84B20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4</a:t>
          </a:r>
          <a:endParaRPr lang="ru-RU" sz="2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1ECF251-ECA5-438D-A2E7-D849BC0A5D02}" type="parTrans" cxnId="{3A6AF984-355F-40F0-BC75-7C0580327E79}">
      <dgm:prSet/>
      <dgm:spPr/>
      <dgm:t>
        <a:bodyPr/>
        <a:lstStyle/>
        <a:p>
          <a:endParaRPr lang="ru-RU"/>
        </a:p>
      </dgm:t>
    </dgm:pt>
    <dgm:pt modelId="{18C58B81-3FB2-4574-9A99-A3671F4CA1CC}" type="sibTrans" cxnId="{3A6AF984-355F-40F0-BC75-7C0580327E79}">
      <dgm:prSet/>
      <dgm:spPr/>
      <dgm:t>
        <a:bodyPr/>
        <a:lstStyle/>
        <a:p>
          <a:endParaRPr lang="ru-RU"/>
        </a:p>
      </dgm:t>
    </dgm:pt>
    <dgm:pt modelId="{964D248C-46A6-4657-9EE0-B45246FC3BE1}">
      <dgm:prSet custT="1"/>
      <dgm:spPr/>
      <dgm:t>
        <a:bodyPr/>
        <a:lstStyle/>
        <a:p>
          <a:r>
            <a:rPr lang="ru-RU" sz="1800" b="1" dirty="0" smtClean="0"/>
            <a:t> </a:t>
          </a:r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художественно-эстетическое развитие</a:t>
          </a:r>
          <a:endParaRPr lang="ru-RU" sz="24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2C67B2C-3FCC-40DB-B20D-43CF1DC177C0}" type="parTrans" cxnId="{29E76BB8-5012-4D47-8708-FD28D1BF37D2}">
      <dgm:prSet/>
      <dgm:spPr/>
      <dgm:t>
        <a:bodyPr/>
        <a:lstStyle/>
        <a:p>
          <a:endParaRPr lang="ru-RU"/>
        </a:p>
      </dgm:t>
    </dgm:pt>
    <dgm:pt modelId="{FBAAC2A5-AFC7-4999-9AF2-E18760F5D3AB}" type="sibTrans" cxnId="{29E76BB8-5012-4D47-8708-FD28D1BF37D2}">
      <dgm:prSet/>
      <dgm:spPr/>
      <dgm:t>
        <a:bodyPr/>
        <a:lstStyle/>
        <a:p>
          <a:endParaRPr lang="ru-RU"/>
        </a:p>
      </dgm:t>
    </dgm:pt>
    <dgm:pt modelId="{2E3C334F-CCAE-412A-A4BF-109DD0DC9041}">
      <dgm:prSet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2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C08625-CFE7-4FB6-8CC1-231045133B4B}" type="parTrans" cxnId="{87AABCC2-11B4-4349-9ABE-CE8377B0B529}">
      <dgm:prSet/>
      <dgm:spPr/>
      <dgm:t>
        <a:bodyPr/>
        <a:lstStyle/>
        <a:p>
          <a:endParaRPr lang="ru-RU"/>
        </a:p>
      </dgm:t>
    </dgm:pt>
    <dgm:pt modelId="{514CD113-362D-4D7D-A280-1F7278C46DFB}" type="sibTrans" cxnId="{87AABCC2-11B4-4349-9ABE-CE8377B0B529}">
      <dgm:prSet/>
      <dgm:spPr/>
      <dgm:t>
        <a:bodyPr/>
        <a:lstStyle/>
        <a:p>
          <a:endParaRPr lang="ru-RU"/>
        </a:p>
      </dgm:t>
    </dgm:pt>
    <dgm:pt modelId="{A4815818-1F25-48E3-9D0A-384D24FB3E19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физическое развитие</a:t>
          </a:r>
          <a:endParaRPr lang="ru-RU" sz="2400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2D4F2358-6FBB-4855-8FC2-55A0928E700F}" type="parTrans" cxnId="{BE494FDD-86FA-4973-98A1-08B40C31283B}">
      <dgm:prSet/>
      <dgm:spPr/>
      <dgm:t>
        <a:bodyPr/>
        <a:lstStyle/>
        <a:p>
          <a:endParaRPr lang="ru-RU"/>
        </a:p>
      </dgm:t>
    </dgm:pt>
    <dgm:pt modelId="{6945373C-97CB-4DC3-B377-B8463DDC7FF5}" type="sibTrans" cxnId="{BE494FDD-86FA-4973-98A1-08B40C31283B}">
      <dgm:prSet/>
      <dgm:spPr/>
      <dgm:t>
        <a:bodyPr/>
        <a:lstStyle/>
        <a:p>
          <a:endParaRPr lang="ru-RU"/>
        </a:p>
      </dgm:t>
    </dgm:pt>
    <dgm:pt modelId="{81AB1C6A-E51F-4655-8B8D-2790B39E9B96}" type="pres">
      <dgm:prSet presAssocID="{10BF3DBF-8495-4F6F-8AD3-8D396FDFC19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B80824-716F-42EF-8562-1CB821447E19}" type="pres">
      <dgm:prSet presAssocID="{3433F244-CAA4-4514-A392-B07276BFC7D8}" presName="composite" presStyleCnt="0"/>
      <dgm:spPr/>
    </dgm:pt>
    <dgm:pt modelId="{598EF3C7-8774-4B3E-AB38-5B841B7EC026}" type="pres">
      <dgm:prSet presAssocID="{3433F244-CAA4-4514-A392-B07276BFC7D8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8D0E68-BAA0-4FB6-B4A1-BBABD87C5EA5}" type="pres">
      <dgm:prSet presAssocID="{3433F244-CAA4-4514-A392-B07276BFC7D8}" presName="descendantText" presStyleLbl="alignAcc1" presStyleIdx="0" presStyleCnt="5" custLinFactNeighborX="764" custLinFactNeighborY="6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2F31FB-E8D2-47EE-85DE-4FDDD3E0E1E0}" type="pres">
      <dgm:prSet presAssocID="{648AF369-5915-4456-9DAA-A887B864F477}" presName="sp" presStyleCnt="0"/>
      <dgm:spPr/>
    </dgm:pt>
    <dgm:pt modelId="{5CC78448-A202-4423-B842-DBB61CA1A698}" type="pres">
      <dgm:prSet presAssocID="{58315EDE-F9BF-4027-BC66-F7C8688BAB06}" presName="composite" presStyleCnt="0"/>
      <dgm:spPr/>
    </dgm:pt>
    <dgm:pt modelId="{D76A3121-B492-4ECD-94F1-5466FC33C936}" type="pres">
      <dgm:prSet presAssocID="{58315EDE-F9BF-4027-BC66-F7C8688BAB06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240B16-C8FD-43A9-92AE-BBF3E7EA69E8}" type="pres">
      <dgm:prSet presAssocID="{58315EDE-F9BF-4027-BC66-F7C8688BAB06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039FC2-BCD6-4D79-B92D-AEE69EB06159}" type="pres">
      <dgm:prSet presAssocID="{8DF1A748-14A0-4272-8C87-A04D8653FFED}" presName="sp" presStyleCnt="0"/>
      <dgm:spPr/>
    </dgm:pt>
    <dgm:pt modelId="{723763CF-2581-4634-AEAA-D22100CA45EA}" type="pres">
      <dgm:prSet presAssocID="{901CEED7-C307-4206-81CE-8EFD38E4DEA2}" presName="composite" presStyleCnt="0"/>
      <dgm:spPr/>
    </dgm:pt>
    <dgm:pt modelId="{3D3F686C-1382-4EB8-9E76-62C161E20BA4}" type="pres">
      <dgm:prSet presAssocID="{901CEED7-C307-4206-81CE-8EFD38E4DEA2}" presName="parentText" presStyleLbl="alignNode1" presStyleIdx="2" presStyleCnt="5" custLinFactNeighborX="0" custLinFactNeighborY="-24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9396F4-1DA2-48FF-B4B4-6401ECBFF0B4}" type="pres">
      <dgm:prSet presAssocID="{901CEED7-C307-4206-81CE-8EFD38E4DEA2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F50E21-8C61-41A7-ACDD-D7E854FD2805}" type="pres">
      <dgm:prSet presAssocID="{2C36B267-E660-4888-B411-0ED5DF8A9B3B}" presName="sp" presStyleCnt="0"/>
      <dgm:spPr/>
    </dgm:pt>
    <dgm:pt modelId="{F249E1F7-81B0-491B-879B-CB837300370E}" type="pres">
      <dgm:prSet presAssocID="{2683FC3E-C01C-4D5E-A777-07F4EC84B20D}" presName="composite" presStyleCnt="0"/>
      <dgm:spPr/>
    </dgm:pt>
    <dgm:pt modelId="{A94E5905-3461-4418-B9EB-ECA397DDA346}" type="pres">
      <dgm:prSet presAssocID="{2683FC3E-C01C-4D5E-A777-07F4EC84B20D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7751A2-A6A0-487D-978E-936E81120FB6}" type="pres">
      <dgm:prSet presAssocID="{2683FC3E-C01C-4D5E-A777-07F4EC84B20D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C25BD-CA9F-4A80-9E15-95700564BCB3}" type="pres">
      <dgm:prSet presAssocID="{18C58B81-3FB2-4574-9A99-A3671F4CA1CC}" presName="sp" presStyleCnt="0"/>
      <dgm:spPr/>
    </dgm:pt>
    <dgm:pt modelId="{746386F5-D2E2-4C8B-834C-E49FD04C1628}" type="pres">
      <dgm:prSet presAssocID="{2E3C334F-CCAE-412A-A4BF-109DD0DC9041}" presName="composite" presStyleCnt="0"/>
      <dgm:spPr/>
    </dgm:pt>
    <dgm:pt modelId="{0E57FB2A-33AF-4F90-8F48-6CED9453080E}" type="pres">
      <dgm:prSet presAssocID="{2E3C334F-CCAE-412A-A4BF-109DD0DC9041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980F64-35E6-481B-8DD4-870BFEA6DC95}" type="pres">
      <dgm:prSet presAssocID="{2E3C334F-CCAE-412A-A4BF-109DD0DC9041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E76BB8-5012-4D47-8708-FD28D1BF37D2}" srcId="{2683FC3E-C01C-4D5E-A777-07F4EC84B20D}" destId="{964D248C-46A6-4657-9EE0-B45246FC3BE1}" srcOrd="0" destOrd="0" parTransId="{62C67B2C-3FCC-40DB-B20D-43CF1DC177C0}" sibTransId="{FBAAC2A5-AFC7-4999-9AF2-E18760F5D3AB}"/>
    <dgm:cxn modelId="{48611C67-2D71-45B1-BFA0-E6EA2312F446}" srcId="{901CEED7-C307-4206-81CE-8EFD38E4DEA2}" destId="{D5510532-3E4C-479C-A70D-2565B05194B6}" srcOrd="0" destOrd="0" parTransId="{F6B7EC55-41FD-4246-9CB3-B0E7680284DC}" sibTransId="{898AF029-4721-4D53-9AD0-4CBBB847847F}"/>
    <dgm:cxn modelId="{78F8353B-E1C2-45C1-BE31-EF4CDBAA4837}" type="presOf" srcId="{2E3C334F-CCAE-412A-A4BF-109DD0DC9041}" destId="{0E57FB2A-33AF-4F90-8F48-6CED9453080E}" srcOrd="0" destOrd="0" presId="urn:microsoft.com/office/officeart/2005/8/layout/chevron2"/>
    <dgm:cxn modelId="{BD182FDB-12CC-4786-9A9A-E219A6FD6D60}" type="presOf" srcId="{3433F244-CAA4-4514-A392-B07276BFC7D8}" destId="{598EF3C7-8774-4B3E-AB38-5B841B7EC026}" srcOrd="0" destOrd="0" presId="urn:microsoft.com/office/officeart/2005/8/layout/chevron2"/>
    <dgm:cxn modelId="{3A6AF984-355F-40F0-BC75-7C0580327E79}" srcId="{10BF3DBF-8495-4F6F-8AD3-8D396FDFC19D}" destId="{2683FC3E-C01C-4D5E-A777-07F4EC84B20D}" srcOrd="3" destOrd="0" parTransId="{21ECF251-ECA5-438D-A2E7-D849BC0A5D02}" sibTransId="{18C58B81-3FB2-4574-9A99-A3671F4CA1CC}"/>
    <dgm:cxn modelId="{B48C58F5-5FFE-41E2-B272-ACDA48F4360C}" type="presOf" srcId="{D5510532-3E4C-479C-A70D-2565B05194B6}" destId="{E29396F4-1DA2-48FF-B4B4-6401ECBFF0B4}" srcOrd="0" destOrd="0" presId="urn:microsoft.com/office/officeart/2005/8/layout/chevron2"/>
    <dgm:cxn modelId="{DCF6EF2A-D4DC-4771-954D-364DCD327069}" type="presOf" srcId="{964D248C-46A6-4657-9EE0-B45246FC3BE1}" destId="{6F7751A2-A6A0-487D-978E-936E81120FB6}" srcOrd="0" destOrd="0" presId="urn:microsoft.com/office/officeart/2005/8/layout/chevron2"/>
    <dgm:cxn modelId="{BF1080BA-1A67-4DCD-B97D-9CFEDE6CF071}" type="presOf" srcId="{10BF3DBF-8495-4F6F-8AD3-8D396FDFC19D}" destId="{81AB1C6A-E51F-4655-8B8D-2790B39E9B96}" srcOrd="0" destOrd="0" presId="urn:microsoft.com/office/officeart/2005/8/layout/chevron2"/>
    <dgm:cxn modelId="{69062429-0FC7-41EC-8C97-A7B390F29453}" type="presOf" srcId="{A4815818-1F25-48E3-9D0A-384D24FB3E19}" destId="{2B980F64-35E6-481B-8DD4-870BFEA6DC95}" srcOrd="0" destOrd="0" presId="urn:microsoft.com/office/officeart/2005/8/layout/chevron2"/>
    <dgm:cxn modelId="{7AC451CC-6E42-4A90-87DB-78FA106F3FC2}" srcId="{10BF3DBF-8495-4F6F-8AD3-8D396FDFC19D}" destId="{58315EDE-F9BF-4027-BC66-F7C8688BAB06}" srcOrd="1" destOrd="0" parTransId="{FE7C4938-674E-4088-AA4B-9D34D8E8E4AE}" sibTransId="{8DF1A748-14A0-4272-8C87-A04D8653FFED}"/>
    <dgm:cxn modelId="{E1B40A81-6E62-4638-9F69-31F5E892F3B4}" type="presOf" srcId="{2683FC3E-C01C-4D5E-A777-07F4EC84B20D}" destId="{A94E5905-3461-4418-B9EB-ECA397DDA346}" srcOrd="0" destOrd="0" presId="urn:microsoft.com/office/officeart/2005/8/layout/chevron2"/>
    <dgm:cxn modelId="{13521154-F4E9-47D7-B9A8-42365E628E2C}" type="presOf" srcId="{0317B539-BF4E-4849-BB1E-2E3D9BC4D3C0}" destId="{CB8D0E68-BAA0-4FB6-B4A1-BBABD87C5EA5}" srcOrd="0" destOrd="0" presId="urn:microsoft.com/office/officeart/2005/8/layout/chevron2"/>
    <dgm:cxn modelId="{8471D20D-35C6-44C3-A3A7-163C74C77AFE}" srcId="{10BF3DBF-8495-4F6F-8AD3-8D396FDFC19D}" destId="{901CEED7-C307-4206-81CE-8EFD38E4DEA2}" srcOrd="2" destOrd="0" parTransId="{5B4E7A1D-F57B-472E-B69F-B2A95DC9C041}" sibTransId="{2C36B267-E660-4888-B411-0ED5DF8A9B3B}"/>
    <dgm:cxn modelId="{AA3FA564-FFD9-4E32-9282-96926F6CA07E}" srcId="{3433F244-CAA4-4514-A392-B07276BFC7D8}" destId="{0317B539-BF4E-4849-BB1E-2E3D9BC4D3C0}" srcOrd="0" destOrd="0" parTransId="{F12C3C91-7C77-4030-9850-178EA66851B7}" sibTransId="{01FFE1DA-283F-4ACA-8D2C-A7D26D0975D3}"/>
    <dgm:cxn modelId="{43D84E47-9137-45FE-89B3-681FD1C80D25}" type="presOf" srcId="{1B1804B1-61FE-4934-A308-454B877A23C2}" destId="{9E240B16-C8FD-43A9-92AE-BBF3E7EA69E8}" srcOrd="0" destOrd="0" presId="urn:microsoft.com/office/officeart/2005/8/layout/chevron2"/>
    <dgm:cxn modelId="{B872739F-C84B-4B43-A165-E440BC7ECE79}" type="presOf" srcId="{58315EDE-F9BF-4027-BC66-F7C8688BAB06}" destId="{D76A3121-B492-4ECD-94F1-5466FC33C936}" srcOrd="0" destOrd="0" presId="urn:microsoft.com/office/officeart/2005/8/layout/chevron2"/>
    <dgm:cxn modelId="{AD48E6E5-01D9-4AE6-854F-B03C8E621E6A}" srcId="{10BF3DBF-8495-4F6F-8AD3-8D396FDFC19D}" destId="{3433F244-CAA4-4514-A392-B07276BFC7D8}" srcOrd="0" destOrd="0" parTransId="{B651FD0C-45F9-4930-9BD6-99CE7060D388}" sibTransId="{648AF369-5915-4456-9DAA-A887B864F477}"/>
    <dgm:cxn modelId="{BE494FDD-86FA-4973-98A1-08B40C31283B}" srcId="{2E3C334F-CCAE-412A-A4BF-109DD0DC9041}" destId="{A4815818-1F25-48E3-9D0A-384D24FB3E19}" srcOrd="0" destOrd="0" parTransId="{2D4F2358-6FBB-4855-8FC2-55A0928E700F}" sibTransId="{6945373C-97CB-4DC3-B377-B8463DDC7FF5}"/>
    <dgm:cxn modelId="{87AABCC2-11B4-4349-9ABE-CE8377B0B529}" srcId="{10BF3DBF-8495-4F6F-8AD3-8D396FDFC19D}" destId="{2E3C334F-CCAE-412A-A4BF-109DD0DC9041}" srcOrd="4" destOrd="0" parTransId="{30C08625-CFE7-4FB6-8CC1-231045133B4B}" sibTransId="{514CD113-362D-4D7D-A280-1F7278C46DFB}"/>
    <dgm:cxn modelId="{98505385-C99E-4D6B-83E9-1C6E86DDD1A6}" srcId="{58315EDE-F9BF-4027-BC66-F7C8688BAB06}" destId="{1B1804B1-61FE-4934-A308-454B877A23C2}" srcOrd="0" destOrd="0" parTransId="{D84972C4-E717-4188-BC2F-7CE4C004DBCE}" sibTransId="{3603460F-26B8-47BB-9DAE-5E49A91B914B}"/>
    <dgm:cxn modelId="{8F8608DB-C9A6-454A-A872-8B44D43C9E55}" type="presOf" srcId="{901CEED7-C307-4206-81CE-8EFD38E4DEA2}" destId="{3D3F686C-1382-4EB8-9E76-62C161E20BA4}" srcOrd="0" destOrd="0" presId="urn:microsoft.com/office/officeart/2005/8/layout/chevron2"/>
    <dgm:cxn modelId="{57F0C5F1-58E2-47BF-A2BE-EDE6C1386778}" type="presParOf" srcId="{81AB1C6A-E51F-4655-8B8D-2790B39E9B96}" destId="{A9B80824-716F-42EF-8562-1CB821447E19}" srcOrd="0" destOrd="0" presId="urn:microsoft.com/office/officeart/2005/8/layout/chevron2"/>
    <dgm:cxn modelId="{FAAFEE1E-8479-4DA7-9919-71056AC87B3E}" type="presParOf" srcId="{A9B80824-716F-42EF-8562-1CB821447E19}" destId="{598EF3C7-8774-4B3E-AB38-5B841B7EC026}" srcOrd="0" destOrd="0" presId="urn:microsoft.com/office/officeart/2005/8/layout/chevron2"/>
    <dgm:cxn modelId="{A8FDC132-E124-4E44-BD0F-9697FB27B871}" type="presParOf" srcId="{A9B80824-716F-42EF-8562-1CB821447E19}" destId="{CB8D0E68-BAA0-4FB6-B4A1-BBABD87C5EA5}" srcOrd="1" destOrd="0" presId="urn:microsoft.com/office/officeart/2005/8/layout/chevron2"/>
    <dgm:cxn modelId="{6D45C73D-9B61-4FC1-8926-D5576DAA5902}" type="presParOf" srcId="{81AB1C6A-E51F-4655-8B8D-2790B39E9B96}" destId="{652F31FB-E8D2-47EE-85DE-4FDDD3E0E1E0}" srcOrd="1" destOrd="0" presId="urn:microsoft.com/office/officeart/2005/8/layout/chevron2"/>
    <dgm:cxn modelId="{69B7DB2E-2AB6-4E8C-8FCF-469598A38C32}" type="presParOf" srcId="{81AB1C6A-E51F-4655-8B8D-2790B39E9B96}" destId="{5CC78448-A202-4423-B842-DBB61CA1A698}" srcOrd="2" destOrd="0" presId="urn:microsoft.com/office/officeart/2005/8/layout/chevron2"/>
    <dgm:cxn modelId="{3EEBFF61-5EE4-47C3-BBAD-37FB7D2900FD}" type="presParOf" srcId="{5CC78448-A202-4423-B842-DBB61CA1A698}" destId="{D76A3121-B492-4ECD-94F1-5466FC33C936}" srcOrd="0" destOrd="0" presId="urn:microsoft.com/office/officeart/2005/8/layout/chevron2"/>
    <dgm:cxn modelId="{BFC76637-ED10-4CB2-BE63-F7DDBBC124AD}" type="presParOf" srcId="{5CC78448-A202-4423-B842-DBB61CA1A698}" destId="{9E240B16-C8FD-43A9-92AE-BBF3E7EA69E8}" srcOrd="1" destOrd="0" presId="urn:microsoft.com/office/officeart/2005/8/layout/chevron2"/>
    <dgm:cxn modelId="{4D347EAC-BFD5-46A9-98FF-76697B98966E}" type="presParOf" srcId="{81AB1C6A-E51F-4655-8B8D-2790B39E9B96}" destId="{8C039FC2-BCD6-4D79-B92D-AEE69EB06159}" srcOrd="3" destOrd="0" presId="urn:microsoft.com/office/officeart/2005/8/layout/chevron2"/>
    <dgm:cxn modelId="{3E5E6D3C-BF8F-4E2E-8EF8-7E88FD32638A}" type="presParOf" srcId="{81AB1C6A-E51F-4655-8B8D-2790B39E9B96}" destId="{723763CF-2581-4634-AEAA-D22100CA45EA}" srcOrd="4" destOrd="0" presId="urn:microsoft.com/office/officeart/2005/8/layout/chevron2"/>
    <dgm:cxn modelId="{A14EE46C-D5D6-4F6A-8DCC-69C49CA9D3A1}" type="presParOf" srcId="{723763CF-2581-4634-AEAA-D22100CA45EA}" destId="{3D3F686C-1382-4EB8-9E76-62C161E20BA4}" srcOrd="0" destOrd="0" presId="urn:microsoft.com/office/officeart/2005/8/layout/chevron2"/>
    <dgm:cxn modelId="{5FB30BA9-8980-4260-8C2F-0C1DFC1909B4}" type="presParOf" srcId="{723763CF-2581-4634-AEAA-D22100CA45EA}" destId="{E29396F4-1DA2-48FF-B4B4-6401ECBFF0B4}" srcOrd="1" destOrd="0" presId="urn:microsoft.com/office/officeart/2005/8/layout/chevron2"/>
    <dgm:cxn modelId="{E74792B9-D9A5-43E5-875F-ACE8BDBC6155}" type="presParOf" srcId="{81AB1C6A-E51F-4655-8B8D-2790B39E9B96}" destId="{1EF50E21-8C61-41A7-ACDD-D7E854FD2805}" srcOrd="5" destOrd="0" presId="urn:microsoft.com/office/officeart/2005/8/layout/chevron2"/>
    <dgm:cxn modelId="{CAD57FA4-6C59-4182-8273-FD8AE6011BB0}" type="presParOf" srcId="{81AB1C6A-E51F-4655-8B8D-2790B39E9B96}" destId="{F249E1F7-81B0-491B-879B-CB837300370E}" srcOrd="6" destOrd="0" presId="urn:microsoft.com/office/officeart/2005/8/layout/chevron2"/>
    <dgm:cxn modelId="{7B8D08D0-DD1F-4199-8209-FE86BB6D3B71}" type="presParOf" srcId="{F249E1F7-81B0-491B-879B-CB837300370E}" destId="{A94E5905-3461-4418-B9EB-ECA397DDA346}" srcOrd="0" destOrd="0" presId="urn:microsoft.com/office/officeart/2005/8/layout/chevron2"/>
    <dgm:cxn modelId="{0917BC0F-B576-4930-9D18-AC75F807CC31}" type="presParOf" srcId="{F249E1F7-81B0-491B-879B-CB837300370E}" destId="{6F7751A2-A6A0-487D-978E-936E81120FB6}" srcOrd="1" destOrd="0" presId="urn:microsoft.com/office/officeart/2005/8/layout/chevron2"/>
    <dgm:cxn modelId="{B8F008AD-5935-44EB-AC23-BFFE1CE7A795}" type="presParOf" srcId="{81AB1C6A-E51F-4655-8B8D-2790B39E9B96}" destId="{FFCC25BD-CA9F-4A80-9E15-95700564BCB3}" srcOrd="7" destOrd="0" presId="urn:microsoft.com/office/officeart/2005/8/layout/chevron2"/>
    <dgm:cxn modelId="{3D25CD05-8340-4EB3-A4C4-13E94B8A80A2}" type="presParOf" srcId="{81AB1C6A-E51F-4655-8B8D-2790B39E9B96}" destId="{746386F5-D2E2-4C8B-834C-E49FD04C1628}" srcOrd="8" destOrd="0" presId="urn:microsoft.com/office/officeart/2005/8/layout/chevron2"/>
    <dgm:cxn modelId="{F760CC19-0C6B-49AA-8798-62C70F6EF189}" type="presParOf" srcId="{746386F5-D2E2-4C8B-834C-E49FD04C1628}" destId="{0E57FB2A-33AF-4F90-8F48-6CED9453080E}" srcOrd="0" destOrd="0" presId="urn:microsoft.com/office/officeart/2005/8/layout/chevron2"/>
    <dgm:cxn modelId="{D4C5AB13-894F-480D-943F-F3486A56B5A1}" type="presParOf" srcId="{746386F5-D2E2-4C8B-834C-E49FD04C1628}" destId="{2B980F64-35E6-481B-8DD4-870BFEA6DC9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8EF3C7-8774-4B3E-AB38-5B841B7EC026}">
      <dsp:nvSpPr>
        <dsp:cNvPr id="0" name=""/>
        <dsp:cNvSpPr/>
      </dsp:nvSpPr>
      <dsp:spPr>
        <a:xfrm rot="5400000">
          <a:off x="-153234" y="156762"/>
          <a:ext cx="1021562" cy="715093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1</a:t>
          </a:r>
          <a:endParaRPr lang="ru-RU" sz="24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361075"/>
        <a:ext cx="715093" cy="306469"/>
      </dsp:txXfrm>
    </dsp:sp>
    <dsp:sp modelId="{CB8D0E68-BAA0-4FB6-B4A1-BBABD87C5EA5}">
      <dsp:nvSpPr>
        <dsp:cNvPr id="0" name=""/>
        <dsp:cNvSpPr/>
      </dsp:nvSpPr>
      <dsp:spPr>
        <a:xfrm rot="5400000">
          <a:off x="3668702" y="-2904970"/>
          <a:ext cx="664364" cy="65715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социально-коммуникативное развитие</a:t>
          </a:r>
          <a:endParaRPr lang="ru-RU" sz="24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715093" y="81071"/>
        <a:ext cx="6539150" cy="599500"/>
      </dsp:txXfrm>
    </dsp:sp>
    <dsp:sp modelId="{D76A3121-B492-4ECD-94F1-5466FC33C936}">
      <dsp:nvSpPr>
        <dsp:cNvPr id="0" name=""/>
        <dsp:cNvSpPr/>
      </dsp:nvSpPr>
      <dsp:spPr>
        <a:xfrm rot="5400000">
          <a:off x="-153234" y="1060475"/>
          <a:ext cx="1021562" cy="715093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4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1264788"/>
        <a:ext cx="715093" cy="306469"/>
      </dsp:txXfrm>
    </dsp:sp>
    <dsp:sp modelId="{9E240B16-C8FD-43A9-92AE-BBF3E7EA69E8}">
      <dsp:nvSpPr>
        <dsp:cNvPr id="0" name=""/>
        <dsp:cNvSpPr/>
      </dsp:nvSpPr>
      <dsp:spPr>
        <a:xfrm rot="5400000">
          <a:off x="3668877" y="-2046542"/>
          <a:ext cx="664015" cy="65715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познавательное развитие</a:t>
          </a:r>
          <a:endParaRPr lang="ru-RU" sz="24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715094" y="939656"/>
        <a:ext cx="6539167" cy="599185"/>
      </dsp:txXfrm>
    </dsp:sp>
    <dsp:sp modelId="{3D3F686C-1382-4EB8-9E76-62C161E20BA4}">
      <dsp:nvSpPr>
        <dsp:cNvPr id="0" name=""/>
        <dsp:cNvSpPr/>
      </dsp:nvSpPr>
      <dsp:spPr>
        <a:xfrm rot="5400000">
          <a:off x="-153234" y="1939180"/>
          <a:ext cx="1021562" cy="715093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3</a:t>
          </a:r>
          <a:endParaRPr lang="ru-RU" sz="24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2143493"/>
        <a:ext cx="715093" cy="306469"/>
      </dsp:txXfrm>
    </dsp:sp>
    <dsp:sp modelId="{E29396F4-1DA2-48FF-B4B4-6401ECBFF0B4}">
      <dsp:nvSpPr>
        <dsp:cNvPr id="0" name=""/>
        <dsp:cNvSpPr/>
      </dsp:nvSpPr>
      <dsp:spPr>
        <a:xfrm rot="5400000">
          <a:off x="3668877" y="-1142829"/>
          <a:ext cx="664015" cy="65715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FF0000"/>
              </a:solidFill>
            </a:rPr>
            <a:t> </a:t>
          </a: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речевое развитие</a:t>
          </a:r>
          <a:endParaRPr lang="ru-RU" sz="24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715094" y="1843369"/>
        <a:ext cx="6539167" cy="599185"/>
      </dsp:txXfrm>
    </dsp:sp>
    <dsp:sp modelId="{A94E5905-3461-4418-B9EB-ECA397DDA346}">
      <dsp:nvSpPr>
        <dsp:cNvPr id="0" name=""/>
        <dsp:cNvSpPr/>
      </dsp:nvSpPr>
      <dsp:spPr>
        <a:xfrm rot="5400000">
          <a:off x="-153234" y="2867901"/>
          <a:ext cx="1021562" cy="715093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4</a:t>
          </a:r>
          <a:endParaRPr lang="ru-RU" sz="24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3072214"/>
        <a:ext cx="715093" cy="306469"/>
      </dsp:txXfrm>
    </dsp:sp>
    <dsp:sp modelId="{6F7751A2-A6A0-487D-978E-936E81120FB6}">
      <dsp:nvSpPr>
        <dsp:cNvPr id="0" name=""/>
        <dsp:cNvSpPr/>
      </dsp:nvSpPr>
      <dsp:spPr>
        <a:xfrm rot="5400000">
          <a:off x="3668877" y="-239116"/>
          <a:ext cx="664015" cy="65715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 </a:t>
          </a: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художественно-эстетическое развитие</a:t>
          </a:r>
          <a:endParaRPr lang="ru-RU" sz="24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715094" y="2747082"/>
        <a:ext cx="6539167" cy="599185"/>
      </dsp:txXfrm>
    </dsp:sp>
    <dsp:sp modelId="{0E57FB2A-33AF-4F90-8F48-6CED9453080E}">
      <dsp:nvSpPr>
        <dsp:cNvPr id="0" name=""/>
        <dsp:cNvSpPr/>
      </dsp:nvSpPr>
      <dsp:spPr>
        <a:xfrm rot="5400000">
          <a:off x="-153234" y="3771614"/>
          <a:ext cx="1021562" cy="715093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5</a:t>
          </a:r>
          <a:endParaRPr lang="ru-RU" sz="24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3975927"/>
        <a:ext cx="715093" cy="306469"/>
      </dsp:txXfrm>
    </dsp:sp>
    <dsp:sp modelId="{2B980F64-35E6-481B-8DD4-870BFEA6DC95}">
      <dsp:nvSpPr>
        <dsp:cNvPr id="0" name=""/>
        <dsp:cNvSpPr/>
      </dsp:nvSpPr>
      <dsp:spPr>
        <a:xfrm rot="5400000">
          <a:off x="3668877" y="664596"/>
          <a:ext cx="664015" cy="65715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физическое развитие</a:t>
          </a:r>
          <a:endParaRPr lang="ru-RU" sz="2400" kern="1200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kern="1200" dirty="0"/>
        </a:p>
      </dsp:txBody>
      <dsp:txXfrm rot="-5400000">
        <a:off x="715094" y="3650795"/>
        <a:ext cx="6539167" cy="5991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F2565-5E0F-495F-9321-31FAE83FBB3F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0D3BA-0023-4E63-BF13-F210D78BE1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1517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0D3BA-0023-4E63-BF13-F210D78BE109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8060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0D3BA-0023-4E63-BF13-F210D78BE109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0832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>
            <a:off x="4572000" y="2012051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-45000"/>
                    </a14:imgEffect>
                    <a14:imgEffect>
                      <a14:brightnessContrast bright="28000" contras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93543">
            <a:off x="3642434" y="1713882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28" r="5049"/>
          <a:stretch/>
        </p:blipFill>
        <p:spPr bwMode="auto">
          <a:xfrm>
            <a:off x="0" y="4365104"/>
            <a:ext cx="91440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 userDrawn="1"/>
        </p:nvSpPr>
        <p:spPr>
          <a:xfrm>
            <a:off x="4918697" y="5478664"/>
            <a:ext cx="4216591" cy="1296144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404665"/>
            <a:ext cx="8221366" cy="1080120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18697" y="5478664"/>
            <a:ext cx="4216591" cy="1368152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gradFill flip="none" rotWithShape="1">
          <a:gsLst>
            <a:gs pos="0">
              <a:srgbClr val="99FF66"/>
            </a:gs>
            <a:gs pos="57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 rot="2062218">
            <a:off x="7232974" y="4026964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6303408" y="3728795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gradFill flip="none" rotWithShape="1">
          <a:gsLst>
            <a:gs pos="0">
              <a:srgbClr val="99FF66"/>
            </a:gs>
            <a:gs pos="28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04279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i.kam-solnyshko.ru/u/fd/fbdb4e904b11e5a2f1bbf5530a7ed6/-/img%20%281%29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19000"/>
                    </a14:imgEffect>
                    <a14:imgEffect>
                      <a14:brightnessContrast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28" r="5049"/>
          <a:stretch/>
        </p:blipFill>
        <p:spPr bwMode="auto">
          <a:xfrm>
            <a:off x="0" y="5229200"/>
            <a:ext cx="9144000" cy="187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455091" y="1700808"/>
            <a:ext cx="3972894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 userDrawn="1"/>
        </p:nvSpPr>
        <p:spPr>
          <a:xfrm>
            <a:off x="4716016" y="1675112"/>
            <a:ext cx="3960440" cy="4320480"/>
          </a:xfrm>
          <a:prstGeom prst="roundRect">
            <a:avLst/>
          </a:prstGeom>
          <a:noFill/>
          <a:ln w="50800">
            <a:solidFill>
              <a:srgbClr val="99FF66"/>
            </a:solidFill>
            <a:prstDash val="solid"/>
            <a:round/>
          </a:ln>
          <a:effectLst>
            <a:outerShdw blurRad="63500" sx="102000" sy="102000" algn="ctr" rotWithShape="0">
              <a:schemeClr val="accent3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gradFill flip="none" rotWithShape="1">
          <a:gsLst>
            <a:gs pos="0">
              <a:srgbClr val="99FF66"/>
            </a:gs>
            <a:gs pos="63000">
              <a:schemeClr val="accent1">
                <a:tint val="44500"/>
                <a:satMod val="160000"/>
              </a:schemeClr>
            </a:gs>
            <a:gs pos="100000">
              <a:srgbClr val="92D05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75604">
            <a:off x="6477953" y="3728794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-24000"/>
                    </a14:imgEffect>
                    <a14:imgEffect>
                      <a14:brightnessContrast bright="-7000"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80742" flipH="1">
            <a:off x="-38655" y="3739698"/>
            <a:ext cx="2442392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>
            <a:off x="3779912" y="5544607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 shadeToTitle="1"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95536" y="1772816"/>
            <a:ext cx="8280920" cy="1440160"/>
          </a:xfrm>
          <a:prstGeom prst="roundRect">
            <a:avLst/>
          </a:prstGeom>
          <a:solidFill>
            <a:srgbClr val="99FF66">
              <a:alpha val="75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108012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265246" cy="1386383"/>
          </a:xfrm>
        </p:spPr>
        <p:txBody>
          <a:bodyPr anchor="b"/>
          <a:lstStyle>
            <a:lvl1pPr marL="0" indent="0" algn="just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14" descr="https://r.mtdata.ru/r480x-/u19/photo0F6F/20890808034-0/origin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667" b="96667" l="10000" r="90000"/>
                    </a14:imgEffect>
                    <a14:imgEffect>
                      <a14:brightnessContrast contras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76" r="12600"/>
          <a:stretch/>
        </p:blipFill>
        <p:spPr bwMode="auto">
          <a:xfrm rot="2062218">
            <a:off x="2927320" y="4441526"/>
            <a:ext cx="133941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6553199" y="60683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16" descr="http://photoshopia.ru/clipart/data/1319/medium/1442769904315_photoshopia_ru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26000" contras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55761">
            <a:off x="1503468" y="3682510"/>
            <a:ext cx="2721658" cy="333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455090" y="404665"/>
            <a:ext cx="8221366" cy="1080119"/>
          </a:xfrm>
          <a:prstGeom prst="roundRect">
            <a:avLst/>
          </a:prstGeom>
          <a:solidFill>
            <a:srgbClr val="99FF66">
              <a:alpha val="66000"/>
            </a:srgbClr>
          </a:solidFill>
          <a:ln w="50800">
            <a:solidFill>
              <a:srgbClr val="92D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5090" y="1124744"/>
            <a:ext cx="8221366" cy="36004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МДОУ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«Золотой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петушок»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Ушакова А.В.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 г</a:t>
            </a:r>
            <a:endParaRPr lang="ru-RU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87624" y="2204864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47758" y="1916832"/>
            <a:ext cx="78665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Организация  предметно-  </a:t>
            </a:r>
            <a:br>
              <a:rPr lang="ru-RU" sz="3600" b="1" i="1" dirty="0">
                <a:solidFill>
                  <a:srgbClr val="FF0000"/>
                </a:solidFill>
              </a:rPr>
            </a:br>
            <a:r>
              <a:rPr lang="ru-RU" sz="3600" b="1" i="1" dirty="0">
                <a:solidFill>
                  <a:srgbClr val="FF0000"/>
                </a:solidFill>
              </a:rPr>
              <a:t> пространственной среды              </a:t>
            </a:r>
            <a:endParaRPr lang="ru-RU" sz="36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в  </a:t>
            </a:r>
            <a:r>
              <a:rPr lang="ru-RU" sz="3600" b="1" i="1" dirty="0">
                <a:solidFill>
                  <a:srgbClr val="FF0000"/>
                </a:solidFill>
              </a:rPr>
              <a:t>подготовительной </a:t>
            </a:r>
            <a:br>
              <a:rPr lang="ru-RU" sz="3600" b="1" i="1" dirty="0">
                <a:solidFill>
                  <a:srgbClr val="FF0000"/>
                </a:solidFill>
              </a:rPr>
            </a:br>
            <a:r>
              <a:rPr lang="ru-RU" sz="3600" b="1" i="1" dirty="0">
                <a:solidFill>
                  <a:srgbClr val="FF0000"/>
                </a:solidFill>
              </a:rPr>
              <a:t>к школе группе </a:t>
            </a:r>
            <a:r>
              <a:rPr lang="ru-RU" sz="3600" b="1" i="1" dirty="0" smtClean="0">
                <a:solidFill>
                  <a:srgbClr val="FF0000"/>
                </a:solidFill>
              </a:rPr>
              <a:t>«А»</a:t>
            </a:r>
            <a:r>
              <a:rPr lang="ru-RU" sz="3600" b="1" i="1" dirty="0">
                <a:solidFill>
                  <a:srgbClr val="FF0000"/>
                </a:solidFill>
              </a:rPr>
              <a:t/>
            </a:r>
            <a:br>
              <a:rPr lang="ru-RU" sz="3600" b="1" i="1" dirty="0">
                <a:solidFill>
                  <a:srgbClr val="FF0000"/>
                </a:solidFill>
              </a:rPr>
            </a:br>
            <a:r>
              <a:rPr lang="ru-RU" sz="3600" b="1" i="1" dirty="0">
                <a:solidFill>
                  <a:srgbClr val="FF0000"/>
                </a:solidFill>
              </a:rPr>
              <a:t> с учётом ФГОС ДО</a:t>
            </a:r>
          </a:p>
        </p:txBody>
      </p:sp>
    </p:spTree>
    <p:extLst>
      <p:ext uri="{BB962C8B-B14F-4D97-AF65-F5344CB8AC3E}">
        <p14:creationId xmlns:p14="http://schemas.microsoft.com/office/powerpoint/2010/main" xmlns="" val="312607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Примерные центры по образовательным областям в свете требований ФГОС</a:t>
            </a:r>
            <a:endParaRPr lang="ru-RU" sz="32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2519708" y="1707887"/>
            <a:ext cx="4176471" cy="1901323"/>
            <a:chOff x="2232223" y="15783"/>
            <a:chExt cx="4176471" cy="1901323"/>
          </a:xfrm>
        </p:grpSpPr>
        <p:sp>
          <p:nvSpPr>
            <p:cNvPr id="15" name="Овал 14"/>
            <p:cNvSpPr/>
            <p:nvPr/>
          </p:nvSpPr>
          <p:spPr>
            <a:xfrm>
              <a:off x="2232223" y="15783"/>
              <a:ext cx="4176471" cy="190132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Овал 4"/>
            <p:cNvSpPr/>
            <p:nvPr/>
          </p:nvSpPr>
          <p:spPr>
            <a:xfrm>
              <a:off x="2843853" y="294225"/>
              <a:ext cx="2953211" cy="1344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31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Художественно-эстетическое развитие </a:t>
              </a:r>
              <a:endParaRPr lang="ru-RU" sz="3100" kern="1200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359398" y="3761376"/>
            <a:ext cx="2160310" cy="1728248"/>
            <a:chOff x="432058" y="2104000"/>
            <a:chExt cx="2160310" cy="172824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432058" y="2104000"/>
              <a:ext cx="2160310" cy="17282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кругленный прямоугольник 6"/>
            <p:cNvSpPr/>
            <p:nvPr/>
          </p:nvSpPr>
          <p:spPr>
            <a:xfrm>
              <a:off x="482677" y="2154619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Центр  </a:t>
              </a:r>
              <a:r>
                <a:rPr lang="ru-RU" sz="2000" b="1" dirty="0" smtClean="0">
                  <a:ln/>
                  <a:latin typeface="Calibri" pitchFamily="34" charset="0"/>
                  <a:ea typeface="AR PL SungtiL GB" charset="0"/>
                  <a:cs typeface="AR PL SungtiL GB" charset="0"/>
                </a:rPr>
                <a:t>детского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творчества </a:t>
              </a:r>
              <a:endParaRPr lang="ru-RU" sz="2000" kern="1200" dirty="0"/>
            </a:p>
          </p:txBody>
        </p:sp>
      </p:grpSp>
      <p:sp>
        <p:nvSpPr>
          <p:cNvPr id="5" name="Стрелка влево 4"/>
          <p:cNvSpPr/>
          <p:nvPr/>
        </p:nvSpPr>
        <p:spPr>
          <a:xfrm rot="16293324">
            <a:off x="4294463" y="3825025"/>
            <a:ext cx="570253" cy="648093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Группа 5"/>
          <p:cNvGrpSpPr/>
          <p:nvPr/>
        </p:nvGrpSpPr>
        <p:grpSpPr>
          <a:xfrm>
            <a:off x="3499434" y="4574881"/>
            <a:ext cx="2160310" cy="1728248"/>
            <a:chOff x="3168353" y="2752075"/>
            <a:chExt cx="2160310" cy="17282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168353" y="2752075"/>
              <a:ext cx="2160310" cy="17282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Скругленный прямоугольник 9"/>
            <p:cNvSpPr/>
            <p:nvPr/>
          </p:nvSpPr>
          <p:spPr>
            <a:xfrm>
              <a:off x="3218972" y="2802694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ln/>
                  <a:latin typeface="Calibri" pitchFamily="34" charset="0"/>
                  <a:ea typeface="AR PL SungtiL GB" charset="0"/>
                  <a:cs typeface="AR PL SungtiL GB" charset="0"/>
                </a:rPr>
                <a:t>Музыкальный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ц</a:t>
              </a: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ентр </a:t>
              </a:r>
              <a:endParaRPr lang="ru-RU" sz="2000" kern="1200" dirty="0"/>
            </a:p>
          </p:txBody>
        </p:sp>
      </p:grpSp>
      <p:sp>
        <p:nvSpPr>
          <p:cNvPr id="7" name="Стрелка влево 6"/>
          <p:cNvSpPr/>
          <p:nvPr/>
        </p:nvSpPr>
        <p:spPr>
          <a:xfrm rot="13032406">
            <a:off x="6792987" y="3314011"/>
            <a:ext cx="932602" cy="648093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" name="Группа 7"/>
          <p:cNvGrpSpPr/>
          <p:nvPr/>
        </p:nvGrpSpPr>
        <p:grpSpPr>
          <a:xfrm>
            <a:off x="6390689" y="4048652"/>
            <a:ext cx="2160310" cy="1728248"/>
            <a:chOff x="5976662" y="2104024"/>
            <a:chExt cx="2160310" cy="172824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976662" y="2104024"/>
              <a:ext cx="2160310" cy="17282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12"/>
            <p:cNvSpPr/>
            <p:nvPr/>
          </p:nvSpPr>
          <p:spPr>
            <a:xfrm>
              <a:off x="6027281" y="2154643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 smtClean="0"/>
                <a:t>Театральный центр</a:t>
              </a:r>
              <a:endParaRPr lang="ru-RU" sz="2000" b="1" kern="1200" dirty="0"/>
            </a:p>
          </p:txBody>
        </p:sp>
      </p:grpSp>
      <p:sp>
        <p:nvSpPr>
          <p:cNvPr id="17" name="Стрелка влево 16"/>
          <p:cNvSpPr/>
          <p:nvPr/>
        </p:nvSpPr>
        <p:spPr>
          <a:xfrm rot="20147589">
            <a:off x="1531421" y="3006721"/>
            <a:ext cx="932602" cy="648093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133148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Примерные центры по образовательным областям в свете требований ФГОС</a:t>
            </a:r>
            <a:endParaRPr lang="ru-RU" sz="32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960125" y="2037031"/>
            <a:ext cx="5357335" cy="1600463"/>
            <a:chOff x="1676701" y="103197"/>
            <a:chExt cx="5357335" cy="1600463"/>
          </a:xfrm>
        </p:grpSpPr>
        <p:sp>
          <p:nvSpPr>
            <p:cNvPr id="8" name="Овал 7"/>
            <p:cNvSpPr/>
            <p:nvPr/>
          </p:nvSpPr>
          <p:spPr>
            <a:xfrm>
              <a:off x="1676701" y="103197"/>
              <a:ext cx="5357335" cy="160046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2461265" y="337579"/>
              <a:ext cx="3788207" cy="11316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32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Физическое развитие</a:t>
              </a:r>
              <a:endParaRPr lang="ru-RU" sz="3200" kern="1200" dirty="0"/>
            </a:p>
          </p:txBody>
        </p:sp>
      </p:grpSp>
      <p:sp>
        <p:nvSpPr>
          <p:cNvPr id="4" name="Стрелка влево 3"/>
          <p:cNvSpPr/>
          <p:nvPr/>
        </p:nvSpPr>
        <p:spPr>
          <a:xfrm rot="16172184">
            <a:off x="4535943" y="3749592"/>
            <a:ext cx="497164" cy="709083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" name="Группа 4"/>
          <p:cNvGrpSpPr/>
          <p:nvPr/>
        </p:nvGrpSpPr>
        <p:grpSpPr>
          <a:xfrm>
            <a:off x="3602720" y="4581128"/>
            <a:ext cx="2363610" cy="1890888"/>
            <a:chOff x="3240357" y="2536041"/>
            <a:chExt cx="2363610" cy="1890888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240357" y="2536041"/>
              <a:ext cx="2363610" cy="189088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кругленный прямоугольник 7"/>
            <p:cNvSpPr/>
            <p:nvPr/>
          </p:nvSpPr>
          <p:spPr>
            <a:xfrm>
              <a:off x="3295739" y="2591423"/>
              <a:ext cx="2252846" cy="17801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Центр движения</a:t>
              </a:r>
              <a:endParaRPr lang="ru-RU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57916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Самооценка РППС группы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Ольга\Documents\МЕРОПРИЯТИЯ\Экерс\Экерс шкала картинки\ч10047.jpg">
            <a:extLst>
              <a:ext uri="{FF2B5EF4-FFF2-40B4-BE49-F238E27FC236}">
                <a16:creationId xmlns="" xmlns:a16="http://schemas.microsoft.com/office/drawing/2014/main" id="{6399D7A0-A00D-492D-8C00-C6D5DAD4D5A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61" t="5901" b="23750"/>
          <a:stretch>
            <a:fillRect/>
          </a:stretch>
        </p:blipFill>
        <p:spPr bwMode="auto">
          <a:xfrm>
            <a:off x="714348" y="1504702"/>
            <a:ext cx="4143404" cy="535329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Ольга\Documents\МЕРОПРИЯТИЯ\Экерс\Экерс шкала картинки\ч10048.jpg">
            <a:extLst>
              <a:ext uri="{FF2B5EF4-FFF2-40B4-BE49-F238E27FC236}">
                <a16:creationId xmlns="" xmlns:a16="http://schemas.microsoft.com/office/drawing/2014/main" id="{F113E831-1AC2-4DBA-A32C-8EF5CE518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00" r="10654" b="22301"/>
          <a:stretch>
            <a:fillRect/>
          </a:stretch>
        </p:blipFill>
        <p:spPr bwMode="auto">
          <a:xfrm>
            <a:off x="4857752" y="1465191"/>
            <a:ext cx="3714744" cy="539280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Внутреннее помещение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03CFF46-101E-47C5-9112-E49BB85648D9}"/>
              </a:ext>
            </a:extLst>
          </p:cNvPr>
          <p:cNvSpPr/>
          <p:nvPr/>
        </p:nvSpPr>
        <p:spPr>
          <a:xfrm>
            <a:off x="1" y="2786058"/>
            <a:ext cx="9144000" cy="1275404"/>
          </a:xfrm>
          <a:prstGeom prst="rect">
            <a:avLst/>
          </a:prstGeom>
          <a:solidFill>
            <a:schemeClr val="bg1">
              <a:alpha val="50000"/>
            </a:schemeClr>
          </a:solidFill>
          <a:ln w="5715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             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   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2          3          4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6         7            </a:t>
            </a:r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="" xmlns:a16="http://schemas.microsoft.com/office/drawing/2014/main" id="{DEFEA003-7456-492B-B59D-C9DB735E8158}"/>
              </a:ext>
            </a:extLst>
          </p:cNvPr>
          <p:cNvSpPr/>
          <p:nvPr/>
        </p:nvSpPr>
        <p:spPr>
          <a:xfrm rot="16200000">
            <a:off x="1709025" y="2220009"/>
            <a:ext cx="227095" cy="23593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="" xmlns:a16="http://schemas.microsoft.com/office/drawing/2014/main" id="{C09238A9-1F56-45CA-A7BF-A41F60DD393C}"/>
              </a:ext>
            </a:extLst>
          </p:cNvPr>
          <p:cNvSpPr/>
          <p:nvPr/>
        </p:nvSpPr>
        <p:spPr>
          <a:xfrm rot="16200000">
            <a:off x="4111753" y="2389050"/>
            <a:ext cx="305486" cy="1956759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="" xmlns:a16="http://schemas.microsoft.com/office/drawing/2014/main" id="{955E37BC-E20B-4BE8-AE12-6BE55EEF91BA}"/>
              </a:ext>
            </a:extLst>
          </p:cNvPr>
          <p:cNvSpPr/>
          <p:nvPr/>
        </p:nvSpPr>
        <p:spPr>
          <a:xfrm rot="16200000">
            <a:off x="6326330" y="2389050"/>
            <a:ext cx="305487" cy="195675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="" xmlns:a16="http://schemas.microsoft.com/office/drawing/2014/main" id="{C2EAA5D0-5562-4EEF-84A6-E952A74D7655}"/>
              </a:ext>
            </a:extLst>
          </p:cNvPr>
          <p:cNvSpPr/>
          <p:nvPr/>
        </p:nvSpPr>
        <p:spPr>
          <a:xfrm rot="16200000">
            <a:off x="8285379" y="2659563"/>
            <a:ext cx="232060" cy="1485182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19298" cy="1167518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Мебель для повседневного ухода,</a:t>
            </a:r>
            <a:br>
              <a:rPr lang="ru-RU" b="1" i="1" u="sng" dirty="0" smtClean="0">
                <a:solidFill>
                  <a:srgbClr val="FF0000"/>
                </a:solidFill>
              </a:rPr>
            </a:br>
            <a:r>
              <a:rPr lang="ru-RU" b="1" i="1" u="sng" dirty="0" smtClean="0">
                <a:solidFill>
                  <a:srgbClr val="FF0000"/>
                </a:solidFill>
              </a:rPr>
              <a:t>игр и учения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03CFF46-101E-47C5-9112-E49BB85648D9}"/>
              </a:ext>
            </a:extLst>
          </p:cNvPr>
          <p:cNvSpPr/>
          <p:nvPr/>
        </p:nvSpPr>
        <p:spPr>
          <a:xfrm>
            <a:off x="1" y="2786058"/>
            <a:ext cx="9144000" cy="127540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2800" dirty="0">
                <a:solidFill>
                  <a:schemeClr val="tx1"/>
                </a:solidFill>
              </a:rPr>
              <a:t>               </a:t>
            </a:r>
            <a:r>
              <a:rPr lang="ru-RU" sz="2800" dirty="0" smtClean="0">
                <a:solidFill>
                  <a:schemeClr val="tx1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2          3          4          5         6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="" xmlns:a16="http://schemas.microsoft.com/office/drawing/2014/main" id="{DEFEA003-7456-492B-B59D-C9DB735E8158}"/>
              </a:ext>
            </a:extLst>
          </p:cNvPr>
          <p:cNvSpPr/>
          <p:nvPr/>
        </p:nvSpPr>
        <p:spPr>
          <a:xfrm rot="16200000">
            <a:off x="1709025" y="2220009"/>
            <a:ext cx="227095" cy="23593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="" xmlns:a16="http://schemas.microsoft.com/office/drawing/2014/main" id="{C09238A9-1F56-45CA-A7BF-A41F60DD393C}"/>
              </a:ext>
            </a:extLst>
          </p:cNvPr>
          <p:cNvSpPr/>
          <p:nvPr/>
        </p:nvSpPr>
        <p:spPr>
          <a:xfrm rot="16200000">
            <a:off x="4111753" y="2389050"/>
            <a:ext cx="305486" cy="1956759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="" xmlns:a16="http://schemas.microsoft.com/office/drawing/2014/main" id="{955E37BC-E20B-4BE8-AE12-6BE55EEF91BA}"/>
              </a:ext>
            </a:extLst>
          </p:cNvPr>
          <p:cNvSpPr/>
          <p:nvPr/>
        </p:nvSpPr>
        <p:spPr>
          <a:xfrm rot="16200000">
            <a:off x="6326330" y="2389050"/>
            <a:ext cx="305487" cy="195675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="" xmlns:a16="http://schemas.microsoft.com/office/drawing/2014/main" id="{C2EAA5D0-5562-4EEF-84A6-E952A74D7655}"/>
              </a:ext>
            </a:extLst>
          </p:cNvPr>
          <p:cNvSpPr/>
          <p:nvPr/>
        </p:nvSpPr>
        <p:spPr>
          <a:xfrm rot="16200000">
            <a:off x="8285379" y="2659563"/>
            <a:ext cx="232060" cy="1485182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Мебель для отдыха и комфорта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03CFF46-101E-47C5-9112-E49BB85648D9}"/>
              </a:ext>
            </a:extLst>
          </p:cNvPr>
          <p:cNvSpPr/>
          <p:nvPr/>
        </p:nvSpPr>
        <p:spPr>
          <a:xfrm>
            <a:off x="1" y="2786058"/>
            <a:ext cx="9144000" cy="127540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2800" dirty="0">
                <a:solidFill>
                  <a:srgbClr val="FF0000"/>
                </a:solidFill>
              </a:rPr>
              <a:t>               </a:t>
            </a:r>
            <a:r>
              <a:rPr lang="ru-RU" sz="2800" dirty="0" smtClean="0">
                <a:solidFill>
                  <a:srgbClr val="FF0000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2          3          4          5         6        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="" xmlns:a16="http://schemas.microsoft.com/office/drawing/2014/main" id="{DEFEA003-7456-492B-B59D-C9DB735E8158}"/>
              </a:ext>
            </a:extLst>
          </p:cNvPr>
          <p:cNvSpPr/>
          <p:nvPr/>
        </p:nvSpPr>
        <p:spPr>
          <a:xfrm rot="16200000">
            <a:off x="1709025" y="2220009"/>
            <a:ext cx="227095" cy="23593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="" xmlns:a16="http://schemas.microsoft.com/office/drawing/2014/main" id="{C09238A9-1F56-45CA-A7BF-A41F60DD393C}"/>
              </a:ext>
            </a:extLst>
          </p:cNvPr>
          <p:cNvSpPr/>
          <p:nvPr/>
        </p:nvSpPr>
        <p:spPr>
          <a:xfrm rot="16200000">
            <a:off x="4111753" y="2389050"/>
            <a:ext cx="305486" cy="1956759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="" xmlns:a16="http://schemas.microsoft.com/office/drawing/2014/main" id="{955E37BC-E20B-4BE8-AE12-6BE55EEF91BA}"/>
              </a:ext>
            </a:extLst>
          </p:cNvPr>
          <p:cNvSpPr/>
          <p:nvPr/>
        </p:nvSpPr>
        <p:spPr>
          <a:xfrm rot="16200000">
            <a:off x="6326330" y="2389050"/>
            <a:ext cx="305487" cy="195675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="" xmlns:a16="http://schemas.microsoft.com/office/drawing/2014/main" id="{C2EAA5D0-5562-4EEF-84A6-E952A74D7655}"/>
              </a:ext>
            </a:extLst>
          </p:cNvPr>
          <p:cNvSpPr/>
          <p:nvPr/>
        </p:nvSpPr>
        <p:spPr>
          <a:xfrm rot="16200000">
            <a:off x="8285379" y="2659563"/>
            <a:ext cx="232060" cy="1485182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Обустройство пространства </a:t>
            </a:r>
            <a:br>
              <a:rPr lang="ru-RU" b="1" i="1" u="sng" dirty="0" smtClean="0">
                <a:solidFill>
                  <a:srgbClr val="FF0000"/>
                </a:solidFill>
              </a:rPr>
            </a:br>
            <a:r>
              <a:rPr lang="ru-RU" b="1" i="1" u="sng" dirty="0" smtClean="0">
                <a:solidFill>
                  <a:srgbClr val="FF0000"/>
                </a:solidFill>
              </a:rPr>
              <a:t>для игр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03CFF46-101E-47C5-9112-E49BB85648D9}"/>
              </a:ext>
            </a:extLst>
          </p:cNvPr>
          <p:cNvSpPr/>
          <p:nvPr/>
        </p:nvSpPr>
        <p:spPr>
          <a:xfrm>
            <a:off x="1" y="2786058"/>
            <a:ext cx="9144000" cy="127540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2800" dirty="0">
                <a:solidFill>
                  <a:schemeClr val="tx1"/>
                </a:solidFill>
              </a:rPr>
              <a:t>               </a:t>
            </a:r>
            <a:r>
              <a:rPr lang="ru-RU" sz="2800" dirty="0" smtClean="0">
                <a:solidFill>
                  <a:schemeClr val="tx1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2          3          4          5         6 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="" xmlns:a16="http://schemas.microsoft.com/office/drawing/2014/main" id="{DEFEA003-7456-492B-B59D-C9DB735E8158}"/>
              </a:ext>
            </a:extLst>
          </p:cNvPr>
          <p:cNvSpPr/>
          <p:nvPr/>
        </p:nvSpPr>
        <p:spPr>
          <a:xfrm rot="16200000">
            <a:off x="1709025" y="2220009"/>
            <a:ext cx="227095" cy="23593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="" xmlns:a16="http://schemas.microsoft.com/office/drawing/2014/main" id="{C09238A9-1F56-45CA-A7BF-A41F60DD393C}"/>
              </a:ext>
            </a:extLst>
          </p:cNvPr>
          <p:cNvSpPr/>
          <p:nvPr/>
        </p:nvSpPr>
        <p:spPr>
          <a:xfrm rot="16200000">
            <a:off x="4111753" y="2389050"/>
            <a:ext cx="305486" cy="1956759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="" xmlns:a16="http://schemas.microsoft.com/office/drawing/2014/main" id="{955E37BC-E20B-4BE8-AE12-6BE55EEF91BA}"/>
              </a:ext>
            </a:extLst>
          </p:cNvPr>
          <p:cNvSpPr/>
          <p:nvPr/>
        </p:nvSpPr>
        <p:spPr>
          <a:xfrm rot="16200000">
            <a:off x="6326330" y="2389050"/>
            <a:ext cx="305487" cy="195675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="" xmlns:a16="http://schemas.microsoft.com/office/drawing/2014/main" id="{C2EAA5D0-5562-4EEF-84A6-E952A74D7655}"/>
              </a:ext>
            </a:extLst>
          </p:cNvPr>
          <p:cNvSpPr/>
          <p:nvPr/>
        </p:nvSpPr>
        <p:spPr>
          <a:xfrm rot="16200000">
            <a:off x="8285379" y="2659563"/>
            <a:ext cx="232060" cy="1485182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Места для уединения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03CFF46-101E-47C5-9112-E49BB85648D9}"/>
              </a:ext>
            </a:extLst>
          </p:cNvPr>
          <p:cNvSpPr/>
          <p:nvPr/>
        </p:nvSpPr>
        <p:spPr>
          <a:xfrm>
            <a:off x="1" y="2786058"/>
            <a:ext cx="9144000" cy="127540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2800" dirty="0">
                <a:solidFill>
                  <a:srgbClr val="FF0000"/>
                </a:solidFill>
              </a:rPr>
              <a:t>               </a:t>
            </a:r>
            <a:r>
              <a:rPr lang="ru-RU" sz="2800" dirty="0" smtClean="0">
                <a:solidFill>
                  <a:srgbClr val="FF0000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2          3          4          5   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        </a:t>
            </a:r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="" xmlns:a16="http://schemas.microsoft.com/office/drawing/2014/main" id="{DEFEA003-7456-492B-B59D-C9DB735E8158}"/>
              </a:ext>
            </a:extLst>
          </p:cNvPr>
          <p:cNvSpPr/>
          <p:nvPr/>
        </p:nvSpPr>
        <p:spPr>
          <a:xfrm rot="16200000">
            <a:off x="1709025" y="2220009"/>
            <a:ext cx="227095" cy="23593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="" xmlns:a16="http://schemas.microsoft.com/office/drawing/2014/main" id="{C09238A9-1F56-45CA-A7BF-A41F60DD393C}"/>
              </a:ext>
            </a:extLst>
          </p:cNvPr>
          <p:cNvSpPr/>
          <p:nvPr/>
        </p:nvSpPr>
        <p:spPr>
          <a:xfrm rot="16200000">
            <a:off x="4111753" y="2389050"/>
            <a:ext cx="305486" cy="1956759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="" xmlns:a16="http://schemas.microsoft.com/office/drawing/2014/main" id="{955E37BC-E20B-4BE8-AE12-6BE55EEF91BA}"/>
              </a:ext>
            </a:extLst>
          </p:cNvPr>
          <p:cNvSpPr/>
          <p:nvPr/>
        </p:nvSpPr>
        <p:spPr>
          <a:xfrm rot="16200000">
            <a:off x="6326330" y="2389050"/>
            <a:ext cx="305487" cy="195675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="" xmlns:a16="http://schemas.microsoft.com/office/drawing/2014/main" id="{C2EAA5D0-5562-4EEF-84A6-E952A74D7655}"/>
              </a:ext>
            </a:extLst>
          </p:cNvPr>
          <p:cNvSpPr/>
          <p:nvPr/>
        </p:nvSpPr>
        <p:spPr>
          <a:xfrm rot="16200000">
            <a:off x="8285379" y="2659563"/>
            <a:ext cx="232060" cy="1485182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Связанное с детьми оформление пространства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03CFF46-101E-47C5-9112-E49BB85648D9}"/>
              </a:ext>
            </a:extLst>
          </p:cNvPr>
          <p:cNvSpPr/>
          <p:nvPr/>
        </p:nvSpPr>
        <p:spPr>
          <a:xfrm>
            <a:off x="1" y="2786058"/>
            <a:ext cx="9144000" cy="127540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2800" dirty="0">
                <a:solidFill>
                  <a:schemeClr val="tx1"/>
                </a:solidFill>
              </a:rPr>
              <a:t>               </a:t>
            </a:r>
            <a:r>
              <a:rPr lang="ru-RU" sz="2800" dirty="0" smtClean="0">
                <a:solidFill>
                  <a:schemeClr val="tx1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2          3          4          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6         7            </a:t>
            </a:r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="" xmlns:a16="http://schemas.microsoft.com/office/drawing/2014/main" id="{DEFEA003-7456-492B-B59D-C9DB735E8158}"/>
              </a:ext>
            </a:extLst>
          </p:cNvPr>
          <p:cNvSpPr/>
          <p:nvPr/>
        </p:nvSpPr>
        <p:spPr>
          <a:xfrm rot="16200000">
            <a:off x="1709025" y="2220009"/>
            <a:ext cx="227095" cy="23593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="" xmlns:a16="http://schemas.microsoft.com/office/drawing/2014/main" id="{C09238A9-1F56-45CA-A7BF-A41F60DD393C}"/>
              </a:ext>
            </a:extLst>
          </p:cNvPr>
          <p:cNvSpPr/>
          <p:nvPr/>
        </p:nvSpPr>
        <p:spPr>
          <a:xfrm rot="16200000">
            <a:off x="4111753" y="2389050"/>
            <a:ext cx="305486" cy="1956759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="" xmlns:a16="http://schemas.microsoft.com/office/drawing/2014/main" id="{955E37BC-E20B-4BE8-AE12-6BE55EEF91BA}"/>
              </a:ext>
            </a:extLst>
          </p:cNvPr>
          <p:cNvSpPr/>
          <p:nvPr/>
        </p:nvSpPr>
        <p:spPr>
          <a:xfrm rot="16200000">
            <a:off x="6326330" y="2389050"/>
            <a:ext cx="305487" cy="195675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="" xmlns:a16="http://schemas.microsoft.com/office/drawing/2014/main" id="{C2EAA5D0-5562-4EEF-84A6-E952A74D7655}"/>
              </a:ext>
            </a:extLst>
          </p:cNvPr>
          <p:cNvSpPr/>
          <p:nvPr/>
        </p:nvSpPr>
        <p:spPr>
          <a:xfrm rot="16200000">
            <a:off x="8285379" y="2659563"/>
            <a:ext cx="232060" cy="1485182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Пространство для игр,</a:t>
            </a:r>
            <a:br>
              <a:rPr lang="ru-RU" b="1" i="1" u="sng" dirty="0" smtClean="0">
                <a:solidFill>
                  <a:srgbClr val="FF0000"/>
                </a:solidFill>
              </a:rPr>
            </a:br>
            <a:r>
              <a:rPr lang="ru-RU" b="1" i="1" u="sng" dirty="0" smtClean="0">
                <a:solidFill>
                  <a:srgbClr val="FF0000"/>
                </a:solidFill>
              </a:rPr>
              <a:t>развивающих крупную моторику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03CFF46-101E-47C5-9112-E49BB85648D9}"/>
              </a:ext>
            </a:extLst>
          </p:cNvPr>
          <p:cNvSpPr/>
          <p:nvPr/>
        </p:nvSpPr>
        <p:spPr>
          <a:xfrm>
            <a:off x="1" y="2786058"/>
            <a:ext cx="9144000" cy="127540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2800" dirty="0">
                <a:solidFill>
                  <a:srgbClr val="FF0000"/>
                </a:solidFill>
              </a:rPr>
              <a:t>               </a:t>
            </a:r>
            <a:r>
              <a:rPr lang="ru-RU" sz="2800" dirty="0" smtClean="0">
                <a:solidFill>
                  <a:srgbClr val="FF0000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2          3          4          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6         7            </a:t>
            </a:r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="" xmlns:a16="http://schemas.microsoft.com/office/drawing/2014/main" id="{DEFEA003-7456-492B-B59D-C9DB735E8158}"/>
              </a:ext>
            </a:extLst>
          </p:cNvPr>
          <p:cNvSpPr/>
          <p:nvPr/>
        </p:nvSpPr>
        <p:spPr>
          <a:xfrm rot="16200000">
            <a:off x="1709025" y="2220009"/>
            <a:ext cx="227095" cy="23593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="" xmlns:a16="http://schemas.microsoft.com/office/drawing/2014/main" id="{C09238A9-1F56-45CA-A7BF-A41F60DD393C}"/>
              </a:ext>
            </a:extLst>
          </p:cNvPr>
          <p:cNvSpPr/>
          <p:nvPr/>
        </p:nvSpPr>
        <p:spPr>
          <a:xfrm rot="16200000">
            <a:off x="4111753" y="2389050"/>
            <a:ext cx="305486" cy="1956759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="" xmlns:a16="http://schemas.microsoft.com/office/drawing/2014/main" id="{955E37BC-E20B-4BE8-AE12-6BE55EEF91BA}"/>
              </a:ext>
            </a:extLst>
          </p:cNvPr>
          <p:cNvSpPr/>
          <p:nvPr/>
        </p:nvSpPr>
        <p:spPr>
          <a:xfrm rot="16200000">
            <a:off x="6326330" y="2389050"/>
            <a:ext cx="305487" cy="195675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="" xmlns:a16="http://schemas.microsoft.com/office/drawing/2014/main" id="{C2EAA5D0-5562-4EEF-84A6-E952A74D7655}"/>
              </a:ext>
            </a:extLst>
          </p:cNvPr>
          <p:cNvSpPr/>
          <p:nvPr/>
        </p:nvSpPr>
        <p:spPr>
          <a:xfrm rot="16200000">
            <a:off x="8285379" y="2659563"/>
            <a:ext cx="232060" cy="1485182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07504" y="404664"/>
            <a:ext cx="7992888" cy="5904656"/>
          </a:xfrm>
        </p:spPr>
        <p:txBody>
          <a:bodyPr>
            <a:normAutofit/>
          </a:bodyPr>
          <a:lstStyle/>
          <a:p>
            <a:pPr algn="l"/>
            <a:r>
              <a:rPr lang="ru-RU" sz="2800" dirty="0"/>
              <a:t>1. Доступность для воспитанников всех помещений организации, где осуществляется образовательный процесс.  </a:t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2</a:t>
            </a:r>
            <a:r>
              <a:rPr lang="ru-RU" sz="2800" dirty="0"/>
              <a:t>. Свободный доступ воспитанников к играм, игрушкам, материалам, пособиям, обеспечивающих все основные виды деятельности.        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24" b="31919"/>
          <a:stretch/>
        </p:blipFill>
        <p:spPr>
          <a:xfrm>
            <a:off x="6228184" y="3781578"/>
            <a:ext cx="2664296" cy="2941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6851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Оборудование для развития крупной моторики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03CFF46-101E-47C5-9112-E49BB85648D9}"/>
              </a:ext>
            </a:extLst>
          </p:cNvPr>
          <p:cNvSpPr/>
          <p:nvPr/>
        </p:nvSpPr>
        <p:spPr>
          <a:xfrm>
            <a:off x="1" y="2786058"/>
            <a:ext cx="9144000" cy="127540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FB6E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sz="2800" dirty="0">
                <a:solidFill>
                  <a:schemeClr val="tx1"/>
                </a:solidFill>
              </a:rPr>
              <a:t>               </a:t>
            </a:r>
            <a:r>
              <a:rPr lang="ru-RU" sz="2800" dirty="0" smtClean="0">
                <a:solidFill>
                  <a:schemeClr val="tx1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2          3          4          5         </a:t>
            </a: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7            </a:t>
            </a:r>
          </a:p>
        </p:txBody>
      </p:sp>
      <p:sp>
        <p:nvSpPr>
          <p:cNvPr id="12" name="Левая фигурная скобка 11">
            <a:extLst>
              <a:ext uri="{FF2B5EF4-FFF2-40B4-BE49-F238E27FC236}">
                <a16:creationId xmlns="" xmlns:a16="http://schemas.microsoft.com/office/drawing/2014/main" id="{DEFEA003-7456-492B-B59D-C9DB735E8158}"/>
              </a:ext>
            </a:extLst>
          </p:cNvPr>
          <p:cNvSpPr/>
          <p:nvPr/>
        </p:nvSpPr>
        <p:spPr>
          <a:xfrm rot="16200000">
            <a:off x="1709025" y="2220009"/>
            <a:ext cx="227095" cy="23593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>
            <a:extLst>
              <a:ext uri="{FF2B5EF4-FFF2-40B4-BE49-F238E27FC236}">
                <a16:creationId xmlns="" xmlns:a16="http://schemas.microsoft.com/office/drawing/2014/main" id="{C09238A9-1F56-45CA-A7BF-A41F60DD393C}"/>
              </a:ext>
            </a:extLst>
          </p:cNvPr>
          <p:cNvSpPr/>
          <p:nvPr/>
        </p:nvSpPr>
        <p:spPr>
          <a:xfrm rot="16200000">
            <a:off x="4111753" y="2389050"/>
            <a:ext cx="305486" cy="1956759"/>
          </a:xfrm>
          <a:prstGeom prst="leftBrac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вая фигурная скобка 13">
            <a:extLst>
              <a:ext uri="{FF2B5EF4-FFF2-40B4-BE49-F238E27FC236}">
                <a16:creationId xmlns="" xmlns:a16="http://schemas.microsoft.com/office/drawing/2014/main" id="{955E37BC-E20B-4BE8-AE12-6BE55EEF91BA}"/>
              </a:ext>
            </a:extLst>
          </p:cNvPr>
          <p:cNvSpPr/>
          <p:nvPr/>
        </p:nvSpPr>
        <p:spPr>
          <a:xfrm rot="16200000">
            <a:off x="6326330" y="2389050"/>
            <a:ext cx="305487" cy="195675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фигурная скобка 14">
            <a:extLst>
              <a:ext uri="{FF2B5EF4-FFF2-40B4-BE49-F238E27FC236}">
                <a16:creationId xmlns="" xmlns:a16="http://schemas.microsoft.com/office/drawing/2014/main" id="{C2EAA5D0-5562-4EEF-84A6-E952A74D7655}"/>
              </a:ext>
            </a:extLst>
          </p:cNvPr>
          <p:cNvSpPr/>
          <p:nvPr/>
        </p:nvSpPr>
        <p:spPr>
          <a:xfrm rot="16200000">
            <a:off x="8285379" y="2659563"/>
            <a:ext cx="232060" cy="1485182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071570"/>
          </a:xfrm>
        </p:spPr>
        <p:txBody>
          <a:bodyPr>
            <a:normAutofit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Итоговая диаграмма</a:t>
            </a:r>
            <a:endParaRPr lang="ru-RU" dirty="0"/>
          </a:p>
        </p:txBody>
      </p:sp>
      <p:pic>
        <p:nvPicPr>
          <p:cNvPr id="1026" name="Picture 2" descr="C:\Users\user\Desktop\РПС шкалы\РППС группы\РППС подг А_page-0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22550"/>
            <a:ext cx="7547080" cy="5335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Мой выбор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73" r="12504"/>
          <a:stretch/>
        </p:blipFill>
        <p:spPr>
          <a:xfrm>
            <a:off x="107504" y="1772816"/>
            <a:ext cx="3717561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1338" y="4011457"/>
            <a:ext cx="5184576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025" t="3192" r="10505" b="27659"/>
          <a:stretch/>
        </p:blipFill>
        <p:spPr>
          <a:xfrm>
            <a:off x="4067943" y="1565289"/>
            <a:ext cx="4464497" cy="2340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4704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57200">
              <a:lnSpc>
                <a:spcPct val="115000"/>
              </a:lnSpc>
              <a:spcAft>
                <a:spcPts val="1000"/>
              </a:spcAft>
              <a:tabLst>
                <a:tab pos="605790" algn="l"/>
              </a:tabLst>
            </a:pP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i="1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общего сбора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1628800"/>
            <a:ext cx="8507288" cy="2578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60579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Для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обеспечения комфорта во время проведения детского совета    можно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использовать      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ковер, персональные подушечки или маленькие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коврики.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60579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Хранить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подушечки целесообразно в доступном месте, не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предполагающем     больших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перемещений и помощи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взрослого.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605790" algn="l"/>
              </a:tabLs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рядом с местом общего сбора можно предусмотреть уголок уединения, где они будут храниться и где ребенок может полежать, полистать книжку, поиграть в тишине.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30" t="22470" r="5435"/>
          <a:stretch/>
        </p:blipFill>
        <p:spPr>
          <a:xfrm>
            <a:off x="3779912" y="3816107"/>
            <a:ext cx="4536504" cy="3041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001" t="17450" r="9400" b="14300"/>
          <a:stretch/>
        </p:blipFill>
        <p:spPr>
          <a:xfrm>
            <a:off x="1066872" y="4207454"/>
            <a:ext cx="2497016" cy="265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4893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i="1" u="sng" dirty="0" smtClean="0">
                <a:solidFill>
                  <a:srgbClr val="FF0000"/>
                </a:solidFill>
              </a:rPr>
              <a:t>Центр детского творчества</a:t>
            </a:r>
            <a:r>
              <a:rPr lang="ru-RU" sz="4000" u="sng" dirty="0" smtClean="0">
                <a:solidFill>
                  <a:srgbClr val="FF0000"/>
                </a:solidFill>
              </a:rPr>
              <a:t> </a:t>
            </a:r>
            <a:endParaRPr lang="ru-RU" sz="4000" dirty="0" smtClean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882" b="11261"/>
          <a:stretch/>
        </p:blipFill>
        <p:spPr>
          <a:xfrm>
            <a:off x="5364088" y="1410042"/>
            <a:ext cx="3617229" cy="3171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esktop\рппс юля\IMG-20191029-WA00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334" b="13831"/>
          <a:stretch/>
        </p:blipFill>
        <p:spPr bwMode="auto">
          <a:xfrm>
            <a:off x="2920886" y="3756164"/>
            <a:ext cx="3528392" cy="3129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рппс юля\IMG-20191029-WA00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101" b="6892"/>
          <a:stretch/>
        </p:blipFill>
        <p:spPr bwMode="auto">
          <a:xfrm>
            <a:off x="290573" y="1176823"/>
            <a:ext cx="3456384" cy="3691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62" t="11549" r="18888" b="651"/>
          <a:stretch/>
        </p:blipFill>
        <p:spPr>
          <a:xfrm>
            <a:off x="290573" y="4390086"/>
            <a:ext cx="252121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49" r="19141" b="11489"/>
          <a:stretch/>
        </p:blipFill>
        <p:spPr>
          <a:xfrm>
            <a:off x="6554332" y="4221088"/>
            <a:ext cx="2376264" cy="2473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0769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/>
            <a:r>
              <a:rPr lang="ru-RU" sz="4000" b="1" i="1" u="sng" dirty="0" smtClean="0">
                <a:solidFill>
                  <a:srgbClr val="FF0000"/>
                </a:solidFill>
              </a:rPr>
              <a:t>Центр конструирования</a:t>
            </a:r>
            <a:r>
              <a:rPr lang="ru-RU" sz="4000" b="1" dirty="0" smtClean="0">
                <a:solidFill>
                  <a:srgbClr val="FF0000"/>
                </a:solidFill>
              </a:rPr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3" t="-1202" r="-1943" b="31257"/>
          <a:stretch/>
        </p:blipFill>
        <p:spPr>
          <a:xfrm>
            <a:off x="6525799" y="2683991"/>
            <a:ext cx="2869615" cy="3568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12" t="8000" r="19288" b="20601"/>
          <a:stretch/>
        </p:blipFill>
        <p:spPr>
          <a:xfrm>
            <a:off x="16055" y="1424544"/>
            <a:ext cx="330389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2021572"/>
            <a:ext cx="3744416" cy="4836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59" t="8000" r="30955" b="18500"/>
          <a:stretch/>
        </p:blipFill>
        <p:spPr>
          <a:xfrm>
            <a:off x="90768" y="4390410"/>
            <a:ext cx="2545997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5946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 fontScale="90000"/>
          </a:bodyPr>
          <a:lstStyle/>
          <a:p>
            <a:pPr algn="ctr" eaLnBrk="1"/>
            <a:r>
              <a:rPr lang="ru-RU" sz="2800" b="1" i="1" u="sng" dirty="0" smtClean="0">
                <a:solidFill>
                  <a:srgbClr val="FF0000"/>
                </a:solidFill>
              </a:rPr>
              <a:t/>
            </a:r>
            <a:br>
              <a:rPr lang="ru-RU" sz="2800" b="1" i="1" u="sng" dirty="0" smtClean="0">
                <a:solidFill>
                  <a:srgbClr val="FF0000"/>
                </a:solidFill>
              </a:rPr>
            </a:br>
            <a:r>
              <a:rPr lang="ru-RU" sz="4000" b="1" i="1" u="sng" dirty="0" smtClean="0">
                <a:solidFill>
                  <a:srgbClr val="FF0000"/>
                </a:solidFill>
              </a:rPr>
              <a:t>Центр дидактических игр</a:t>
            </a:r>
            <a:r>
              <a:rPr lang="ru-RU" sz="4000" b="1" u="sng" dirty="0" smtClean="0">
                <a:solidFill>
                  <a:srgbClr val="FF0000"/>
                </a:solidFill>
              </a:rPr>
              <a:t/>
            </a:r>
            <a:br>
              <a:rPr lang="ru-RU" sz="4000" b="1" u="sng" dirty="0" smtClean="0">
                <a:solidFill>
                  <a:srgbClr val="FF0000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444" y="1275761"/>
            <a:ext cx="4029912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50" t="3800" r="16138"/>
          <a:stretch/>
        </p:blipFill>
        <p:spPr>
          <a:xfrm>
            <a:off x="5076056" y="3438170"/>
            <a:ext cx="324714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63" t="-399" r="4326" b="6951"/>
          <a:stretch/>
        </p:blipFill>
        <p:spPr>
          <a:xfrm>
            <a:off x="6372200" y="1369226"/>
            <a:ext cx="2638405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68" t="-2100" r="25408" b="33851"/>
          <a:stretch/>
        </p:blipFill>
        <p:spPr>
          <a:xfrm>
            <a:off x="4396356" y="1321480"/>
            <a:ext cx="1843405" cy="1991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2112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93617" y="620688"/>
            <a:ext cx="8229600" cy="1012974"/>
          </a:xfrm>
        </p:spPr>
        <p:txBody>
          <a:bodyPr>
            <a:normAutofit fontScale="90000"/>
          </a:bodyPr>
          <a:lstStyle/>
          <a:p>
            <a:pPr algn="ctr" eaLnBrk="1"/>
            <a:r>
              <a:rPr lang="ru-RU" sz="2800" b="1" i="1" u="sng" dirty="0" smtClean="0">
                <a:solidFill>
                  <a:srgbClr val="FF0000"/>
                </a:solidFill>
              </a:rPr>
              <a:t/>
            </a:r>
            <a:br>
              <a:rPr lang="ru-RU" sz="2800" b="1" i="1" u="sng" dirty="0" smtClean="0">
                <a:solidFill>
                  <a:srgbClr val="FF0000"/>
                </a:solidFill>
              </a:rPr>
            </a:br>
            <a:r>
              <a:rPr lang="ru-RU" sz="4000" b="1" i="1" u="sng" dirty="0" smtClean="0">
                <a:solidFill>
                  <a:srgbClr val="FF0000"/>
                </a:solidFill>
              </a:rPr>
              <a:t>Музыкальный центр </a:t>
            </a:r>
            <a:r>
              <a:rPr lang="ru-RU" sz="4000" b="1" u="sng" dirty="0" smtClean="0">
                <a:solidFill>
                  <a:srgbClr val="FF0000"/>
                </a:solidFill>
              </a:rPr>
              <a:t/>
            </a:r>
            <a:br>
              <a:rPr lang="ru-RU" sz="4000" b="1" u="sng" dirty="0" smtClean="0">
                <a:solidFill>
                  <a:srgbClr val="FF0000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355"/>
          <a:stretch/>
        </p:blipFill>
        <p:spPr>
          <a:xfrm>
            <a:off x="827584" y="1988840"/>
            <a:ext cx="7161666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2698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/>
            <a:r>
              <a:rPr lang="ru-RU" sz="2800" b="1" i="1" u="sng" dirty="0" smtClean="0">
                <a:solidFill>
                  <a:srgbClr val="FF0000"/>
                </a:solidFill>
              </a:rPr>
              <a:t/>
            </a:r>
            <a:br>
              <a:rPr lang="ru-RU" sz="2800" b="1" i="1" u="sng" dirty="0" smtClean="0">
                <a:solidFill>
                  <a:srgbClr val="FF0000"/>
                </a:solidFill>
              </a:rPr>
            </a:br>
            <a:r>
              <a:rPr lang="ru-RU" sz="4000" b="1" i="1" u="sng" dirty="0" smtClean="0">
                <a:solidFill>
                  <a:srgbClr val="FF0000"/>
                </a:solidFill>
              </a:rPr>
              <a:t>Театральный центр </a:t>
            </a:r>
            <a:r>
              <a:rPr lang="ru-RU" sz="4000" b="1" u="sng" dirty="0" smtClean="0">
                <a:solidFill>
                  <a:srgbClr val="FF0000"/>
                </a:solidFill>
              </a:rPr>
              <a:t/>
            </a:r>
            <a:br>
              <a:rPr lang="ru-RU" sz="4000" b="1" u="sng" dirty="0" smtClean="0">
                <a:solidFill>
                  <a:srgbClr val="FF0000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426"/>
          <a:stretch/>
        </p:blipFill>
        <p:spPr>
          <a:xfrm>
            <a:off x="1907704" y="2585457"/>
            <a:ext cx="4859190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1412776"/>
            <a:ext cx="3057804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391648"/>
            <a:ext cx="2970330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4426"/>
          <a:stretch/>
        </p:blipFill>
        <p:spPr>
          <a:xfrm>
            <a:off x="1928794" y="2609528"/>
            <a:ext cx="4859190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2817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0129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i="1" u="sng" dirty="0" smtClean="0">
                <a:solidFill>
                  <a:schemeClr val="accent2"/>
                </a:solidFill>
              </a:rPr>
              <a:t/>
            </a:r>
            <a:br>
              <a:rPr lang="ru-RU" sz="1800" i="1" u="sng" dirty="0" smtClean="0">
                <a:solidFill>
                  <a:schemeClr val="accent2"/>
                </a:solidFill>
              </a:rPr>
            </a:br>
            <a:r>
              <a:rPr lang="ru-RU" sz="1800" i="1" u="sng" dirty="0" smtClean="0">
                <a:solidFill>
                  <a:schemeClr val="accent2"/>
                </a:solidFill>
              </a:rPr>
              <a:t/>
            </a:r>
            <a:br>
              <a:rPr lang="ru-RU" sz="1800" i="1" u="sng" dirty="0" smtClean="0">
                <a:solidFill>
                  <a:schemeClr val="accent2"/>
                </a:solidFill>
              </a:rPr>
            </a:br>
            <a:r>
              <a:rPr lang="ru-RU" sz="1800" i="1" u="sng" dirty="0" smtClean="0">
                <a:solidFill>
                  <a:schemeClr val="accent2"/>
                </a:solidFill>
              </a:rPr>
              <a:t/>
            </a:r>
            <a:br>
              <a:rPr lang="ru-RU" sz="1800" i="1" u="sng" dirty="0" smtClean="0">
                <a:solidFill>
                  <a:schemeClr val="accent2"/>
                </a:solidFill>
              </a:rPr>
            </a:br>
            <a:r>
              <a:rPr lang="ru-RU" sz="1800" i="1" u="sng" dirty="0" smtClean="0">
                <a:solidFill>
                  <a:schemeClr val="accent2"/>
                </a:solidFill>
              </a:rPr>
              <a:t/>
            </a:r>
            <a:br>
              <a:rPr lang="ru-RU" sz="1800" i="1" u="sng" dirty="0" smtClean="0">
                <a:solidFill>
                  <a:schemeClr val="accent2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i="1" u="sng" dirty="0" smtClean="0">
                <a:solidFill>
                  <a:srgbClr val="FF0000"/>
                </a:solidFill>
              </a:rPr>
              <a:t>Литературный центр</a:t>
            </a:r>
            <a:r>
              <a:rPr lang="ru-RU" b="1" i="1" u="sng" dirty="0" smtClean="0">
                <a:solidFill>
                  <a:schemeClr val="accent2"/>
                </a:solidFill>
              </a:rPr>
              <a:t/>
            </a:r>
            <a:br>
              <a:rPr lang="ru-RU" b="1" i="1" u="sng" dirty="0" smtClean="0">
                <a:solidFill>
                  <a:schemeClr val="accent2"/>
                </a:solidFill>
              </a:rPr>
            </a:br>
            <a:endParaRPr lang="ru-RU" b="1" i="1" u="sng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556792"/>
            <a:ext cx="3760173" cy="5013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75" t="10500" r="8264" b="13098"/>
          <a:stretch/>
        </p:blipFill>
        <p:spPr>
          <a:xfrm>
            <a:off x="5148064" y="1755736"/>
            <a:ext cx="3081942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25" r="14563" b="22700"/>
          <a:stretch/>
        </p:blipFill>
        <p:spPr>
          <a:xfrm>
            <a:off x="4283968" y="4063574"/>
            <a:ext cx="2808147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2871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rgbClr val="FF0000"/>
                </a:solidFill>
              </a:rPr>
              <a:t>Предметно-развивающая среда – это организованное жизненное пространство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пособное обеспечивать социально-культурное становление дошкольника;</a:t>
            </a:r>
          </a:p>
          <a:p>
            <a:r>
              <a:rPr lang="ru-RU" dirty="0"/>
              <a:t>у</a:t>
            </a:r>
            <a:r>
              <a:rPr lang="ru-RU" dirty="0" smtClean="0"/>
              <a:t>довлетворять потребности актуального и ближайшего творческого развития ребенка;</a:t>
            </a:r>
          </a:p>
          <a:p>
            <a:r>
              <a:rPr lang="ru-RU" dirty="0"/>
              <a:t>с</a:t>
            </a:r>
            <a:r>
              <a:rPr lang="ru-RU" dirty="0" smtClean="0"/>
              <a:t>тановление его способностей посредством включения в активную познавательно-творческую деятельность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67651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Уголок уединения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7576" y="1196752"/>
            <a:ext cx="3816424" cy="5088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050" r="16526" b="11801"/>
          <a:stretch/>
        </p:blipFill>
        <p:spPr>
          <a:xfrm>
            <a:off x="3347864" y="4121696"/>
            <a:ext cx="244827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85559"/>
            <a:ext cx="3759882" cy="5013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5564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Центр кулинарии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577160"/>
            <a:ext cx="3225096" cy="3550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1510996"/>
            <a:ext cx="3528392" cy="4007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4005064"/>
            <a:ext cx="3925771" cy="2744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0222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11560" y="260648"/>
            <a:ext cx="8229600" cy="101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  <a:defRPr>
                <a:solidFill>
                  <a:schemeClr val="tx1"/>
                </a:solidFill>
                <a:latin typeface="Arial" charset="0"/>
                <a:ea typeface="AR PL SungtiL GB" charset="0"/>
                <a:cs typeface="AR PL SungtiL GB" charset="0"/>
              </a:defRPr>
            </a:lvl1pPr>
            <a:lvl2pPr eaLnBrk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  <a:defRPr>
                <a:solidFill>
                  <a:schemeClr val="tx1"/>
                </a:solidFill>
                <a:latin typeface="Arial" charset="0"/>
                <a:ea typeface="AR PL SungtiL GB" charset="0"/>
                <a:cs typeface="AR PL SungtiL GB" charset="0"/>
              </a:defRPr>
            </a:lvl2pPr>
            <a:lvl3pPr eaLnBrk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  <a:defRPr>
                <a:solidFill>
                  <a:schemeClr val="tx1"/>
                </a:solidFill>
                <a:latin typeface="Arial" charset="0"/>
                <a:ea typeface="AR PL SungtiL GB" charset="0"/>
                <a:cs typeface="AR PL SungtiL GB" charset="0"/>
              </a:defRPr>
            </a:lvl3pPr>
            <a:lvl4pPr eaLnBrk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  <a:defRPr>
                <a:solidFill>
                  <a:schemeClr val="tx1"/>
                </a:solidFill>
                <a:latin typeface="Arial" charset="0"/>
                <a:ea typeface="AR PL SungtiL GB" charset="0"/>
                <a:cs typeface="AR PL SungtiL GB" charset="0"/>
              </a:defRPr>
            </a:lvl4pPr>
            <a:lvl5pPr eaLnBrk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  <a:defRPr>
                <a:solidFill>
                  <a:schemeClr val="tx1"/>
                </a:solidFill>
                <a:latin typeface="Arial" charset="0"/>
                <a:ea typeface="AR PL SungtiL GB" charset="0"/>
                <a:cs typeface="AR PL SungtiL GB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  <a:defRPr>
                <a:solidFill>
                  <a:schemeClr val="tx1"/>
                </a:solidFill>
                <a:latin typeface="Arial" charset="0"/>
                <a:ea typeface="AR PL SungtiL GB" charset="0"/>
                <a:cs typeface="AR PL SungtiL GB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  <a:defRPr>
                <a:solidFill>
                  <a:schemeClr val="tx1"/>
                </a:solidFill>
                <a:latin typeface="Arial" charset="0"/>
                <a:ea typeface="AR PL SungtiL GB" charset="0"/>
                <a:cs typeface="AR PL SungtiL GB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  <a:defRPr>
                <a:solidFill>
                  <a:schemeClr val="tx1"/>
                </a:solidFill>
                <a:latin typeface="Arial" charset="0"/>
                <a:ea typeface="AR PL SungtiL GB" charset="0"/>
                <a:cs typeface="AR PL SungtiL GB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</a:tabLst>
              <a:defRPr>
                <a:solidFill>
                  <a:schemeClr val="tx1"/>
                </a:solidFill>
                <a:latin typeface="Arial" charset="0"/>
                <a:ea typeface="AR PL SungtiL GB" charset="0"/>
                <a:cs typeface="AR PL SungtiL GB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ru-RU" sz="4400" b="1" i="1" u="sng" dirty="0">
                <a:solidFill>
                  <a:srgbClr val="FF0000"/>
                </a:solidFill>
              </a:rPr>
              <a:t>Центр движения</a:t>
            </a:r>
            <a:endParaRPr lang="ru-RU" sz="4400" b="1" dirty="0">
              <a:solidFill>
                <a:schemeClr val="accent2"/>
              </a:solidFill>
              <a:latin typeface="Calibri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556792"/>
            <a:ext cx="3813888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556792"/>
            <a:ext cx="3816424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0142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Центр сюжетно-ролевой игры</a:t>
            </a:r>
            <a:endParaRPr lang="ru-RU" dirty="0"/>
          </a:p>
        </p:txBody>
      </p:sp>
      <p:pic>
        <p:nvPicPr>
          <p:cNvPr id="1028" name="Picture 4" descr="C:\Users\User\Desktop\фото анна\IMG_20191120_1045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4" t="17809" r="9245" b="22913"/>
          <a:stretch/>
        </p:blipFill>
        <p:spPr bwMode="auto">
          <a:xfrm>
            <a:off x="6228184" y="1692539"/>
            <a:ext cx="2304256" cy="2618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фото анна\IMG_20191120_1048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09" t="18684" r="-9327" b="-20647"/>
          <a:stretch/>
        </p:blipFill>
        <p:spPr bwMode="auto">
          <a:xfrm>
            <a:off x="3203848" y="1523731"/>
            <a:ext cx="2832380" cy="4169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фото анна\IMG_20191120_10453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034" b="-4532"/>
          <a:stretch/>
        </p:blipFill>
        <p:spPr bwMode="auto">
          <a:xfrm>
            <a:off x="395536" y="1692539"/>
            <a:ext cx="2376264" cy="279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фото анна\IMG_20191120_1045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95411"/>
            <a:ext cx="2592288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User\Desktop\фото анна\IMG_20191120_10455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95" b="11405"/>
          <a:stretch/>
        </p:blipFill>
        <p:spPr bwMode="auto">
          <a:xfrm>
            <a:off x="1043608" y="4380741"/>
            <a:ext cx="2545854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User\Desktop\фото анна\IMG_20191120_10480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077" r="33945" b="53680"/>
          <a:stretch/>
        </p:blipFill>
        <p:spPr bwMode="auto">
          <a:xfrm>
            <a:off x="3707904" y="5539485"/>
            <a:ext cx="1525772" cy="1289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228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537" y="332656"/>
            <a:ext cx="7704856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9847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003232" cy="936104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Требования ФГОС к развивающей  предметно-пространственной среде:</a:t>
            </a:r>
            <a:endParaRPr lang="ru-RU" sz="3200" i="1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79512" y="1628800"/>
            <a:ext cx="8280400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>
              <a:tabLst>
                <a:tab pos="4229100" algn="l"/>
              </a:tabLst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eaLnBrk="0">
              <a:lnSpc>
                <a:spcPct val="100000"/>
              </a:lnSpc>
              <a:buClrTx/>
              <a:buSzTx/>
              <a:buFont typeface="Times New Roman" pitchFamily="18" charset="0"/>
              <a:buAutoNum type="arabicPeriod"/>
              <a:tabLst>
                <a:tab pos="4229100" algn="l"/>
              </a:tabLs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Развивающая предметно-пространственная среда обеспечивает максимальную реализацию образовательного потенциала. </a:t>
            </a:r>
          </a:p>
          <a:p>
            <a:pPr eaLnBrk="0">
              <a:lnSpc>
                <a:spcPct val="100000"/>
              </a:lnSpc>
              <a:buClrTx/>
              <a:buSzTx/>
              <a:tabLst>
                <a:tab pos="4229100" algn="l"/>
              </a:tabLs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Обеспечивает </a:t>
            </a: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возможности общения и совместной деятельности детей (в том числе детей разного возраста) и взрослых, двигательной активности детей, а также возможности для уединения.</a:t>
            </a:r>
          </a:p>
          <a:p>
            <a:pPr eaLnBrk="0">
              <a:lnSpc>
                <a:spcPct val="100000"/>
              </a:lnSpc>
              <a:buClrTx/>
              <a:buSzTx/>
              <a:tabLst>
                <a:tab pos="4229100" algn="l"/>
              </a:tabLs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Развивающая предметно-пространственная среда должна обеспечивать: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0">
              <a:lnSpc>
                <a:spcPct val="100000"/>
              </a:lnSpc>
              <a:buClrTx/>
              <a:buSzTx/>
              <a:buFontTx/>
              <a:buNone/>
              <a:tabLst>
                <a:tab pos="4229100" algn="l"/>
              </a:tabLs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-реализацию различных образовательных программ;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0">
              <a:lnSpc>
                <a:spcPct val="100000"/>
              </a:lnSpc>
              <a:buClrTx/>
              <a:buSzTx/>
              <a:buFontTx/>
              <a:buNone/>
              <a:tabLst>
                <a:tab pos="4229100" algn="l"/>
              </a:tabLs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-в случае организации инклюзивного образования - необходимые для него  условия;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0">
              <a:lnSpc>
                <a:spcPct val="100000"/>
              </a:lnSpc>
              <a:buClrTx/>
              <a:buSzTx/>
              <a:buFontTx/>
              <a:buNone/>
              <a:tabLst>
                <a:tab pos="4229100" algn="l"/>
              </a:tabLs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-учет национально-культурных, климатических условий, в которых  осуществляется образовательная деятельность;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0">
              <a:lnSpc>
                <a:spcPct val="100000"/>
              </a:lnSpc>
              <a:buClrTx/>
              <a:buSzTx/>
              <a:buFontTx/>
              <a:buNone/>
              <a:tabLst>
                <a:tab pos="4229100" algn="l"/>
              </a:tabLs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        -учет возрастных особенностей детей. </a:t>
            </a:r>
          </a:p>
          <a:p>
            <a:pPr eaLnBrk="0">
              <a:lnSpc>
                <a:spcPct val="100000"/>
              </a:lnSpc>
              <a:buClrTx/>
              <a:buSzTx/>
              <a:buFontTx/>
              <a:buNone/>
              <a:tabLst>
                <a:tab pos="4229100" algn="l"/>
              </a:tabLst>
            </a:pPr>
            <a:r>
              <a:rPr lang="ru-RU" sz="2000" dirty="0">
                <a:latin typeface="Times New Roman" pitchFamily="18" charset="0"/>
                <a:ea typeface="Calibri" pitchFamily="34" charset="0"/>
                <a:cs typeface="Calibri" pitchFamily="34" charset="0"/>
              </a:rPr>
              <a:t>4.  Развивающая предметно-пространственная среда должна быть: содержательно-насыщенной, трансформируемой, полифункциональной, вариативной, доступной и безопасной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Calibri" pitchFamily="34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52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b="1" i="1" dirty="0" smtClean="0">
                <a:solidFill>
                  <a:srgbClr val="FF0000"/>
                </a:solidFill>
              </a:rPr>
              <a:t>РППС </a:t>
            </a:r>
            <a:r>
              <a:rPr lang="ru-RU" b="1" i="1" dirty="0">
                <a:solidFill>
                  <a:srgbClr val="FF0000"/>
                </a:solidFill>
              </a:rPr>
              <a:t>в старшем</a:t>
            </a:r>
            <a:r>
              <a:rPr lang="ru-RU" i="1" dirty="0">
                <a:solidFill>
                  <a:srgbClr val="FF0000"/>
                </a:solidFill>
              </a:rPr>
              <a:t/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дошкольном возрасте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28800"/>
            <a:ext cx="8229599" cy="501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7956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249846015"/>
              </p:ext>
            </p:extLst>
          </p:nvPr>
        </p:nvGraphicFramePr>
        <p:xfrm>
          <a:off x="971600" y="1340768"/>
          <a:ext cx="728667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61459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Примерные центры по образовательным областям в соответствии с  требованиями ФГОС</a:t>
            </a:r>
            <a:endParaRPr lang="ru-RU" sz="32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2447734" y="1938321"/>
            <a:ext cx="4176471" cy="1901323"/>
            <a:chOff x="2160236" y="87770"/>
            <a:chExt cx="4176471" cy="1901323"/>
          </a:xfrm>
        </p:grpSpPr>
        <p:sp>
          <p:nvSpPr>
            <p:cNvPr id="16" name="Овал 15"/>
            <p:cNvSpPr/>
            <p:nvPr/>
          </p:nvSpPr>
          <p:spPr>
            <a:xfrm>
              <a:off x="2160236" y="87770"/>
              <a:ext cx="4176471" cy="190132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Овал 4"/>
            <p:cNvSpPr/>
            <p:nvPr/>
          </p:nvSpPr>
          <p:spPr>
            <a:xfrm>
              <a:off x="2771866" y="366212"/>
              <a:ext cx="2953211" cy="1344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8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Социально-коммуникативное развитие:</a:t>
              </a:r>
              <a:endParaRPr lang="ru-RU" sz="2800" kern="1200" dirty="0"/>
            </a:p>
          </p:txBody>
        </p:sp>
      </p:grpSp>
      <p:sp>
        <p:nvSpPr>
          <p:cNvPr id="4" name="Стрелка влево 3"/>
          <p:cNvSpPr/>
          <p:nvPr/>
        </p:nvSpPr>
        <p:spPr>
          <a:xfrm rot="19952631">
            <a:off x="1358103" y="2731942"/>
            <a:ext cx="981203" cy="648093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" name="Группа 4"/>
          <p:cNvGrpSpPr/>
          <p:nvPr/>
        </p:nvGrpSpPr>
        <p:grpSpPr>
          <a:xfrm>
            <a:off x="273145" y="3522495"/>
            <a:ext cx="2160310" cy="1728248"/>
            <a:chOff x="288027" y="2176018"/>
            <a:chExt cx="2160310" cy="1728248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288027" y="2176018"/>
              <a:ext cx="2160310" cy="17282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Скругленный прямоугольник 7"/>
            <p:cNvSpPr/>
            <p:nvPr/>
          </p:nvSpPr>
          <p:spPr>
            <a:xfrm>
              <a:off x="338646" y="2226637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Центр  безопасности</a:t>
              </a:r>
            </a:p>
          </p:txBody>
        </p:sp>
      </p:grpSp>
      <p:sp>
        <p:nvSpPr>
          <p:cNvPr id="6" name="Стрелка влево 5"/>
          <p:cNvSpPr/>
          <p:nvPr/>
        </p:nvSpPr>
        <p:spPr>
          <a:xfrm rot="16255747">
            <a:off x="4431911" y="3778085"/>
            <a:ext cx="284677" cy="648093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7" name="Группа 6"/>
          <p:cNvGrpSpPr/>
          <p:nvPr/>
        </p:nvGrpSpPr>
        <p:grpSpPr>
          <a:xfrm>
            <a:off x="2715992" y="4446366"/>
            <a:ext cx="2160310" cy="1728248"/>
            <a:chOff x="3240358" y="2536068"/>
            <a:chExt cx="2160310" cy="1728248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3240358" y="2536068"/>
              <a:ext cx="2160310" cy="17282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Скругленный прямоугольник 10"/>
            <p:cNvSpPr/>
            <p:nvPr/>
          </p:nvSpPr>
          <p:spPr>
            <a:xfrm>
              <a:off x="3290977" y="2586687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Центр игры (центр сюжетно-ролевых игр)</a:t>
              </a:r>
              <a:endParaRPr lang="ru-RU" sz="2000" kern="1200" dirty="0"/>
            </a:p>
          </p:txBody>
        </p:sp>
      </p:grpSp>
      <p:sp>
        <p:nvSpPr>
          <p:cNvPr id="8" name="Стрелка влево 7"/>
          <p:cNvSpPr/>
          <p:nvPr/>
        </p:nvSpPr>
        <p:spPr>
          <a:xfrm rot="12966271">
            <a:off x="6500861" y="3185688"/>
            <a:ext cx="1023233" cy="648093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" name="Группа 8"/>
          <p:cNvGrpSpPr/>
          <p:nvPr/>
        </p:nvGrpSpPr>
        <p:grpSpPr>
          <a:xfrm>
            <a:off x="5328017" y="4496985"/>
            <a:ext cx="2160310" cy="1728248"/>
            <a:chOff x="5885974" y="2418411"/>
            <a:chExt cx="2160310" cy="1728248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885974" y="2418411"/>
              <a:ext cx="2160310" cy="17282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Скругленный прямоугольник 13"/>
            <p:cNvSpPr/>
            <p:nvPr/>
          </p:nvSpPr>
          <p:spPr>
            <a:xfrm>
              <a:off x="5936593" y="2517797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 Уголок</a:t>
              </a:r>
            </a:p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 дежурных</a:t>
              </a:r>
              <a:endParaRPr lang="ru-RU" sz="2000" kern="1200" dirty="0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675" y="2630844"/>
            <a:ext cx="218916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977528" y="2979225"/>
            <a:ext cx="21603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Центр  дидактических игр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17715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Примерные центры по образовательным областям в соответствии с  требованиями ФГОС</a:t>
            </a:r>
            <a:endParaRPr lang="ru-RU" sz="28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2388811" y="1614278"/>
            <a:ext cx="4176471" cy="1901323"/>
            <a:chOff x="2232223" y="87770"/>
            <a:chExt cx="4176471" cy="1901323"/>
          </a:xfrm>
        </p:grpSpPr>
        <p:sp>
          <p:nvSpPr>
            <p:cNvPr id="13" name="Овал 12"/>
            <p:cNvSpPr/>
            <p:nvPr/>
          </p:nvSpPr>
          <p:spPr>
            <a:xfrm>
              <a:off x="2232223" y="87770"/>
              <a:ext cx="4176471" cy="190132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Овал 4"/>
            <p:cNvSpPr/>
            <p:nvPr/>
          </p:nvSpPr>
          <p:spPr>
            <a:xfrm>
              <a:off x="2843853" y="366212"/>
              <a:ext cx="2953211" cy="13444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32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Познавательное развитие</a:t>
              </a:r>
              <a:endParaRPr lang="ru-RU" sz="3200" kern="1200" dirty="0"/>
            </a:p>
          </p:txBody>
        </p:sp>
      </p:grpSp>
      <p:sp>
        <p:nvSpPr>
          <p:cNvPr id="4" name="Стрелка влево 3"/>
          <p:cNvSpPr/>
          <p:nvPr/>
        </p:nvSpPr>
        <p:spPr>
          <a:xfrm rot="19761924">
            <a:off x="2227121" y="3049296"/>
            <a:ext cx="629923" cy="451918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Стрелка влево 4"/>
          <p:cNvSpPr/>
          <p:nvPr/>
        </p:nvSpPr>
        <p:spPr>
          <a:xfrm rot="16200000">
            <a:off x="4257591" y="3489941"/>
            <a:ext cx="438909" cy="64403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Группа 5"/>
          <p:cNvGrpSpPr/>
          <p:nvPr/>
        </p:nvGrpSpPr>
        <p:grpSpPr>
          <a:xfrm>
            <a:off x="3347351" y="4151621"/>
            <a:ext cx="2160310" cy="1728248"/>
            <a:chOff x="3553060" y="2615691"/>
            <a:chExt cx="2160310" cy="17282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553060" y="2615691"/>
              <a:ext cx="2160310" cy="17282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Скругленный прямоугольник 8"/>
            <p:cNvSpPr/>
            <p:nvPr/>
          </p:nvSpPr>
          <p:spPr>
            <a:xfrm>
              <a:off x="3603679" y="2695131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ln/>
                  <a:latin typeface="Calibri" pitchFamily="34" charset="0"/>
                  <a:ea typeface="AR PL SungtiL GB" charset="0"/>
                  <a:cs typeface="AR PL SungtiL GB" charset="0"/>
                </a:rPr>
                <a:t>Математический ц</a:t>
              </a: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ентр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1200" dirty="0"/>
            </a:p>
          </p:txBody>
        </p:sp>
      </p:grpSp>
      <p:sp>
        <p:nvSpPr>
          <p:cNvPr id="7" name="Стрелка влево 6"/>
          <p:cNvSpPr/>
          <p:nvPr/>
        </p:nvSpPr>
        <p:spPr>
          <a:xfrm rot="13772379">
            <a:off x="5517893" y="3640057"/>
            <a:ext cx="1627884" cy="585648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2370" y="2499579"/>
            <a:ext cx="2189163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419367" y="4748364"/>
            <a:ext cx="2160310" cy="1740583"/>
            <a:chOff x="4850156" y="2686936"/>
            <a:chExt cx="2160310" cy="1740583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850156" y="2686936"/>
              <a:ext cx="2160310" cy="17282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11"/>
            <p:cNvSpPr/>
            <p:nvPr/>
          </p:nvSpPr>
          <p:spPr>
            <a:xfrm>
              <a:off x="4891240" y="2800509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Центр конструирования</a:t>
              </a:r>
              <a:endParaRPr lang="ru-RU" sz="2000" kern="1200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35752" y="2498675"/>
            <a:ext cx="8920735" cy="1728248"/>
            <a:chOff x="-6073" y="1077782"/>
            <a:chExt cx="8920735" cy="1728248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-6073" y="1077782"/>
              <a:ext cx="2160310" cy="172824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179248" y="1120882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Центр эксперименти-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err="1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рования</a:t>
              </a: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 </a:t>
              </a:r>
              <a:endParaRPr lang="ru-RU" sz="2000" kern="1200" dirty="0"/>
            </a:p>
          </p:txBody>
        </p:sp>
        <p:sp>
          <p:nvSpPr>
            <p:cNvPr id="22" name="Скругленный прямоугольник 4"/>
            <p:cNvSpPr/>
            <p:nvPr/>
          </p:nvSpPr>
          <p:spPr>
            <a:xfrm>
              <a:off x="6855590" y="1130373"/>
              <a:ext cx="2059072" cy="1627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ln/>
                  <a:latin typeface="Calibri" pitchFamily="34" charset="0"/>
                  <a:ea typeface="AR PL SungtiL GB" charset="0"/>
                  <a:cs typeface="AR PL SungtiL GB" charset="0"/>
                </a:rPr>
                <a:t>Экологический ц</a:t>
              </a: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ентр </a:t>
              </a:r>
            </a:p>
          </p:txBody>
        </p:sp>
      </p:grpSp>
      <p:sp>
        <p:nvSpPr>
          <p:cNvPr id="23" name="Стрелка влево 22"/>
          <p:cNvSpPr/>
          <p:nvPr/>
        </p:nvSpPr>
        <p:spPr>
          <a:xfrm rot="13047768">
            <a:off x="6460492" y="2637742"/>
            <a:ext cx="525529" cy="459679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2966" y="4646763"/>
            <a:ext cx="2189163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369458" y="4877653"/>
            <a:ext cx="2131917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ln/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itchFamily="34" charset="0"/>
                <a:ea typeface="AR PL SungtiL GB" charset="0"/>
                <a:cs typeface="AR PL SungtiL GB" charset="0"/>
              </a:rPr>
              <a:t>Центр </a:t>
            </a:r>
            <a:endParaRPr lang="ru-RU" sz="2000" b="1" dirty="0" smtClean="0">
              <a:ln/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itchFamily="34" charset="0"/>
              <a:ea typeface="AR PL SungtiL GB" charset="0"/>
              <a:cs typeface="AR PL SungtiL GB" charset="0"/>
            </a:endParaRP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ln/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Calibri" pitchFamily="34" charset="0"/>
                <a:ea typeface="AR PL SungtiL GB" charset="0"/>
                <a:cs typeface="AR PL SungtiL GB" charset="0"/>
              </a:rPr>
              <a:t>кулинарии</a:t>
            </a:r>
            <a:endParaRPr lang="ru-RU" sz="2000" b="1" dirty="0">
              <a:ln/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 pitchFamily="34" charset="0"/>
              <a:ea typeface="AR PL SungtiL GB" charset="0"/>
              <a:cs typeface="AR PL SungtiL GB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99559" y="3461643"/>
            <a:ext cx="1401763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5333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Примерные центры по образовательным областям в свете требований ФГОС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155133" y="1481208"/>
            <a:ext cx="4925508" cy="1454714"/>
            <a:chOff x="1819605" y="174626"/>
            <a:chExt cx="4925508" cy="1454714"/>
          </a:xfrm>
        </p:grpSpPr>
        <p:sp>
          <p:nvSpPr>
            <p:cNvPr id="11" name="Овал 10"/>
            <p:cNvSpPr/>
            <p:nvPr/>
          </p:nvSpPr>
          <p:spPr>
            <a:xfrm>
              <a:off x="1819605" y="174626"/>
              <a:ext cx="4925508" cy="145471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Овал 4"/>
            <p:cNvSpPr/>
            <p:nvPr/>
          </p:nvSpPr>
          <p:spPr>
            <a:xfrm>
              <a:off x="2540929" y="387664"/>
              <a:ext cx="3482860" cy="10286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225" tIns="22225" rIns="22225" bIns="22225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3500" b="1" i="0" u="none" strike="noStrike" kern="1200" cap="none" normalizeH="0" baseline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Речевое развитие</a:t>
              </a:r>
              <a:endParaRPr lang="ru-RU" sz="3500" kern="1200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797799" y="3338588"/>
            <a:ext cx="2547755" cy="2038204"/>
            <a:chOff x="462271" y="2032006"/>
            <a:chExt cx="2547755" cy="203820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62271" y="2032006"/>
              <a:ext cx="2547755" cy="203820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6"/>
            <p:cNvSpPr/>
            <p:nvPr/>
          </p:nvSpPr>
          <p:spPr>
            <a:xfrm>
              <a:off x="521968" y="2091703"/>
              <a:ext cx="2428361" cy="19188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 smtClean="0">
                  <a:ln/>
                  <a:latin typeface="Calibri" pitchFamily="34" charset="0"/>
                  <a:ea typeface="AR PL SungtiL GB" charset="0"/>
                  <a:cs typeface="AR PL SungtiL GB" charset="0"/>
                </a:rPr>
                <a:t>Литературный ц</a:t>
              </a: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ентр </a:t>
              </a:r>
              <a:endParaRPr lang="ru-RU" sz="2000" kern="1200" dirty="0"/>
            </a:p>
          </p:txBody>
        </p:sp>
      </p:grpSp>
      <p:sp>
        <p:nvSpPr>
          <p:cNvPr id="5" name="Стрелка влево 4"/>
          <p:cNvSpPr/>
          <p:nvPr/>
        </p:nvSpPr>
        <p:spPr>
          <a:xfrm rot="15197675">
            <a:off x="6522152" y="2583631"/>
            <a:ext cx="611479" cy="76432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6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6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" name="Группа 5"/>
          <p:cNvGrpSpPr/>
          <p:nvPr/>
        </p:nvGrpSpPr>
        <p:grpSpPr>
          <a:xfrm>
            <a:off x="5798446" y="3338580"/>
            <a:ext cx="2547755" cy="2038204"/>
            <a:chOff x="5462918" y="2031998"/>
            <a:chExt cx="2547755" cy="203820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462918" y="2031998"/>
              <a:ext cx="2547755" cy="203820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6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Скругленный прямоугольник 9"/>
            <p:cNvSpPr/>
            <p:nvPr/>
          </p:nvSpPr>
          <p:spPr>
            <a:xfrm>
              <a:off x="5522615" y="2091695"/>
              <a:ext cx="2428361" cy="19188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Центр  </a:t>
              </a:r>
            </a:p>
            <a:p>
              <a:pPr lvl="0" algn="ctr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ru-RU" sz="2000" b="1" i="0" u="none" strike="noStrike" kern="1200" cap="none" normalizeH="0" baseline="0" dirty="0" smtClean="0">
                  <a:ln/>
                  <a:effectLst/>
                  <a:latin typeface="Calibri" pitchFamily="34" charset="0"/>
                  <a:ea typeface="AR PL SungtiL GB" charset="0"/>
                  <a:cs typeface="AR PL SungtiL GB" charset="0"/>
                </a:rPr>
                <a:t>«</a:t>
              </a:r>
              <a:r>
                <a:rPr lang="ru-RU" sz="2000" b="1" dirty="0" smtClean="0">
                  <a:ln/>
                  <a:latin typeface="Calibri" pitchFamily="34" charset="0"/>
                  <a:ea typeface="AR PL SungtiL GB" charset="0"/>
                  <a:cs typeface="AR PL SungtiL GB" charset="0"/>
                </a:rPr>
                <a:t>Будем говорить правильно»</a:t>
              </a:r>
              <a:endParaRPr lang="ru-RU" sz="2000" kern="1200" dirty="0"/>
            </a:p>
          </p:txBody>
        </p:sp>
      </p:grpSp>
      <p:sp>
        <p:nvSpPr>
          <p:cNvPr id="13" name="Стрелка влево 12"/>
          <p:cNvSpPr/>
          <p:nvPr/>
        </p:nvSpPr>
        <p:spPr>
          <a:xfrm rot="18618050">
            <a:off x="2081505" y="2608743"/>
            <a:ext cx="611479" cy="764326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6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6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86255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507</Words>
  <Application>Microsoft Office PowerPoint</Application>
  <PresentationFormat>Экран (4:3)</PresentationFormat>
  <Paragraphs>114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 МДОУ «Золотой петушок»   </vt:lpstr>
      <vt:lpstr>1. Доступность для воспитанников всех помещений организации, где осуществляется образовательный процесс.    2. Свободный доступ воспитанников к играм, игрушкам, материалам, пособиям, обеспечивающих все основные виды деятельности.         </vt:lpstr>
      <vt:lpstr>Предметно-развивающая среда – это организованное жизненное пространство</vt:lpstr>
      <vt:lpstr>Требования ФГОС к развивающей  предметно-пространственной среде:</vt:lpstr>
      <vt:lpstr>РППС в старшем дошкольном возрасте</vt:lpstr>
      <vt:lpstr>Слайд 6</vt:lpstr>
      <vt:lpstr>Примерные центры по образовательным областям в соответствии с  требованиями ФГОС</vt:lpstr>
      <vt:lpstr>Примерные центры по образовательным областям в соответствии с  требованиями ФГОС</vt:lpstr>
      <vt:lpstr>Примерные центры по образовательным областям в свете требований ФГОС</vt:lpstr>
      <vt:lpstr>Примерные центры по образовательным областям в свете требований ФГОС</vt:lpstr>
      <vt:lpstr>Примерные центры по образовательным областям в свете требований ФГОС</vt:lpstr>
      <vt:lpstr>Самооценка РППС группы</vt:lpstr>
      <vt:lpstr>Внутреннее помещение</vt:lpstr>
      <vt:lpstr>Мебель для повседневного ухода, игр и учения</vt:lpstr>
      <vt:lpstr>Мебель для отдыха и комфорта</vt:lpstr>
      <vt:lpstr>Обустройство пространства  для игр</vt:lpstr>
      <vt:lpstr>Места для уединения</vt:lpstr>
      <vt:lpstr>Связанное с детьми оформление пространства</vt:lpstr>
      <vt:lpstr>Пространство для игр, развивающих крупную моторику</vt:lpstr>
      <vt:lpstr>Оборудование для развития крупной моторики</vt:lpstr>
      <vt:lpstr>Итоговая диаграмма</vt:lpstr>
      <vt:lpstr>Мой выбор</vt:lpstr>
      <vt:lpstr> Место общего сбора </vt:lpstr>
      <vt:lpstr>Центр детского творчества </vt:lpstr>
      <vt:lpstr>Центр конструирования </vt:lpstr>
      <vt:lpstr> Центр дидактических игр  </vt:lpstr>
      <vt:lpstr> Музыкальный центр   </vt:lpstr>
      <vt:lpstr> Театральный центр   </vt:lpstr>
      <vt:lpstr>     Литературный центр </vt:lpstr>
      <vt:lpstr>Уголок уединения</vt:lpstr>
      <vt:lpstr>Центр кулинарии</vt:lpstr>
      <vt:lpstr>Центр движения</vt:lpstr>
      <vt:lpstr>Центр сюжетно-ролевой игры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создания презентации</dc:title>
  <dc:creator>Павел Погодаев</dc:creator>
  <cp:lastModifiedBy>user</cp:lastModifiedBy>
  <cp:revision>119</cp:revision>
  <dcterms:created xsi:type="dcterms:W3CDTF">2017-01-04T14:26:05Z</dcterms:created>
  <dcterms:modified xsi:type="dcterms:W3CDTF">2019-11-27T17:02:10Z</dcterms:modified>
</cp:coreProperties>
</file>