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3" r:id="rId3"/>
    <p:sldId id="416" r:id="rId4"/>
    <p:sldId id="414" r:id="rId5"/>
    <p:sldId id="264" r:id="rId6"/>
    <p:sldId id="417" r:id="rId7"/>
    <p:sldId id="418" r:id="rId8"/>
    <p:sldId id="415" r:id="rId9"/>
    <p:sldId id="419" r:id="rId10"/>
    <p:sldId id="420" r:id="rId11"/>
    <p:sldId id="421" r:id="rId12"/>
    <p:sldId id="422" r:id="rId13"/>
    <p:sldId id="322" r:id="rId14"/>
    <p:sldId id="336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EFFEFF"/>
    <a:srgbClr val="CC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452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C192-1A64-45A4-A3C6-E30D9FB3EA4A}" type="datetimeFigureOut">
              <a:rPr lang="ru-RU" smtClean="0"/>
              <a:pPr/>
              <a:t>30.05.2020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0B7B2-38EC-44B2-A20F-28E6C80E06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6496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2EB6D-BA40-4216-B2C8-939BE37F372A}" type="datetimeFigureOut">
              <a:rPr lang="ru-RU" smtClean="0"/>
              <a:pPr/>
              <a:t>30.05.2020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78CB3-CB44-4D21-BB22-544DC75DD8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017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ЦППМСП\Стиль\фон.jpg"/>
          <p:cNvPicPr>
            <a:picLocks noChangeAspect="1" noChangeArrowheads="1"/>
          </p:cNvPicPr>
          <p:nvPr userDrawn="1"/>
        </p:nvPicPr>
        <p:blipFill>
          <a:blip r:embed="rId2" cstate="print"/>
          <a:srcRect l="5726"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</p:spPr>
      </p:pic>
      <p:sp>
        <p:nvSpPr>
          <p:cNvPr id="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8784976" cy="648072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E83425"/>
                </a:solidFill>
              </a:defRPr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4" name="Текст 14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rgbClr val="E83425"/>
                </a:solidFill>
              </a:defRPr>
            </a:lvl1pPr>
          </a:lstStyle>
          <a:p>
            <a:pPr lvl="0"/>
            <a:r>
              <a:rPr lang="ru-RU" dirty="0" smtClean="0"/>
              <a:t>Текст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Администратор\Desktop\ЦППМСП\Стиль\фон.jpg"/>
          <p:cNvPicPr>
            <a:picLocks noChangeAspect="1" noChangeArrowheads="1"/>
          </p:cNvPicPr>
          <p:nvPr userDrawn="1"/>
        </p:nvPicPr>
        <p:blipFill>
          <a:blip r:embed="rId2" cstate="print"/>
          <a:srcRect l="5726"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</p:spPr>
      </p:pic>
      <p:sp>
        <p:nvSpPr>
          <p:cNvPr id="7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7920880" cy="648072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E83425"/>
                </a:solidFill>
              </a:defRPr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rgbClr val="E83425"/>
                </a:solidFill>
              </a:defRPr>
            </a:lvl1pPr>
          </a:lstStyle>
          <a:p>
            <a:pPr lvl="0"/>
            <a:r>
              <a:rPr lang="ru-RU" dirty="0" smtClean="0"/>
              <a:t>Текст слайда</a:t>
            </a:r>
            <a:endParaRPr lang="ru-RU" dirty="0"/>
          </a:p>
        </p:txBody>
      </p:sp>
      <p:pic>
        <p:nvPicPr>
          <p:cNvPr id="1026" name="Picture 2" descr="C:\Users\Администратор\Desktop\ЦППМСП\Стиль\лого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52847"/>
            <a:ext cx="832895" cy="82788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ЦППМСП\Стиль\фон1.jpg"/>
          <p:cNvPicPr>
            <a:picLocks noChangeAspect="1" noChangeArrowheads="1"/>
          </p:cNvPicPr>
          <p:nvPr userDrawn="1"/>
        </p:nvPicPr>
        <p:blipFill>
          <a:blip r:embed="rId2" cstate="print"/>
          <a:srcRect l="57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7920880" cy="648072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E83425"/>
                </a:solidFill>
              </a:defRPr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rgbClr val="E83425"/>
                </a:solidFill>
              </a:defRPr>
            </a:lvl1pPr>
          </a:lstStyle>
          <a:p>
            <a:pPr lvl="0"/>
            <a:r>
              <a:rPr lang="ru-RU" dirty="0" smtClean="0"/>
              <a:t>Текст слайда</a:t>
            </a:r>
            <a:endParaRPr lang="ru-RU" dirty="0"/>
          </a:p>
        </p:txBody>
      </p:sp>
      <p:pic>
        <p:nvPicPr>
          <p:cNvPr id="6" name="Picture 2" descr="C:\Users\Администратор\Desktop\ЦППМСП\Стиль\лого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52847"/>
            <a:ext cx="832895" cy="82788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5BC82A-A24F-48E9-8EE8-613F6F29E9AC}" type="datetimeFigureOut">
              <a:rPr lang="ru-RU"/>
              <a:pPr>
                <a:defRPr/>
              </a:pPr>
              <a:t>30.05.2020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F6A0F7-7751-45B6-8FB3-4581190C9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9281F-E685-49CB-A075-E30583C14F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839A1-0817-4FD7-A021-801256CDF2CB}" type="datetimeFigureOut">
              <a:rPr lang="ru-RU" smtClean="0"/>
              <a:pPr/>
              <a:t>30.05.2020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3C400-AB0F-47F5-8E54-304A424F28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&#1094;&#1077;&#1085;&#1090;&#1088;-&#1088;&#1077;&#1089;&#1091;&#1088;&#1089;.&#1088;&#1092;/tsentralnaja-psikhologo-mediko-pedagogicheskaja-komissija-tspmpk/" TargetMode="External"/><Relationship Id="rId2" Type="http://schemas.openxmlformats.org/officeDocument/2006/relationships/hyperlink" Target="http://detiirbita.ru/territorialnaya_oblastnaya_psihologo-mediko-pedagogicheskay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mpk.irbit@yandex.ru" TargetMode="External"/><Relationship Id="rId2" Type="http://schemas.openxmlformats.org/officeDocument/2006/relationships/hyperlink" Target="tel:+7343556353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tiirbita.ru/territorialnaya_oblastnaya_psihologo-mediko-pedagogicheskaya/zapis-na-obsledovanie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5"/>
          <p:cNvSpPr txBox="1">
            <a:spLocks/>
          </p:cNvSpPr>
          <p:nvPr/>
        </p:nvSpPr>
        <p:spPr>
          <a:xfrm>
            <a:off x="2195736" y="476672"/>
            <a:ext cx="640871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Министерство общего и профессионального образования Свердловской области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государственное бюджетное учреждение Свердловской области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Ирбитский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центр психолого-педагогической, медицинской и социальной помощи» (ГБУ СО "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Ирбитский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ЦППМСП")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57224" y="2357430"/>
            <a:ext cx="7772400" cy="1800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>
              <a:defRPr lang="ru-RU" dirty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/>
              <a:t>Порядок обращения в ПМПК для проведения комплексного психолого-медико-педагогического обследования детей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E83425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7944" y="623731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г. Ирбит</a:t>
            </a:r>
          </a:p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2020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 descr="C:\Users\Администратор\Desktop\ЦППМСП\Стиль\лого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584176" cy="15746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Психолого-медико-педагогические</a:t>
            </a:r>
            <a:r>
              <a:rPr lang="ru-RU" dirty="0" smtClean="0"/>
              <a:t> комиссии Свердловской области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1268760"/>
            <a:ext cx="8784976" cy="51125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На территории Свердловской области действуют:</a:t>
            </a:r>
          </a:p>
          <a:p>
            <a:r>
              <a:rPr lang="ru-RU" sz="2400" dirty="0" smtClean="0"/>
              <a:t>- центральная ПМПК (ЦПМПК)</a:t>
            </a:r>
          </a:p>
          <a:p>
            <a:r>
              <a:rPr lang="ru-RU" sz="2400" dirty="0" smtClean="0"/>
              <a:t>- территориальные ПМПК (ТПМПК)</a:t>
            </a:r>
          </a:p>
          <a:p>
            <a:r>
              <a:rPr lang="ru-RU" sz="2400" dirty="0" smtClean="0"/>
              <a:t>Родитель (законный представитель) имеет право обратиться в любую Комиссию, независимо от регистрации места проживания.</a:t>
            </a:r>
          </a:p>
          <a:p>
            <a:r>
              <a:rPr lang="ru-RU" sz="2400" dirty="0" smtClean="0"/>
              <a:t>Со списком ПМПК Свердловской области можно ознакомиться на  сайтах:  </a:t>
            </a:r>
          </a:p>
          <a:p>
            <a:r>
              <a:rPr lang="ru-RU" sz="2400" dirty="0" err="1" smtClean="0"/>
              <a:t>Ирбитской</a:t>
            </a:r>
            <a:r>
              <a:rPr lang="ru-RU" sz="2400" dirty="0" smtClean="0"/>
              <a:t> ТПМПК </a:t>
            </a:r>
            <a:r>
              <a:rPr lang="ru-RU" sz="2400" dirty="0" smtClean="0">
                <a:hlinkClick r:id="rId2"/>
              </a:rPr>
              <a:t>Список ПМПК Свердловской области</a:t>
            </a:r>
            <a:endParaRPr lang="ru-RU" sz="2400" dirty="0" smtClean="0"/>
          </a:p>
          <a:p>
            <a:r>
              <a:rPr lang="ru-RU" sz="2400" dirty="0" smtClean="0"/>
              <a:t>Центральной ПМПК: </a:t>
            </a:r>
            <a:r>
              <a:rPr lang="en-US" sz="2000" i="1" dirty="0" smtClean="0">
                <a:hlinkClick r:id="rId3"/>
              </a:rPr>
              <a:t>http://www.</a:t>
            </a:r>
            <a:r>
              <a:rPr lang="ru-RU" sz="2000" i="1" dirty="0" err="1" smtClean="0">
                <a:hlinkClick r:id="rId3"/>
              </a:rPr>
              <a:t>центр-ресурс.рф</a:t>
            </a:r>
            <a:r>
              <a:rPr lang="ru-RU" sz="2000" i="1" dirty="0" smtClean="0">
                <a:hlinkClick r:id="rId3"/>
              </a:rPr>
              <a:t>/</a:t>
            </a:r>
            <a:r>
              <a:rPr lang="en-US" sz="2000" i="1" dirty="0" smtClean="0">
                <a:hlinkClick r:id="rId3"/>
              </a:rPr>
              <a:t>tsentralnaja-psikhologo-mediko-pedagogicheskaja-komissija-tspmpk/</a:t>
            </a:r>
            <a:r>
              <a:rPr lang="ru-RU" sz="2000" i="1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Запись на обследование или консультацию специалистов </a:t>
            </a:r>
            <a:r>
              <a:rPr lang="ru-RU" dirty="0" err="1" smtClean="0"/>
              <a:t>Ирбитской</a:t>
            </a:r>
            <a:r>
              <a:rPr lang="ru-RU" dirty="0" smtClean="0"/>
              <a:t> ТПМПК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1124744"/>
            <a:ext cx="8784976" cy="554461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/>
              <a:t>Приём специалистами ПМПК осуществляется по предварительной записи.</a:t>
            </a:r>
          </a:p>
          <a:p>
            <a:pPr algn="ctr"/>
            <a:r>
              <a:rPr lang="ru-RU" sz="3200" b="1" dirty="0" smtClean="0"/>
              <a:t>Контакты для записи на ПМПК </a:t>
            </a:r>
            <a:endParaRPr lang="ru-RU" sz="2400" b="1" dirty="0" smtClean="0"/>
          </a:p>
          <a:p>
            <a:pPr algn="ctr"/>
            <a:r>
              <a:rPr lang="ru-RU" sz="2400" dirty="0" smtClean="0"/>
              <a:t>(комплексное обследование несовершеннолетних или получение консультации специалистов):</a:t>
            </a:r>
          </a:p>
          <a:p>
            <a:pPr algn="ctr"/>
            <a:r>
              <a:rPr lang="ru-RU" sz="2400" b="1" i="1" dirty="0" smtClean="0"/>
              <a:t>Контактный телефон:</a:t>
            </a:r>
            <a:r>
              <a:rPr lang="ru-RU" sz="2400" b="1" dirty="0" smtClean="0"/>
              <a:t> </a:t>
            </a:r>
            <a:r>
              <a:rPr lang="ru-RU" sz="2400" b="1" dirty="0" smtClean="0">
                <a:hlinkClick r:id="rId2"/>
              </a:rPr>
              <a:t>8 (343 55) 6-35-38</a:t>
            </a:r>
            <a:r>
              <a:rPr lang="ru-RU" sz="2400" b="1" dirty="0" smtClean="0"/>
              <a:t> </a:t>
            </a:r>
            <a:endParaRPr lang="ru-RU" sz="2400" dirty="0" smtClean="0"/>
          </a:p>
          <a:p>
            <a:pPr algn="ctr"/>
            <a:r>
              <a:rPr lang="ru-RU" sz="2400" b="1" dirty="0" smtClean="0"/>
              <a:t>Электронная почта: </a:t>
            </a:r>
            <a:r>
              <a:rPr lang="ru-RU" sz="2400" dirty="0" err="1" smtClean="0">
                <a:hlinkClick r:id="rId3"/>
              </a:rPr>
              <a:t>pmpk.irbit@yandex.ru</a:t>
            </a:r>
            <a:endParaRPr lang="ru-RU" sz="2400" dirty="0" smtClean="0"/>
          </a:p>
          <a:p>
            <a:pPr algn="ctr"/>
            <a:r>
              <a:rPr lang="ru-RU" sz="2400" b="1" dirty="0" smtClean="0"/>
              <a:t>Форма электронной записи на сайте </a:t>
            </a:r>
            <a:r>
              <a:rPr lang="ru-RU" sz="2400" b="1" dirty="0" err="1" smtClean="0"/>
              <a:t>Ирбитского</a:t>
            </a:r>
            <a:r>
              <a:rPr lang="ru-RU" sz="2400" b="1" dirty="0" smtClean="0"/>
              <a:t> ЦППМСП, раздел «ПМПК». Переход по ссылке: </a:t>
            </a:r>
          </a:p>
          <a:p>
            <a:pPr algn="ctr"/>
            <a:r>
              <a:rPr lang="ru-RU" sz="2400" b="1" dirty="0" smtClean="0">
                <a:hlinkClick r:id="rId4"/>
              </a:rPr>
              <a:t>Электронная запись на обследование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График работы </a:t>
            </a:r>
            <a:r>
              <a:rPr lang="ru-RU" dirty="0" err="1" smtClean="0"/>
              <a:t>Ирбитской</a:t>
            </a:r>
            <a:r>
              <a:rPr lang="ru-RU" dirty="0" smtClean="0"/>
              <a:t> ТПМПК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819" y="1268760"/>
            <a:ext cx="871320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3960440" cy="64807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ГБУ СО </a:t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err="1">
                <a:solidFill>
                  <a:srgbClr val="C00000"/>
                </a:solidFill>
              </a:rPr>
              <a:t>Ирбитский</a:t>
            </a:r>
            <a:r>
              <a:rPr lang="ru-RU" sz="2400" dirty="0">
                <a:solidFill>
                  <a:srgbClr val="C00000"/>
                </a:solidFill>
              </a:rPr>
              <a:t> центр психолого-педагогической, медицинской и социальной </a:t>
            </a:r>
            <a:r>
              <a:rPr lang="ru-RU" sz="2400" dirty="0" smtClean="0">
                <a:solidFill>
                  <a:srgbClr val="C00000"/>
                </a:solidFill>
              </a:rPr>
              <a:t>помощи</a:t>
            </a:r>
            <a:r>
              <a:rPr lang="ru-RU" sz="1100" dirty="0" smtClean="0">
                <a:solidFill>
                  <a:srgbClr val="C00000"/>
                </a:solidFill>
              </a:rPr>
              <a:t> </a:t>
            </a:r>
            <a:br>
              <a:rPr lang="ru-RU" sz="1100" dirty="0" smtClean="0">
                <a:solidFill>
                  <a:srgbClr val="C00000"/>
                </a:solidFill>
              </a:rPr>
            </a:br>
            <a:r>
              <a:rPr lang="ru-RU" sz="600" dirty="0" smtClean="0">
                <a:solidFill>
                  <a:srgbClr val="C00000"/>
                </a:solidFill>
              </a:rPr>
              <a:t>-----------------------------------------------------------------------------------------------------------------------------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ИРБИТСКАЯ ТПМПК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type="body" sz="quarter" idx="10"/>
          </p:nvPr>
        </p:nvSpPr>
        <p:spPr>
          <a:xfrm>
            <a:off x="179512" y="2492896"/>
            <a:ext cx="8784976" cy="396044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				</a:t>
            </a:r>
          </a:p>
          <a:p>
            <a:pPr eaLnBrk="1" hangingPunct="1"/>
            <a:r>
              <a:rPr lang="ru-RU" sz="22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Адрес:</a:t>
            </a:r>
            <a:r>
              <a:rPr lang="ru-RU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 623850 г. Ирбит, ул. Пролетарская,16  </a:t>
            </a:r>
          </a:p>
          <a:p>
            <a:pPr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Телефоны </a:t>
            </a:r>
          </a:p>
          <a:p>
            <a:pPr>
              <a:buNone/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		Центра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8-(343-55)-</a:t>
            </a:r>
            <a:r>
              <a:rPr lang="ru-RU" sz="2400" b="1" u="sng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6-35-42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</a:p>
          <a:p>
            <a:pPr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ТПМПК: 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 (343 55)-</a:t>
            </a:r>
            <a:r>
              <a:rPr lang="ru-RU" sz="2400" b="1" u="sng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6-35-38</a:t>
            </a:r>
            <a:endParaRPr lang="ru-RU" sz="24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2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Электронная почта Центра:</a:t>
            </a:r>
            <a:r>
              <a:rPr lang="ru-RU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 </a:t>
            </a:r>
            <a:r>
              <a:rPr lang="ru-RU" sz="22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detiirbita@rambler.ru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Электронная почта ТПМПК: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 </a:t>
            </a:r>
            <a:r>
              <a:rPr lang="ru-RU" sz="2200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pmpk.irbit@yandex.ru</a:t>
            </a:r>
          </a:p>
          <a:p>
            <a:r>
              <a:rPr lang="ru-RU" sz="22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Адрес сайта</a:t>
            </a:r>
            <a:r>
              <a:rPr lang="ru-RU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: </a:t>
            </a:r>
            <a:r>
              <a:rPr lang="ru-RU" sz="22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detiirbita.ru</a:t>
            </a:r>
            <a:r>
              <a:rPr lang="ru-RU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ru-RU" sz="22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Часы работы</a:t>
            </a:r>
            <a:r>
              <a:rPr lang="ru-RU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: 08.00-16.30, перерыв 12.00 -12.30</a:t>
            </a:r>
          </a:p>
          <a:p>
            <a:pPr eaLnBrk="1" hangingPunct="1">
              <a:buFontTx/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                         Выходные – суббота, воскресенье 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11268" name="Picture 6" descr="http://photos.wikimapia.org/p/00/03/87/61/98_big.jpg"/>
          <p:cNvPicPr>
            <a:picLocks noChangeAspect="1" noChangeArrowheads="1"/>
          </p:cNvPicPr>
          <p:nvPr/>
        </p:nvPicPr>
        <p:blipFill>
          <a:blip r:embed="rId2" cstate="print"/>
          <a:srcRect l="4286" t="2753" b="42201"/>
          <a:stretch>
            <a:fillRect/>
          </a:stretch>
        </p:blipFill>
        <p:spPr bwMode="auto">
          <a:xfrm>
            <a:off x="4357688" y="214313"/>
            <a:ext cx="4524375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2060848"/>
            <a:ext cx="8605464" cy="1800200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Спасибо за внимание!</a:t>
            </a:r>
            <a:endParaRPr lang="ru-RU" sz="6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513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Нормативные основания и основные направления деятельности ПМПК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rgbClr val="993300"/>
                </a:solidFill>
              </a:rPr>
              <a:t>Приказ № 1082  </a:t>
            </a:r>
            <a:r>
              <a:rPr lang="ru-RU" sz="2400" dirty="0" err="1" smtClean="0">
                <a:solidFill>
                  <a:srgbClr val="993300"/>
                </a:solidFill>
              </a:rPr>
              <a:t>Минобрнауки</a:t>
            </a:r>
            <a:r>
              <a:rPr lang="ru-RU" sz="2400" dirty="0" smtClean="0">
                <a:solidFill>
                  <a:srgbClr val="993300"/>
                </a:solidFill>
              </a:rPr>
              <a:t> РФ  от 20.09.2013 г. </a:t>
            </a:r>
          </a:p>
          <a:p>
            <a:r>
              <a:rPr lang="ru-RU" sz="2400" dirty="0" smtClean="0">
                <a:solidFill>
                  <a:srgbClr val="993300"/>
                </a:solidFill>
              </a:rPr>
              <a:t>«Об утверждении положения о </a:t>
            </a:r>
            <a:r>
              <a:rPr lang="ru-RU" sz="2400" dirty="0" err="1" smtClean="0">
                <a:solidFill>
                  <a:srgbClr val="993300"/>
                </a:solidFill>
              </a:rPr>
              <a:t>психолого-медико-педагогической</a:t>
            </a:r>
            <a:r>
              <a:rPr lang="ru-RU" sz="2400" dirty="0" smtClean="0">
                <a:solidFill>
                  <a:srgbClr val="993300"/>
                </a:solidFill>
              </a:rPr>
              <a:t> комиссии»</a:t>
            </a:r>
          </a:p>
          <a:p>
            <a:pPr algn="ctr"/>
            <a:r>
              <a:rPr lang="ru-RU" sz="2400" b="1" dirty="0" smtClean="0">
                <a:solidFill>
                  <a:srgbClr val="993300"/>
                </a:solidFill>
              </a:rPr>
              <a:t>Основные направления деятельности</a:t>
            </a:r>
          </a:p>
          <a:p>
            <a:pPr marL="177800" indent="2730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проведение обследования детей в возрасте от 0 до 18 лет в целях своевременного выявления особенностей в физическом и (или) психическом развитии и (или) отклонений в поведении детей;</a:t>
            </a:r>
          </a:p>
          <a:p>
            <a:pPr marL="177800" indent="2730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подготовка по результатам обследования рекомендаций по оказанию детям </a:t>
            </a:r>
            <a:r>
              <a:rPr lang="ru-RU" sz="2400" dirty="0" err="1" smtClean="0">
                <a:solidFill>
                  <a:srgbClr val="993300"/>
                </a:solidFill>
              </a:rPr>
              <a:t>психолого-медико-педагогической</a:t>
            </a:r>
            <a:r>
              <a:rPr lang="ru-RU" sz="2400" dirty="0" smtClean="0">
                <a:solidFill>
                  <a:srgbClr val="993300"/>
                </a:solidFill>
              </a:rPr>
              <a:t> помощи и организации их обучения и воспитания, подтверждение, уточнение или изменение ранее данных комиссией рекомендаций;</a:t>
            </a:r>
          </a:p>
          <a:p>
            <a:pPr marL="177800" indent="2730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в) оказание 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детей с ограниченными возможностями здоровья и (или) </a:t>
            </a:r>
            <a:r>
              <a:rPr lang="ru-RU" sz="2400" dirty="0" err="1" smtClean="0">
                <a:solidFill>
                  <a:srgbClr val="993300"/>
                </a:solidFill>
              </a:rPr>
              <a:t>девиантным</a:t>
            </a:r>
            <a:r>
              <a:rPr lang="ru-RU" sz="2400" dirty="0" smtClean="0">
                <a:solidFill>
                  <a:srgbClr val="993300"/>
                </a:solidFill>
              </a:rPr>
              <a:t> (общественно опасным) поведением.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Состав ПМПК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81000"/>
            <a:r>
              <a:rPr lang="ru-RU" sz="2400" dirty="0" smtClean="0">
                <a:solidFill>
                  <a:srgbClr val="993300"/>
                </a:solidFill>
              </a:rPr>
              <a:t>В состав ПМПК входят специалисты медицинского, педагогического и психологического профиля: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Учителя-логопеды.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Педагоги-психологи. 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Учителя –дефектологи. 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Социальный педагог.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Врач-невролог.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Врач-психиатр.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Врач-ортопед.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Врач-офтальмолог.</a:t>
            </a:r>
          </a:p>
          <a:p>
            <a:pPr marL="1077913" indent="-366713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993300"/>
                </a:solidFill>
              </a:rPr>
              <a:t>Врач-отоларинголог.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solidFill>
                <a:srgbClr val="993300"/>
              </a:solidFill>
            </a:endParaRPr>
          </a:p>
          <a:p>
            <a:endParaRPr lang="ru-RU" sz="20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сведения об </a:t>
            </a:r>
            <a:r>
              <a:rPr lang="ru-RU" dirty="0" err="1" smtClean="0"/>
              <a:t>Ирбитской</a:t>
            </a:r>
            <a:r>
              <a:rPr lang="ru-RU" dirty="0" smtClean="0"/>
              <a:t> ТПМПК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96838" indent="381000" algn="ctr"/>
            <a:r>
              <a:rPr lang="ru-RU" sz="2800" dirty="0" err="1" smtClean="0">
                <a:solidFill>
                  <a:srgbClr val="993300"/>
                </a:solidFill>
              </a:rPr>
              <a:t>Ирбитская</a:t>
            </a:r>
            <a:r>
              <a:rPr lang="ru-RU" sz="2800" dirty="0" smtClean="0">
                <a:solidFill>
                  <a:srgbClr val="993300"/>
                </a:solidFill>
              </a:rPr>
              <a:t>  ТПМПК с 2016 года является структурным подразделением ГБУ СО «</a:t>
            </a:r>
            <a:r>
              <a:rPr lang="ru-RU" sz="2800" dirty="0" err="1" smtClean="0">
                <a:solidFill>
                  <a:srgbClr val="993300"/>
                </a:solidFill>
              </a:rPr>
              <a:t>Ирбитский</a:t>
            </a:r>
            <a:r>
              <a:rPr lang="ru-RU" sz="2800" dirty="0" smtClean="0">
                <a:solidFill>
                  <a:srgbClr val="993300"/>
                </a:solidFill>
              </a:rPr>
              <a:t> центр психолого-педагогической, медицинской и социальной помощи».</a:t>
            </a:r>
            <a:r>
              <a:rPr lang="ru-RU" sz="2800" dirty="0" smtClean="0"/>
              <a:t> </a:t>
            </a:r>
          </a:p>
          <a:p>
            <a:pPr marL="96838" indent="381000" algn="ctr"/>
            <a:r>
              <a:rPr lang="ru-RU" sz="2800" b="1" dirty="0" smtClean="0"/>
              <a:t>Количество обследованных детей</a:t>
            </a:r>
            <a:endParaRPr lang="ru-RU" sz="2800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6838" indent="381000" algn="just"/>
            <a:endParaRPr lang="ru-RU" sz="2800" dirty="0" smtClean="0">
              <a:solidFill>
                <a:srgbClr val="993300"/>
              </a:solidFill>
            </a:endParaRPr>
          </a:p>
          <a:p>
            <a:pPr marL="96838" indent="381000" algn="just"/>
            <a:endParaRPr lang="ru-RU" sz="2800" dirty="0" smtClean="0">
              <a:solidFill>
                <a:srgbClr val="9933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4833281"/>
              </p:ext>
            </p:extLst>
          </p:nvPr>
        </p:nvGraphicFramePr>
        <p:xfrm>
          <a:off x="395536" y="2996952"/>
          <a:ext cx="8280921" cy="264648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="" xmlns:a16="http://schemas.microsoft.com/office/drawing/2014/main" val="908182952"/>
                    </a:ext>
                  </a:extLst>
                </a:gridCol>
                <a:gridCol w="1954276">
                  <a:extLst>
                    <a:ext uri="{9D8B030D-6E8A-4147-A177-3AD203B41FA5}">
                      <a16:colId xmlns="" xmlns:a16="http://schemas.microsoft.com/office/drawing/2014/main" val="3751943139"/>
                    </a:ext>
                  </a:extLst>
                </a:gridCol>
                <a:gridCol w="1951751">
                  <a:extLst>
                    <a:ext uri="{9D8B030D-6E8A-4147-A177-3AD203B41FA5}">
                      <a16:colId xmlns="" xmlns:a16="http://schemas.microsoft.com/office/drawing/2014/main" val="3428198139"/>
                    </a:ext>
                  </a:extLst>
                </a:gridCol>
                <a:gridCol w="2070638">
                  <a:extLst>
                    <a:ext uri="{9D8B030D-6E8A-4147-A177-3AD203B41FA5}">
                      <a16:colId xmlns="" xmlns:a16="http://schemas.microsoft.com/office/drawing/2014/main" val="1695377055"/>
                    </a:ext>
                  </a:extLst>
                </a:gridCol>
              </a:tblGrid>
              <a:tr h="678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Год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2017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2018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2019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813911644"/>
                  </a:ext>
                </a:extLst>
              </a:tr>
              <a:tr h="1968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Количество обследованных детей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1346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1261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1475039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none" dirty="0" smtClean="0"/>
              <a:t>Нормативные основания оказания </a:t>
            </a:r>
            <a:br>
              <a:rPr lang="ru-RU" cap="none" dirty="0" smtClean="0"/>
            </a:br>
            <a:r>
              <a:rPr lang="ru-RU" cap="none" dirty="0" err="1" smtClean="0"/>
              <a:t>ППМС-помощи</a:t>
            </a:r>
            <a:endParaRPr lang="ru-RU" cap="none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sz="quarter" idx="10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ФЗ № 273 «Об образовании в Российской Федерации»</a:t>
            </a:r>
          </a:p>
          <a:p>
            <a:pPr marL="0" indent="0" algn="just"/>
            <a:r>
              <a:rPr lang="ru-RU" sz="2400" dirty="0" smtClean="0">
                <a:solidFill>
                  <a:srgbClr val="993300"/>
                </a:solidFill>
              </a:rPr>
              <a:t>Статья 42. </a:t>
            </a:r>
            <a:r>
              <a:rPr lang="ru-RU" sz="2400" b="1" dirty="0" smtClean="0">
                <a:solidFill>
                  <a:srgbClr val="993300"/>
                </a:solidFill>
              </a:rPr>
              <a:t>Психолого-педагогическая, медицинская и социальная помощь обучающимся</a:t>
            </a:r>
            <a:r>
              <a:rPr lang="ru-RU" sz="2400" dirty="0" smtClean="0">
                <a:solidFill>
                  <a:srgbClr val="993300"/>
                </a:solidFill>
              </a:rPr>
              <a:t>, испытывающим трудности в освоении основных общеобразовательных программ, развитии и социальной адаптации.</a:t>
            </a:r>
          </a:p>
          <a:p>
            <a:pPr marL="0" indent="0" algn="just"/>
            <a:r>
              <a:rPr lang="ru-RU" sz="2400" dirty="0" smtClean="0"/>
              <a:t>1.Психолого-педагогическая</a:t>
            </a:r>
            <a:r>
              <a:rPr lang="ru-RU" sz="2400" dirty="0" smtClean="0"/>
              <a:t>, медицинская и социальная </a:t>
            </a:r>
            <a:r>
              <a:rPr lang="ru-RU" sz="2400" b="1" dirty="0" smtClean="0"/>
              <a:t>помощь оказывается </a:t>
            </a:r>
            <a:r>
              <a:rPr lang="ru-RU" sz="2400" dirty="0" smtClean="0"/>
              <a:t>детям, испытывающим трудности в освоении основных общеобразовательных программ, развитии и социальной адаптации … </a:t>
            </a:r>
            <a:r>
              <a:rPr lang="ru-RU" sz="2400" b="1" dirty="0" smtClean="0"/>
              <a:t>в центрах психолого-педагогической, медицинской и социальной помощи</a:t>
            </a:r>
            <a:r>
              <a:rPr lang="ru-RU" sz="2400" dirty="0" smtClean="0"/>
              <a:t>…, а также психологами, педагогами-психологами организаций, осуществляющих образовательную деятельность, в которых такие дети обучаются. </a:t>
            </a:r>
            <a:endParaRPr lang="ru-RU" sz="2400" dirty="0" smtClean="0"/>
          </a:p>
          <a:p>
            <a:pPr marL="0" indent="0" algn="just"/>
            <a:r>
              <a:rPr lang="ru-RU" sz="2400" dirty="0" smtClean="0"/>
              <a:t>5. На центр психолого-педагогической, медицинской и социальной помощи может быть возложено </a:t>
            </a:r>
            <a:r>
              <a:rPr lang="ru-RU" sz="2400" b="1" dirty="0" smtClean="0"/>
              <a:t>осуществление функций </a:t>
            </a:r>
            <a:r>
              <a:rPr lang="ru-RU" sz="2400" b="1" dirty="0" err="1" smtClean="0"/>
              <a:t>психолого-медико-педагогической</a:t>
            </a:r>
            <a:r>
              <a:rPr lang="ru-RU" sz="2400" b="1" dirty="0" smtClean="0"/>
              <a:t> комиссии</a:t>
            </a:r>
            <a:r>
              <a:rPr lang="ru-RU" sz="2400" b="1" dirty="0" smtClean="0"/>
              <a:t>,… </a:t>
            </a:r>
            <a:endParaRPr lang="ru-RU" sz="2400" b="1" dirty="0" smtClean="0">
              <a:solidFill>
                <a:srgbClr val="993300"/>
              </a:solidFill>
            </a:endParaRPr>
          </a:p>
          <a:p>
            <a:pPr lvl="0"/>
            <a:endParaRPr lang="ru-RU" sz="2400" dirty="0" smtClean="0"/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Нормативные основания деятельности ПМПК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1124744"/>
            <a:ext cx="8784976" cy="554461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ФЗ № 273 «Об образовании в Российской Федерации»</a:t>
            </a:r>
          </a:p>
          <a:p>
            <a:r>
              <a:rPr lang="ru-RU" sz="2400" dirty="0" smtClean="0">
                <a:solidFill>
                  <a:srgbClr val="993300"/>
                </a:solidFill>
              </a:rPr>
              <a:t>Статья 58. Промежуточная аттестация обучающихся</a:t>
            </a:r>
          </a:p>
          <a:p>
            <a:pPr algn="just"/>
            <a:r>
              <a:rPr lang="ru-RU" sz="2200" dirty="0" smtClean="0"/>
              <a:t>8. Обучающиеся, не прошедшие промежуточной аттестации по уважительным причинам или имеющие академическую задолженность, переводятся в следующий класс или на следующий курс условно.</a:t>
            </a:r>
          </a:p>
          <a:p>
            <a:pPr algn="just"/>
            <a:r>
              <a:rPr lang="ru-RU" sz="2200" dirty="0" smtClean="0"/>
              <a:t>9. Обучающиеся в образовательной организации по образовательным программам начального общего, основного общего и среднего общего образования, не ликвидировавшие в установленные сроки академической задолженности с момента ее образования, по усмотрению их родителей (законных представителей) оставляются на повторное обучение, </a:t>
            </a:r>
            <a:r>
              <a:rPr lang="ru-RU" sz="2200" b="1" dirty="0" smtClean="0"/>
              <a:t>переводятся на обучение по адаптированным образовательным программам в соответствии с рекомендациями </a:t>
            </a:r>
            <a:r>
              <a:rPr lang="ru-RU" sz="2200" b="1" dirty="0" err="1" smtClean="0"/>
              <a:t>психолого-медико-педагогической</a:t>
            </a:r>
            <a:r>
              <a:rPr lang="ru-RU" sz="2200" b="1" dirty="0" smtClean="0"/>
              <a:t> комиссии </a:t>
            </a:r>
            <a:r>
              <a:rPr lang="ru-RU" sz="2200" dirty="0" smtClean="0"/>
              <a:t>либо на обучение по индивидуальному учебному плану.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Нормативные основания деятельности ПМПК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>
              <a:solidFill>
                <a:srgbClr val="993300"/>
              </a:solidFill>
            </a:endParaRPr>
          </a:p>
          <a:p>
            <a:r>
              <a:rPr lang="ru-RU" sz="2400" b="1" dirty="0" smtClean="0">
                <a:solidFill>
                  <a:srgbClr val="993300"/>
                </a:solidFill>
              </a:rPr>
              <a:t>Статья 2. Основные понятия, используемые в настоящем Федеральном законе</a:t>
            </a:r>
          </a:p>
          <a:p>
            <a:r>
              <a:rPr lang="ru-RU" dirty="0" smtClean="0"/>
              <a:t>16) обучающийся с ограниченными возможностями здоровья - физическое лицо, имеющее недостатки в физическом и (или) психологическом развитии, </a:t>
            </a:r>
            <a:r>
              <a:rPr lang="ru-RU" b="1" dirty="0" smtClean="0"/>
              <a:t>подтвержденные </a:t>
            </a:r>
            <a:r>
              <a:rPr lang="ru-RU" b="1" dirty="0" err="1" smtClean="0"/>
              <a:t>психолого-медико-педагогической</a:t>
            </a:r>
            <a:r>
              <a:rPr lang="ru-RU" b="1" dirty="0" smtClean="0"/>
              <a:t> комиссией </a:t>
            </a:r>
            <a:r>
              <a:rPr lang="ru-RU" dirty="0" smtClean="0"/>
              <a:t>и препятствующие получению образования без создания специальных условий</a:t>
            </a:r>
          </a:p>
          <a:p>
            <a:pPr algn="ctr"/>
            <a:r>
              <a:rPr lang="ru-RU" sz="2400" dirty="0" smtClean="0">
                <a:solidFill>
                  <a:srgbClr val="993300"/>
                </a:solidFill>
              </a:rPr>
              <a:t>Статья 79. </a:t>
            </a:r>
            <a:r>
              <a:rPr lang="ru-RU" sz="2400" b="1" dirty="0" smtClean="0">
                <a:solidFill>
                  <a:srgbClr val="993300"/>
                </a:solidFill>
              </a:rPr>
              <a:t>Организация получения образования обучающимися с ограниченными возможностями здоровья.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 содержании образования и условиях организации обучения и воспитания обучающихся с ограниченными возможностями здоровья.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 специальных условиях для получения образования обучающимися с ограниченными возможностями здоровья.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 формах организации образования обучающихся с ограниченными возможностями здоровья.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Перечень документов на ПМПК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1. Свидетельство о рождении ребёнка (копия).</a:t>
            </a:r>
          </a:p>
          <a:p>
            <a:r>
              <a:rPr lang="ru-RU" dirty="0" smtClean="0"/>
              <a:t>2. Паспорт родителя (законного представителя).</a:t>
            </a:r>
          </a:p>
          <a:p>
            <a:r>
              <a:rPr lang="ru-RU" dirty="0" smtClean="0"/>
              <a:t>3. Для законных представителей: документы, подтверждающие полномочия на представление прав ребенка (удостоверение опекуна или постановление об опеке, постановление о передаче ребенка в приемную семью).</a:t>
            </a:r>
          </a:p>
          <a:p>
            <a:r>
              <a:rPr lang="ru-RU" dirty="0" smtClean="0"/>
              <a:t>4. Амбулаторная карта из детской поликлиники (с рождения).</a:t>
            </a:r>
          </a:p>
          <a:p>
            <a:r>
              <a:rPr lang="ru-RU" dirty="0" smtClean="0"/>
              <a:t>5. Медицинская выписка врача-педиатра с осмотром специалистов: врача-окулиста, врача-отоларинголога, хирурга-ортопеда, врача-психиатра, врача-невролога </a:t>
            </a:r>
            <a:endParaRPr lang="ru-RU" b="1" dirty="0" smtClean="0"/>
          </a:p>
          <a:p>
            <a:r>
              <a:rPr lang="ru-RU" dirty="0" smtClean="0"/>
              <a:t>6. Справка МСЭ (при наличии категории «ребенок-инвалид»).</a:t>
            </a:r>
          </a:p>
          <a:p>
            <a:r>
              <a:rPr lang="ru-RU" dirty="0" smtClean="0"/>
              <a:t>7. Психолого-педагогическая характеристика, логопедическое заключение (при наличии логопеда в ОУ), копия табеля успеваемости на ребенка из образовательного учреждения, копии контрольных работ по русскому языку и математике.</a:t>
            </a:r>
          </a:p>
          <a:p>
            <a:r>
              <a:rPr lang="ru-RU" dirty="0" smtClean="0"/>
              <a:t>8. Заключение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консилиума (</a:t>
            </a:r>
            <a:r>
              <a:rPr lang="ru-RU" dirty="0" err="1" smtClean="0"/>
              <a:t>ПМПк</a:t>
            </a:r>
            <a:r>
              <a:rPr lang="ru-RU" dirty="0" smtClean="0"/>
              <a:t>).</a:t>
            </a:r>
          </a:p>
          <a:p>
            <a:r>
              <a:rPr lang="ru-RU" dirty="0" smtClean="0"/>
              <a:t>9. Работы ребенка: рабочие тетради по русскому языку, математике, рисунки (для дошкольников). </a:t>
            </a:r>
          </a:p>
          <a:p>
            <a:r>
              <a:rPr lang="ru-RU" dirty="0" smtClean="0"/>
              <a:t>10. При повторном осмотре на ПМПК:	</a:t>
            </a:r>
          </a:p>
          <a:p>
            <a:r>
              <a:rPr lang="ru-RU" dirty="0" smtClean="0"/>
              <a:t>- копия Заключения прошлого обследования ПМПК.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 заключении ПМПК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200" b="1" dirty="0" smtClean="0"/>
              <a:t>Заключение ПМПК </a:t>
            </a:r>
            <a:r>
              <a:rPr lang="ru-RU" sz="2200" dirty="0" smtClean="0"/>
              <a:t>является конфиденциальным и </a:t>
            </a:r>
            <a:r>
              <a:rPr lang="ru-RU" sz="2200" b="1" dirty="0" smtClean="0"/>
              <a:t>выдается только родителям (законным представителям) детей</a:t>
            </a:r>
            <a:r>
              <a:rPr lang="ru-RU" sz="2200" dirty="0" smtClean="0"/>
              <a:t>. Предоставление информации </a:t>
            </a:r>
            <a:r>
              <a:rPr lang="ru-RU" sz="2200" b="1" dirty="0" smtClean="0"/>
              <a:t>иным лицам</a:t>
            </a:r>
            <a:r>
              <a:rPr lang="ru-RU" sz="2200" dirty="0" smtClean="0"/>
              <a:t> возможно </a:t>
            </a:r>
            <a:r>
              <a:rPr lang="ru-RU" sz="2200" b="1" dirty="0" smtClean="0"/>
              <a:t>только с письменного согласия родителей (законных представителей) детей или по решению суд</a:t>
            </a:r>
            <a:r>
              <a:rPr lang="ru-RU" sz="2200" dirty="0" smtClean="0"/>
              <a:t>а.</a:t>
            </a:r>
          </a:p>
          <a:p>
            <a:pPr algn="just"/>
            <a:r>
              <a:rPr lang="ru-RU" sz="2200" b="1" dirty="0" smtClean="0"/>
              <a:t>Заключение ПМПК для родителей имеет рекомендательный характер, а для образовательной организации обязательный.</a:t>
            </a:r>
          </a:p>
          <a:p>
            <a:pPr algn="just"/>
            <a:r>
              <a:rPr lang="ru-RU" sz="2200" dirty="0" smtClean="0"/>
              <a:t>На основании пункта 23 «Положения о </a:t>
            </a:r>
            <a:r>
              <a:rPr lang="ru-RU" sz="2200" dirty="0" err="1" smtClean="0"/>
              <a:t>психолого-медико-педагогической</a:t>
            </a:r>
            <a:r>
              <a:rPr lang="ru-RU" sz="2200" dirty="0" smtClean="0"/>
              <a:t> комиссии», утвержденного приказом Министерства образования и науки Российской Федерации от 20.09.2013 № 1082,</a:t>
            </a:r>
            <a:br>
              <a:rPr lang="ru-RU" sz="2200" dirty="0" smtClean="0"/>
            </a:br>
            <a:r>
              <a:rPr lang="ru-RU" sz="2200" b="1" dirty="0" smtClean="0"/>
              <a:t>заключение комиссии действительно для представления в образовательные организации в течение календарного года с даты его подписания. </a:t>
            </a:r>
            <a:endParaRPr lang="ru-RU" sz="2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899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Нормативные основания и основные направления деятельности ПМПК</vt:lpstr>
      <vt:lpstr>Состав ПМПК</vt:lpstr>
      <vt:lpstr>Основные сведения об Ирбитской ТПМПК</vt:lpstr>
      <vt:lpstr>Нормативные основания оказания  ППМС-помощи</vt:lpstr>
      <vt:lpstr>Нормативные основания деятельности ПМПК</vt:lpstr>
      <vt:lpstr>Нормативные основания деятельности ПМПК</vt:lpstr>
      <vt:lpstr> Перечень документов на ПМПК </vt:lpstr>
      <vt:lpstr>О заключении ПМПК</vt:lpstr>
      <vt:lpstr>Психолого-медико-педагогические комиссии Свердловской области </vt:lpstr>
      <vt:lpstr>Запись на обследование или консультацию специалистов Ирбитской ТПМПК</vt:lpstr>
      <vt:lpstr>График работы Ирбитской ТПМПК</vt:lpstr>
      <vt:lpstr> ГБУ СО  Ирбитский центр психолого-педагогической, медицинской и социальной помощи  ----------------------------------------------------------------------------------------------------------------------------- ИРБИТСКАЯ ТПМПК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Admin</cp:lastModifiedBy>
  <cp:revision>233</cp:revision>
  <dcterms:created xsi:type="dcterms:W3CDTF">2017-05-02T05:07:46Z</dcterms:created>
  <dcterms:modified xsi:type="dcterms:W3CDTF">2020-05-30T15:38:22Z</dcterms:modified>
</cp:coreProperties>
</file>