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7" r:id="rId5"/>
    <p:sldId id="268" r:id="rId6"/>
    <p:sldId id="269" r:id="rId7"/>
    <p:sldId id="270" r:id="rId8"/>
    <p:sldId id="260" r:id="rId9"/>
    <p:sldId id="261" r:id="rId10"/>
    <p:sldId id="262" r:id="rId11"/>
    <p:sldId id="263" r:id="rId12"/>
    <p:sldId id="271" r:id="rId13"/>
    <p:sldId id="273" r:id="rId14"/>
    <p:sldId id="272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60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F3C6D-E6E5-4193-8A03-2D128AD6D243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88F33-7F73-4B71-B675-702E82316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082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9C79-85D7-48CA-BB90-37541F49C152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A9C8-16E6-4C1D-BC67-C3BC85DBE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538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9C79-85D7-48CA-BB90-37541F49C152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A9C8-16E6-4C1D-BC67-C3BC85DBE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22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9C79-85D7-48CA-BB90-37541F49C152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A9C8-16E6-4C1D-BC67-C3BC85DBE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77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9C79-85D7-48CA-BB90-37541F49C152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A9C8-16E6-4C1D-BC67-C3BC85DBE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8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9C79-85D7-48CA-BB90-37541F49C152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A9C8-16E6-4C1D-BC67-C3BC85DBE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340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9C79-85D7-48CA-BB90-37541F49C152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A9C8-16E6-4C1D-BC67-C3BC85DBE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597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9C79-85D7-48CA-BB90-37541F49C152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A9C8-16E6-4C1D-BC67-C3BC85DBE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359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9C79-85D7-48CA-BB90-37541F49C152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A9C8-16E6-4C1D-BC67-C3BC85DBE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961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9C79-85D7-48CA-BB90-37541F49C152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A9C8-16E6-4C1D-BC67-C3BC85DBE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198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9C79-85D7-48CA-BB90-37541F49C152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A9C8-16E6-4C1D-BC67-C3BC85DBE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353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9C79-85D7-48CA-BB90-37541F49C152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A9C8-16E6-4C1D-BC67-C3BC85DBE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390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D9C79-85D7-48CA-BB90-37541F49C152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8A9C8-16E6-4C1D-BC67-C3BC85DBE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33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kirill.czurczar@mail.r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arroo.ucoz.ru/07NEWS20/rmo_uchitelej_fizkultu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3"/>
            <a:ext cx="9095260" cy="684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30923" y="1691880"/>
            <a:ext cx="39942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Ирбитского МО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5813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792088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effectLst/>
                <a:latin typeface="Times New Roman"/>
                <a:ea typeface="Calibri"/>
                <a:cs typeface="Times New Roman"/>
              </a:rPr>
              <a:t>6 вопрос: Анализ школьного  этапа олимпиад по физической культуре.</a:t>
            </a:r>
            <a:endParaRPr lang="ru-RU" sz="2000" b="1" dirty="0">
              <a:ea typeface="Calibri"/>
              <a:cs typeface="Times New Roman"/>
            </a:endParaRPr>
          </a:p>
        </p:txBody>
      </p:sp>
      <p:pic>
        <p:nvPicPr>
          <p:cNvPr id="10242" name="Picture 2" descr="https://pansion-mil.ru/images/000000_Luchshee/0309/logo_olimpiada_280920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" r="3005"/>
          <a:stretch/>
        </p:blipFill>
        <p:spPr bwMode="auto">
          <a:xfrm>
            <a:off x="171449" y="2276872"/>
            <a:ext cx="8576885" cy="312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51920" y="4221088"/>
            <a:ext cx="4464496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351490" y="4221088"/>
            <a:ext cx="53435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2022-2023 учебный год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7570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474955"/>
              </p:ext>
            </p:extLst>
          </p:nvPr>
        </p:nvGraphicFramePr>
        <p:xfrm>
          <a:off x="323528" y="2996952"/>
          <a:ext cx="8280919" cy="3413760"/>
        </p:xfrm>
        <a:graphic>
          <a:graphicData uri="http://schemas.openxmlformats.org/drawingml/2006/table">
            <a:tbl>
              <a:tblPr firstRow="1" firstCol="1" bandRow="1"/>
              <a:tblGrid>
                <a:gridCol w="8280919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kern="15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Цур-Царь Кирилл Владимирович, учитель МОУ «Ключевская СОШ», член жюри, председатель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kern="15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Подоксенов Владислав Олегович учитель МКОУ «Харловская СОШ», член жюри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kern="15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Упоров Михаил Сергеевич, учитель МАОУ «Зайковская СОШ» № 2, член жюри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kern="1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Боровикова Вера Николаевна, учитель МАОУ «</a:t>
                      </a:r>
                      <a:r>
                        <a:rPr lang="ru-RU" sz="2800" kern="1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Черновская</a:t>
                      </a:r>
                      <a:r>
                        <a:rPr lang="ru-RU" sz="2800" kern="1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СОШ, член жюри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55576" y="836712"/>
            <a:ext cx="36649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Гимнастика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266" name="Picture 2" descr="https://family-child.ru/wp-content/uploads/2016/09/%D0%A4%D0%B8%D0%B7%D0%B8%D1%87%D0%B5%D1%81%D0%BA%D0%B0%D1%8F-%D0%BA%D1%83%D0%BB%D1%8C%D1%82%D1%83%D1%80%D0%B0-%D1%88%D0%BA%D0%BE%D0%BB%D1%8C%D0%BD%D0%B8%D0%BA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6"/>
            <a:ext cx="3563727" cy="236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887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6670" y="836712"/>
            <a:ext cx="388279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Спортивные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290" name="Picture 2" descr="https://dasart.ru/userdata/image/f6/33/f63346520ef2598b0f39b6cbbc630bf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64"/>
          <a:stretch/>
        </p:blipFill>
        <p:spPr bwMode="auto">
          <a:xfrm>
            <a:off x="5004048" y="218822"/>
            <a:ext cx="2990106" cy="258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459410"/>
              </p:ext>
            </p:extLst>
          </p:nvPr>
        </p:nvGraphicFramePr>
        <p:xfrm>
          <a:off x="899592" y="2667476"/>
          <a:ext cx="6724650" cy="3435096"/>
        </p:xfrm>
        <a:graphic>
          <a:graphicData uri="http://schemas.openxmlformats.org/drawingml/2006/table">
            <a:tbl>
              <a:tblPr firstRow="1" firstCol="1" bandRow="1"/>
              <a:tblGrid>
                <a:gridCol w="672465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kern="1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Бобин Иван Анатольевич, тренер-преподаватель МОУ ДО «ДЮСШ», член жюри</a:t>
                      </a:r>
                      <a:endParaRPr lang="ru-RU" sz="2400" kern="15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kern="1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Гурков</a:t>
                      </a:r>
                      <a:r>
                        <a:rPr lang="ru-RU" sz="2800" kern="1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Иван Федорович, учитель МОУ «</a:t>
                      </a:r>
                      <a:r>
                        <a:rPr lang="ru-RU" sz="2800" kern="1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Киргинская</a:t>
                      </a:r>
                      <a:r>
                        <a:rPr lang="ru-RU" sz="2800" kern="1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СОШ»</a:t>
                      </a:r>
                      <a:endParaRPr lang="ru-RU" sz="2400" kern="15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kern="1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Дымшаков</a:t>
                      </a:r>
                      <a:r>
                        <a:rPr lang="ru-RU" sz="2800" kern="1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Михаил Сергеевич, учитель МОУ «</a:t>
                      </a:r>
                      <a:r>
                        <a:rPr lang="ru-RU" sz="2800" kern="1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Бердюгинская</a:t>
                      </a:r>
                      <a:r>
                        <a:rPr lang="ru-RU" sz="2800" kern="1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СОШ», член жюри</a:t>
                      </a:r>
                      <a:endParaRPr lang="ru-RU" sz="2400" kern="15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7221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9486" y="170758"/>
            <a:ext cx="56200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Легкая атлетика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889215"/>
              </p:ext>
            </p:extLst>
          </p:nvPr>
        </p:nvGraphicFramePr>
        <p:xfrm>
          <a:off x="1167205" y="3573016"/>
          <a:ext cx="6724650" cy="2944368"/>
        </p:xfrm>
        <a:graphic>
          <a:graphicData uri="http://schemas.openxmlformats.org/drawingml/2006/table">
            <a:tbl>
              <a:tblPr firstRow="1" firstCol="1" bandRow="1"/>
              <a:tblGrid>
                <a:gridCol w="672465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kern="1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Сивков Евгений Николаевич, учитель МОУ «Пионерская СОШ», член жюри</a:t>
                      </a:r>
                      <a:endParaRPr lang="ru-RU" sz="2400" kern="15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kern="15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Чернов Федор Владимирович, учитель МОУ «Пионерская СОШ», член жюри</a:t>
                      </a:r>
                      <a:endParaRPr lang="ru-RU" sz="2400" kern="15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kern="1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Литвин Владимир  Иванович, учитель МОУ «</a:t>
                      </a:r>
                      <a:r>
                        <a:rPr lang="ru-RU" sz="2800" kern="1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Килачевская</a:t>
                      </a:r>
                      <a:r>
                        <a:rPr lang="ru-RU" sz="2800" kern="1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СОШ», член жюри</a:t>
                      </a:r>
                      <a:endParaRPr lang="ru-RU" sz="2400" kern="15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3314" name="Picture 2" descr="https://sportyfi.ru/files/image/beg/beg-dlya-pohudeniya/shuttlerunfinal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40"/>
          <a:stretch/>
        </p:blipFill>
        <p:spPr bwMode="auto">
          <a:xfrm>
            <a:off x="937672" y="1340768"/>
            <a:ext cx="7183716" cy="170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67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740015"/>
              </p:ext>
            </p:extLst>
          </p:nvPr>
        </p:nvGraphicFramePr>
        <p:xfrm>
          <a:off x="323528" y="2996952"/>
          <a:ext cx="8280919" cy="3413760"/>
        </p:xfrm>
        <a:graphic>
          <a:graphicData uri="http://schemas.openxmlformats.org/drawingml/2006/table">
            <a:tbl>
              <a:tblPr firstRow="1" firstCol="1" bandRow="1"/>
              <a:tblGrid>
                <a:gridCol w="8280919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kern="15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Комшилова Любовь Андреевна, учитель МОУ «Ницинская ООШ», член жюри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kern="15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Шмакова Эльвира Францевна, учитель МОУ «Килачевская СОШ», член жюри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kern="15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Банникова Надежда Анатольевна, учитель МОУ «Знаменская СОШ», член жюри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kern="1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Кукушкина </a:t>
                      </a:r>
                      <a:r>
                        <a:rPr lang="ru-RU" sz="2800" kern="1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Виорика</a:t>
                      </a:r>
                      <a:r>
                        <a:rPr lang="ru-RU" sz="2800" kern="1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Георгиевна учитель МОУ «</a:t>
                      </a:r>
                      <a:r>
                        <a:rPr lang="ru-RU" sz="2800" kern="1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Фоминская</a:t>
                      </a:r>
                      <a:r>
                        <a:rPr lang="ru-RU" sz="2800" kern="1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ООШ», член жюри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01873" y="836712"/>
            <a:ext cx="47723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Теоретические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вопросы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ttps://hr-portal.ru/files/mini/situacionnoe_liderstv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222" y="43437"/>
            <a:ext cx="4356778" cy="288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727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711160_76-p-vidi-sporta-fon-dlya-prezentatsii-9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0" b="2849"/>
          <a:stretch/>
        </p:blipFill>
        <p:spPr bwMode="auto">
          <a:xfrm>
            <a:off x="-18772" y="1387366"/>
            <a:ext cx="9144000" cy="547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8175" y="188640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1672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2891" y="973314"/>
            <a:ext cx="8317790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Телефон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/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Whats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/app</a:t>
            </a:r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 8 992 008 42 00</a:t>
            </a:r>
            <a:endParaRPr lang="en-US" sz="4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4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Эл/почта: 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/>
              </a:rPr>
              <a:t>kirill.czurczar@mail.ru</a:t>
            </a:r>
            <a:endParaRPr lang="ru-RU" sz="4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ru-RU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ВКонтакте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1" name="Picture 3" descr="C:\Users\Kirill\Downloads\Скриншот 28-10-2022 11_00_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4" y="2862263"/>
            <a:ext cx="3677369" cy="358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940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.d-cd.net/X4AAAgIHQOA-19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3" r="35223"/>
          <a:stretch/>
        </p:blipFill>
        <p:spPr bwMode="auto">
          <a:xfrm>
            <a:off x="7617668" y="3567444"/>
            <a:ext cx="1526332" cy="316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799138"/>
            <a:ext cx="8280920" cy="59316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Вопросы для обсуждения</a:t>
            </a:r>
            <a:endParaRPr lang="ru-RU" sz="24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1. Анализ работы МО за 2021-2022 учебный год.</a:t>
            </a:r>
            <a:endParaRPr lang="ru-RU" sz="24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2. Знакомство с планом работы районного методического объединения на весь год.</a:t>
            </a:r>
            <a:endParaRPr lang="ru-RU" sz="24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3. Обновленный ФГОС. Корректировка рабочих программ.</a:t>
            </a:r>
            <a:endParaRPr lang="ru-RU" sz="24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4. Контрольно-измерительные материалы. Анализ  и корректировка.</a:t>
            </a:r>
            <a:endParaRPr lang="ru-RU" sz="24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5. Выступление ДЮСШ по вопросам спартакиады школьников 2022-2023 учебного года.</a:t>
            </a:r>
            <a:endParaRPr lang="ru-RU" sz="24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6. Анализ школьного  этапа олимпиад по физической культуре.</a:t>
            </a:r>
            <a:endParaRPr lang="ru-RU" sz="24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56250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.d-cd.net/X4AAAgIHQOA-19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3" r="35223"/>
          <a:stretch/>
        </p:blipFill>
        <p:spPr bwMode="auto">
          <a:xfrm>
            <a:off x="7617668" y="3567444"/>
            <a:ext cx="1526332" cy="316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799138"/>
            <a:ext cx="8280920" cy="56620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Заседание №2 (ноябрь)</a:t>
            </a:r>
            <a:endParaRPr lang="ru-RU" sz="24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Тема: Обновленный ФГОС, внеурочная деятельность.</a:t>
            </a:r>
            <a:endParaRPr lang="ru-RU" sz="24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Вопросы для обсуждения: </a:t>
            </a:r>
            <a:endParaRPr lang="ru-RU" sz="24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1. Методическое сообщение «Применение активных методов обучения на уроках для реализации ФГОС».</a:t>
            </a:r>
            <a:endParaRPr lang="ru-RU" sz="24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2. Обновленный ФГОС. Проблемы и пути их решения.</a:t>
            </a:r>
            <a:endParaRPr lang="ru-RU" sz="24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3. Анализ школьного и районного этапа предметной олимпиады по физкультуре.</a:t>
            </a:r>
            <a:endParaRPr lang="ru-RU" sz="24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4. Подготовка к районной научно-практической конференции 2023.</a:t>
            </a:r>
            <a:endParaRPr lang="ru-RU" sz="24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5. Организация внеклассных мероприятий.</a:t>
            </a:r>
            <a:endParaRPr lang="ru-RU" sz="24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3685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.d-cd.net/X4AAAgIHQOA-19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3" r="35223"/>
          <a:stretch/>
        </p:blipFill>
        <p:spPr bwMode="auto">
          <a:xfrm>
            <a:off x="7617668" y="3567444"/>
            <a:ext cx="1526332" cy="316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799138"/>
            <a:ext cx="8280920" cy="55069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Заседание №3 (март) </a:t>
            </a:r>
            <a:endParaRPr lang="ru-RU" sz="24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Тема: «Коррекция программ, завершение проектов и соревнований года».</a:t>
            </a:r>
            <a:endParaRPr lang="ru-RU" sz="24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Вопросы для обсуждения: </a:t>
            </a:r>
            <a:endParaRPr lang="ru-RU" sz="24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1. Открытый урок по волейболу МОУ «</a:t>
            </a:r>
            <a:r>
              <a:rPr lang="ru-RU" sz="2400" b="1" dirty="0" err="1" smtClean="0">
                <a:effectLst/>
                <a:latin typeface="Times New Roman"/>
                <a:ea typeface="Calibri"/>
                <a:cs typeface="Times New Roman"/>
              </a:rPr>
              <a:t>Речкаловская</a:t>
            </a:r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 СОШ».</a:t>
            </a:r>
            <a:endParaRPr lang="ru-RU" sz="24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2. Обсуждение и анализ урока.</a:t>
            </a:r>
            <a:endParaRPr lang="ru-RU" sz="24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3. Результативность проектно-исследовательской и соревновательной деятельности учащихся.</a:t>
            </a:r>
            <a:endParaRPr lang="ru-RU" sz="24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4. Участие в районных соревнованиях согласно плану спортивно-массовой работы РМО. </a:t>
            </a:r>
            <a:endParaRPr lang="ru-RU" sz="24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8220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.d-cd.net/X4AAAgIHQOA-19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3" r="35223"/>
          <a:stretch/>
        </p:blipFill>
        <p:spPr bwMode="auto">
          <a:xfrm>
            <a:off x="7617668" y="3567444"/>
            <a:ext cx="1526332" cy="316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9914" y="404664"/>
            <a:ext cx="8280920" cy="55338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Заседание №4 (май) </a:t>
            </a:r>
            <a:endParaRPr lang="ru-RU" sz="24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Вопросы для обсуждения:</a:t>
            </a:r>
            <a:endParaRPr lang="ru-RU" sz="24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1. Анализ мониторинга физической подготовленности учащихся в 2022-2023 учебном году.</a:t>
            </a:r>
            <a:endParaRPr lang="ru-RU" sz="24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2. Отчет учителей по темам самообразования.</a:t>
            </a:r>
            <a:endParaRPr lang="ru-RU" sz="24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3. Итоги участия в мероприятиях различных уровней педагогов и учащихся.</a:t>
            </a:r>
            <a:endParaRPr lang="ru-RU" sz="24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4. Первые результаты внедрения обновленных ФГОС ООО на уроках физической культуры в 5-х классах.</a:t>
            </a:r>
            <a:endParaRPr lang="ru-RU" sz="24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5. Разработка проекта плана работы МО учителей физической культуры на следующий учебный год.</a:t>
            </a:r>
            <a:endParaRPr lang="ru-RU" sz="24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2864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9914" y="404664"/>
            <a:ext cx="8648550" cy="12249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effectLst/>
                <a:latin typeface="Times New Roman"/>
                <a:ea typeface="Calibri"/>
              </a:rPr>
              <a:t>3 вопрос: «Обновленный ФГОС. Корректировка рабочих программ»</a:t>
            </a:r>
            <a:endParaRPr lang="ru-RU" sz="3200" b="1" dirty="0">
              <a:ea typeface="Calibri"/>
              <a:cs typeface="Times New Roman"/>
            </a:endParaRPr>
          </a:p>
        </p:txBody>
      </p:sp>
      <p:sp>
        <p:nvSpPr>
          <p:cNvPr id="2" name="AutoShape 2" descr="https://n-school.ru/images/2021/09/11/-202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n-school.ru/images/2021/09/11/-2021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n-school.ru/images/2021/09/11/-2021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3" name="Picture 7" descr="C:\Users\Kirill\Desktop\-20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719" y="2492896"/>
            <a:ext cx="4820939" cy="270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872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9268" y="332656"/>
            <a:ext cx="8424936" cy="1051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4</a:t>
            </a:r>
            <a:r>
              <a:rPr lang="ru-RU" sz="2800" b="1" dirty="0" smtClean="0">
                <a:effectLst/>
                <a:latin typeface="Times New Roman"/>
                <a:ea typeface="Calibri"/>
                <a:cs typeface="Times New Roman"/>
              </a:rPr>
              <a:t> вопрос:  «Контрольно-измерительные материалы. Анализ  и корректировка»</a:t>
            </a:r>
            <a:endParaRPr lang="ru-RU" sz="2000" b="1" dirty="0"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5674" y="2181594"/>
            <a:ext cx="4241762" cy="1494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b="1" i="1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-по классам 1-11 </a:t>
            </a:r>
            <a:r>
              <a:rPr lang="ru-RU" sz="2400" b="1" i="1" u="sng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кл</a:t>
            </a:r>
            <a:endParaRPr lang="ru-RU" sz="2400" b="1" i="1" u="sng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b="1" i="1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(</a:t>
            </a:r>
            <a:r>
              <a:rPr lang="ru-RU" sz="2400" b="1" i="1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примерно 2-3 человека в группе</a:t>
            </a:r>
            <a:r>
              <a:rPr lang="ru-RU" sz="2400" b="1" i="1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ru-RU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2204864"/>
            <a:ext cx="5220072" cy="4003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b="1" i="1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 по направлениям</a:t>
            </a:r>
            <a:endParaRPr lang="ru-RU" sz="24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(бег на короткие дистанции 30,60,100, челночный бег)</a:t>
            </a:r>
            <a:endParaRPr lang="ru-RU" sz="24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(прыжки в длину с/м с/р, на скакалке)</a:t>
            </a:r>
            <a:endParaRPr lang="ru-RU" sz="24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(метание, пресс, подтягивание, наклон)</a:t>
            </a:r>
            <a:endParaRPr lang="ru-RU" sz="24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(бег на длинные дистанции, лыжи)</a:t>
            </a:r>
            <a:endParaRPr lang="ru-RU" sz="24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5" name="Стрелка вправо с вырезом 4"/>
          <p:cNvSpPr/>
          <p:nvPr/>
        </p:nvSpPr>
        <p:spPr>
          <a:xfrm rot="7216338">
            <a:off x="2634656" y="1630900"/>
            <a:ext cx="893184" cy="47497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с вырезом 6"/>
          <p:cNvSpPr/>
          <p:nvPr/>
        </p:nvSpPr>
        <p:spPr>
          <a:xfrm rot="3466810">
            <a:off x="5131705" y="1629926"/>
            <a:ext cx="893184" cy="47497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https://thumbs.dreamstime.com/b/%D1%82%D1%80%D0%B5%D0%BD%D0%B5%D1%80-%D1%81%D0%BF%D0%BE%D1%80%D1%82%D0%B0-325844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6" r="14290"/>
          <a:stretch/>
        </p:blipFill>
        <p:spPr bwMode="auto">
          <a:xfrm>
            <a:off x="0" y="4437112"/>
            <a:ext cx="2200809" cy="2233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285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9" t="34115" r="10249" b="23697"/>
          <a:stretch/>
        </p:blipFill>
        <p:spPr bwMode="auto">
          <a:xfrm>
            <a:off x="-1" y="3011860"/>
            <a:ext cx="9144001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4633" y="476672"/>
            <a:ext cx="8774732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5</a:t>
            </a:r>
            <a:r>
              <a:rPr lang="ru-RU" sz="2800" b="1" dirty="0" smtClean="0">
                <a:effectLst/>
                <a:latin typeface="Times New Roman"/>
                <a:ea typeface="Calibri"/>
                <a:cs typeface="Times New Roman"/>
              </a:rPr>
              <a:t> вопрос:  </a:t>
            </a:r>
            <a:r>
              <a:rPr lang="ru-RU" sz="2800" b="1" dirty="0" smtClean="0">
                <a:effectLst/>
                <a:latin typeface="Times New Roman"/>
                <a:ea typeface="Calibri"/>
              </a:rPr>
              <a:t>Выступление ДЮСШ по вопросам спартакиады школьников 2022-2023 учебного года.</a:t>
            </a:r>
            <a:endParaRPr lang="ru-RU" sz="20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80514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566</Words>
  <Application>Microsoft Office PowerPoint</Application>
  <PresentationFormat>Экран (4:3)</PresentationFormat>
  <Paragraphs>68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8</cp:revision>
  <dcterms:created xsi:type="dcterms:W3CDTF">2022-10-28T07:52:56Z</dcterms:created>
  <dcterms:modified xsi:type="dcterms:W3CDTF">2022-11-09T17:20:32Z</dcterms:modified>
</cp:coreProperties>
</file>