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325" r:id="rId2"/>
    <p:sldId id="326" r:id="rId3"/>
    <p:sldId id="273" r:id="rId4"/>
    <p:sldId id="280" r:id="rId5"/>
    <p:sldId id="279" r:id="rId6"/>
    <p:sldId id="327" r:id="rId7"/>
    <p:sldId id="328" r:id="rId8"/>
    <p:sldId id="329" r:id="rId9"/>
    <p:sldId id="281" r:id="rId10"/>
    <p:sldId id="331" r:id="rId11"/>
    <p:sldId id="330" r:id="rId12"/>
    <p:sldId id="294" r:id="rId13"/>
    <p:sldId id="295" r:id="rId14"/>
    <p:sldId id="296" r:id="rId15"/>
    <p:sldId id="297" r:id="rId16"/>
    <p:sldId id="301" r:id="rId17"/>
    <p:sldId id="318" r:id="rId18"/>
    <p:sldId id="323" r:id="rId19"/>
    <p:sldId id="324" r:id="rId20"/>
    <p:sldId id="319" r:id="rId21"/>
    <p:sldId id="320" r:id="rId22"/>
    <p:sldId id="321" r:id="rId23"/>
    <p:sldId id="322" r:id="rId24"/>
    <p:sldId id="317" r:id="rId25"/>
    <p:sldId id="332" r:id="rId26"/>
    <p:sldId id="314" r:id="rId27"/>
    <p:sldId id="315" r:id="rId28"/>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6" d="100"/>
          <a:sy n="66" d="100"/>
        </p:scale>
        <p:origin x="1422" y="60"/>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a:t>Образец заголовка</a:t>
            </a:r>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a:t>Образец подзаголовка</a:t>
            </a:r>
          </a:p>
        </p:txBody>
      </p:sp>
      <p:sp>
        <p:nvSpPr>
          <p:cNvPr id="4" name="Дата 3"/>
          <p:cNvSpPr>
            <a:spLocks noGrp="1"/>
          </p:cNvSpPr>
          <p:nvPr>
            <p:ph type="dt" sz="half" idx="10"/>
          </p:nvPr>
        </p:nvSpPr>
        <p:spPr/>
        <p:txBody>
          <a:bodyPr/>
          <a:lstStyle/>
          <a:p>
            <a:fld id="{EDC2687B-7C22-4111-A8B9-22EAA06705DC}" type="datetimeFigureOut">
              <a:rPr lang="ru-RU" smtClean="0"/>
              <a:t>08.09.2025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148E02BF-8945-455D-93D2-C0CA184DC8D6}" type="slidenum">
              <a:rPr lang="ru-RU" smtClean="0"/>
              <a:t>‹#›</a:t>
            </a:fld>
            <a:endParaRPr lang="ru-RU"/>
          </a:p>
        </p:txBody>
      </p:sp>
    </p:spTree>
    <p:extLst>
      <p:ext uri="{BB962C8B-B14F-4D97-AF65-F5344CB8AC3E}">
        <p14:creationId xmlns:p14="http://schemas.microsoft.com/office/powerpoint/2010/main" val="20897440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Вертикальный текст 2"/>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fld id="{EDC2687B-7C22-4111-A8B9-22EAA06705DC}" type="datetimeFigureOut">
              <a:rPr lang="ru-RU" smtClean="0"/>
              <a:t>08.09.2025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148E02BF-8945-455D-93D2-C0CA184DC8D6}" type="slidenum">
              <a:rPr lang="ru-RU" smtClean="0"/>
              <a:t>‹#›</a:t>
            </a:fld>
            <a:endParaRPr lang="ru-RU"/>
          </a:p>
        </p:txBody>
      </p:sp>
    </p:spTree>
    <p:extLst>
      <p:ext uri="{BB962C8B-B14F-4D97-AF65-F5344CB8AC3E}">
        <p14:creationId xmlns:p14="http://schemas.microsoft.com/office/powerpoint/2010/main" val="7480974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a:t>Образец заголовка</a:t>
            </a:r>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fld id="{EDC2687B-7C22-4111-A8B9-22EAA06705DC}" type="datetimeFigureOut">
              <a:rPr lang="ru-RU" smtClean="0"/>
              <a:t>08.09.2025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148E02BF-8945-455D-93D2-C0CA184DC8D6}" type="slidenum">
              <a:rPr lang="ru-RU" smtClean="0"/>
              <a:t>‹#›</a:t>
            </a:fld>
            <a:endParaRPr lang="ru-RU"/>
          </a:p>
        </p:txBody>
      </p:sp>
    </p:spTree>
    <p:extLst>
      <p:ext uri="{BB962C8B-B14F-4D97-AF65-F5344CB8AC3E}">
        <p14:creationId xmlns:p14="http://schemas.microsoft.com/office/powerpoint/2010/main" val="373497010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Объект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fld id="{EDC2687B-7C22-4111-A8B9-22EAA06705DC}" type="datetimeFigureOut">
              <a:rPr lang="ru-RU" smtClean="0"/>
              <a:t>08.09.2025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148E02BF-8945-455D-93D2-C0CA184DC8D6}" type="slidenum">
              <a:rPr lang="ru-RU" smtClean="0"/>
              <a:t>‹#›</a:t>
            </a:fld>
            <a:endParaRPr lang="ru-RU"/>
          </a:p>
        </p:txBody>
      </p:sp>
    </p:spTree>
    <p:extLst>
      <p:ext uri="{BB962C8B-B14F-4D97-AF65-F5344CB8AC3E}">
        <p14:creationId xmlns:p14="http://schemas.microsoft.com/office/powerpoint/2010/main" val="16785433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a:t>Образец заголовка</a:t>
            </a:r>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Дата 3"/>
          <p:cNvSpPr>
            <a:spLocks noGrp="1"/>
          </p:cNvSpPr>
          <p:nvPr>
            <p:ph type="dt" sz="half" idx="10"/>
          </p:nvPr>
        </p:nvSpPr>
        <p:spPr/>
        <p:txBody>
          <a:bodyPr/>
          <a:lstStyle/>
          <a:p>
            <a:fld id="{EDC2687B-7C22-4111-A8B9-22EAA06705DC}" type="datetimeFigureOut">
              <a:rPr lang="ru-RU" smtClean="0"/>
              <a:t>08.09.2025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148E02BF-8945-455D-93D2-C0CA184DC8D6}" type="slidenum">
              <a:rPr lang="ru-RU" smtClean="0"/>
              <a:t>‹#›</a:t>
            </a:fld>
            <a:endParaRPr lang="ru-RU"/>
          </a:p>
        </p:txBody>
      </p:sp>
    </p:spTree>
    <p:extLst>
      <p:ext uri="{BB962C8B-B14F-4D97-AF65-F5344CB8AC3E}">
        <p14:creationId xmlns:p14="http://schemas.microsoft.com/office/powerpoint/2010/main" val="84988078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Объект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Объект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Дата 4"/>
          <p:cNvSpPr>
            <a:spLocks noGrp="1"/>
          </p:cNvSpPr>
          <p:nvPr>
            <p:ph type="dt" sz="half" idx="10"/>
          </p:nvPr>
        </p:nvSpPr>
        <p:spPr/>
        <p:txBody>
          <a:bodyPr/>
          <a:lstStyle/>
          <a:p>
            <a:fld id="{EDC2687B-7C22-4111-A8B9-22EAA06705DC}" type="datetimeFigureOut">
              <a:rPr lang="ru-RU" smtClean="0"/>
              <a:t>08.09.2025</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148E02BF-8945-455D-93D2-C0CA184DC8D6}" type="slidenum">
              <a:rPr lang="ru-RU" smtClean="0"/>
              <a:t>‹#›</a:t>
            </a:fld>
            <a:endParaRPr lang="ru-RU"/>
          </a:p>
        </p:txBody>
      </p:sp>
    </p:spTree>
    <p:extLst>
      <p:ext uri="{BB962C8B-B14F-4D97-AF65-F5344CB8AC3E}">
        <p14:creationId xmlns:p14="http://schemas.microsoft.com/office/powerpoint/2010/main" val="411938956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a:t>Образец заголовка</a:t>
            </a:r>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Объект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Объект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7" name="Дата 6"/>
          <p:cNvSpPr>
            <a:spLocks noGrp="1"/>
          </p:cNvSpPr>
          <p:nvPr>
            <p:ph type="dt" sz="half" idx="10"/>
          </p:nvPr>
        </p:nvSpPr>
        <p:spPr/>
        <p:txBody>
          <a:bodyPr/>
          <a:lstStyle/>
          <a:p>
            <a:fld id="{EDC2687B-7C22-4111-A8B9-22EAA06705DC}" type="datetimeFigureOut">
              <a:rPr lang="ru-RU" smtClean="0"/>
              <a:t>08.09.2025</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148E02BF-8945-455D-93D2-C0CA184DC8D6}" type="slidenum">
              <a:rPr lang="ru-RU" smtClean="0"/>
              <a:t>‹#›</a:t>
            </a:fld>
            <a:endParaRPr lang="ru-RU"/>
          </a:p>
        </p:txBody>
      </p:sp>
    </p:spTree>
    <p:extLst>
      <p:ext uri="{BB962C8B-B14F-4D97-AF65-F5344CB8AC3E}">
        <p14:creationId xmlns:p14="http://schemas.microsoft.com/office/powerpoint/2010/main" val="36801069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Дата 2"/>
          <p:cNvSpPr>
            <a:spLocks noGrp="1"/>
          </p:cNvSpPr>
          <p:nvPr>
            <p:ph type="dt" sz="half" idx="10"/>
          </p:nvPr>
        </p:nvSpPr>
        <p:spPr/>
        <p:txBody>
          <a:bodyPr/>
          <a:lstStyle/>
          <a:p>
            <a:fld id="{EDC2687B-7C22-4111-A8B9-22EAA06705DC}" type="datetimeFigureOut">
              <a:rPr lang="ru-RU" smtClean="0"/>
              <a:t>08.09.2025</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148E02BF-8945-455D-93D2-C0CA184DC8D6}" type="slidenum">
              <a:rPr lang="ru-RU" smtClean="0"/>
              <a:t>‹#›</a:t>
            </a:fld>
            <a:endParaRPr lang="ru-RU"/>
          </a:p>
        </p:txBody>
      </p:sp>
    </p:spTree>
    <p:extLst>
      <p:ext uri="{BB962C8B-B14F-4D97-AF65-F5344CB8AC3E}">
        <p14:creationId xmlns:p14="http://schemas.microsoft.com/office/powerpoint/2010/main" val="37418338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EDC2687B-7C22-4111-A8B9-22EAA06705DC}" type="datetimeFigureOut">
              <a:rPr lang="ru-RU" smtClean="0"/>
              <a:t>08.09.2025</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148E02BF-8945-455D-93D2-C0CA184DC8D6}" type="slidenum">
              <a:rPr lang="ru-RU" smtClean="0"/>
              <a:t>‹#›</a:t>
            </a:fld>
            <a:endParaRPr lang="ru-RU"/>
          </a:p>
        </p:txBody>
      </p:sp>
    </p:spTree>
    <p:extLst>
      <p:ext uri="{BB962C8B-B14F-4D97-AF65-F5344CB8AC3E}">
        <p14:creationId xmlns:p14="http://schemas.microsoft.com/office/powerpoint/2010/main" val="9358802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a:t>Образец заголовка</a:t>
            </a:r>
          </a:p>
        </p:txBody>
      </p:sp>
      <p:sp>
        <p:nvSpPr>
          <p:cNvPr id="3" name="Объект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Дата 4"/>
          <p:cNvSpPr>
            <a:spLocks noGrp="1"/>
          </p:cNvSpPr>
          <p:nvPr>
            <p:ph type="dt" sz="half" idx="10"/>
          </p:nvPr>
        </p:nvSpPr>
        <p:spPr/>
        <p:txBody>
          <a:bodyPr/>
          <a:lstStyle/>
          <a:p>
            <a:fld id="{EDC2687B-7C22-4111-A8B9-22EAA06705DC}" type="datetimeFigureOut">
              <a:rPr lang="ru-RU" smtClean="0"/>
              <a:t>08.09.2025</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148E02BF-8945-455D-93D2-C0CA184DC8D6}" type="slidenum">
              <a:rPr lang="ru-RU" smtClean="0"/>
              <a:t>‹#›</a:t>
            </a:fld>
            <a:endParaRPr lang="ru-RU"/>
          </a:p>
        </p:txBody>
      </p:sp>
    </p:spTree>
    <p:extLst>
      <p:ext uri="{BB962C8B-B14F-4D97-AF65-F5344CB8AC3E}">
        <p14:creationId xmlns:p14="http://schemas.microsoft.com/office/powerpoint/2010/main" val="14386178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a:t>Образец заголовка</a:t>
            </a:r>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Дата 4"/>
          <p:cNvSpPr>
            <a:spLocks noGrp="1"/>
          </p:cNvSpPr>
          <p:nvPr>
            <p:ph type="dt" sz="half" idx="10"/>
          </p:nvPr>
        </p:nvSpPr>
        <p:spPr/>
        <p:txBody>
          <a:bodyPr/>
          <a:lstStyle/>
          <a:p>
            <a:fld id="{EDC2687B-7C22-4111-A8B9-22EAA06705DC}" type="datetimeFigureOut">
              <a:rPr lang="ru-RU" smtClean="0"/>
              <a:t>08.09.2025</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148E02BF-8945-455D-93D2-C0CA184DC8D6}" type="slidenum">
              <a:rPr lang="ru-RU" smtClean="0"/>
              <a:t>‹#›</a:t>
            </a:fld>
            <a:endParaRPr lang="ru-RU"/>
          </a:p>
        </p:txBody>
      </p:sp>
    </p:spTree>
    <p:extLst>
      <p:ext uri="{BB962C8B-B14F-4D97-AF65-F5344CB8AC3E}">
        <p14:creationId xmlns:p14="http://schemas.microsoft.com/office/powerpoint/2010/main" val="387552911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a:t>Образец заголовка</a:t>
            </a:r>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DC2687B-7C22-4111-A8B9-22EAA06705DC}" type="datetimeFigureOut">
              <a:rPr lang="ru-RU" smtClean="0"/>
              <a:t>08.09.2025</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48E02BF-8945-455D-93D2-C0CA184DC8D6}" type="slidenum">
              <a:rPr lang="ru-RU" smtClean="0"/>
              <a:t>‹#›</a:t>
            </a:fld>
            <a:endParaRPr lang="ru-RU"/>
          </a:p>
        </p:txBody>
      </p:sp>
    </p:spTree>
    <p:extLst>
      <p:ext uri="{BB962C8B-B14F-4D97-AF65-F5344CB8AC3E}">
        <p14:creationId xmlns:p14="http://schemas.microsoft.com/office/powerpoint/2010/main" val="366131175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5.jpeg"/><Relationship Id="rId7" Type="http://schemas.openxmlformats.org/officeDocument/2006/relationships/image" Target="../media/image9.jpeg"/><Relationship Id="rId2" Type="http://schemas.openxmlformats.org/officeDocument/2006/relationships/image" Target="../media/image4.png"/><Relationship Id="rId1" Type="http://schemas.openxmlformats.org/officeDocument/2006/relationships/slideLayout" Target="../slideLayouts/slideLayout7.xml"/><Relationship Id="rId6" Type="http://schemas.openxmlformats.org/officeDocument/2006/relationships/image" Target="../media/image8.jpeg"/><Relationship Id="rId5" Type="http://schemas.openxmlformats.org/officeDocument/2006/relationships/image" Target="../media/image7.jpeg"/><Relationship Id="rId4" Type="http://schemas.openxmlformats.org/officeDocument/2006/relationships/image" Target="../media/image6.jpeg"/></Relationships>
</file>

<file path=ppt/slides/_rels/slide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png"/><Relationship Id="rId1" Type="http://schemas.openxmlformats.org/officeDocument/2006/relationships/slideLayout" Target="../slideLayouts/slideLayout7.xml"/><Relationship Id="rId5" Type="http://schemas.openxmlformats.org/officeDocument/2006/relationships/image" Target="../media/image13.png"/><Relationship Id="rId4" Type="http://schemas.openxmlformats.org/officeDocument/2006/relationships/image" Target="../media/image12.jpeg"/></Relationships>
</file>

<file path=ppt/slides/_rels/slide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Picture background">
            <a:extLst>
              <a:ext uri="{FF2B5EF4-FFF2-40B4-BE49-F238E27FC236}">
                <a16:creationId xmlns:a16="http://schemas.microsoft.com/office/drawing/2014/main" id="{A8630FA2-196B-406A-A507-3A206BD6B193}"/>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15441" b="856"/>
          <a:stretch/>
        </p:blipFill>
        <p:spPr bwMode="auto">
          <a:xfrm>
            <a:off x="971600" y="18586"/>
            <a:ext cx="6984776" cy="682082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8512330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1" descr="Описание: C:\Users\1\AppData\Local\Microsoft\Windows\Temporary Internet Files\Content.Word\logo.png"/>
          <p:cNvPicPr>
            <a:picLocks noChangeAspect="1" noChangeArrowheads="1"/>
          </p:cNvPicPr>
          <p:nvPr/>
        </p:nvPicPr>
        <p:blipFill>
          <a:blip r:embed="rId2">
            <a:extLst>
              <a:ext uri="{28A0092B-C50C-407E-A947-70E740481C1C}">
                <a14:useLocalDpi xmlns:a14="http://schemas.microsoft.com/office/drawing/2010/main" val="0"/>
              </a:ext>
            </a:extLst>
          </a:blip>
          <a:srcRect t="10345" b="19371"/>
          <a:stretch>
            <a:fillRect/>
          </a:stretch>
        </p:blipFill>
        <p:spPr bwMode="auto">
          <a:xfrm>
            <a:off x="7031949" y="0"/>
            <a:ext cx="2677360" cy="18448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Прямоугольник 2"/>
          <p:cNvSpPr/>
          <p:nvPr/>
        </p:nvSpPr>
        <p:spPr>
          <a:xfrm>
            <a:off x="107504" y="0"/>
            <a:ext cx="8496944" cy="1200329"/>
          </a:xfrm>
          <a:prstGeom prst="rect">
            <a:avLst/>
          </a:prstGeom>
        </p:spPr>
        <p:txBody>
          <a:bodyPr wrap="square">
            <a:spAutoFit/>
          </a:bodyPr>
          <a:lstStyle/>
          <a:p>
            <a:r>
              <a:rPr lang="ru-RU" sz="3600" b="1" dirty="0">
                <a:solidFill>
                  <a:srgbClr val="FF0000"/>
                </a:solidFill>
                <a:latin typeface="Times New Roman" pitchFamily="18" charset="0"/>
                <a:cs typeface="Times New Roman" pitchFamily="18" charset="0"/>
              </a:rPr>
              <a:t>Планирование деятельности РМО </a:t>
            </a:r>
          </a:p>
          <a:p>
            <a:r>
              <a:rPr lang="ru-RU" sz="3600" b="1" dirty="0">
                <a:solidFill>
                  <a:srgbClr val="FF0000"/>
                </a:solidFill>
                <a:latin typeface="Times New Roman" pitchFamily="18" charset="0"/>
                <a:cs typeface="Times New Roman" pitchFamily="18" charset="0"/>
              </a:rPr>
              <a:t>в 2025-2026 учебном году</a:t>
            </a:r>
          </a:p>
        </p:txBody>
      </p:sp>
      <p:sp>
        <p:nvSpPr>
          <p:cNvPr id="4" name="Прямоугольник 3">
            <a:extLst>
              <a:ext uri="{FF2B5EF4-FFF2-40B4-BE49-F238E27FC236}">
                <a16:creationId xmlns:a16="http://schemas.microsoft.com/office/drawing/2014/main" id="{064E6AD4-5168-426F-9E2D-4F09DCA4ECC3}"/>
              </a:ext>
            </a:extLst>
          </p:cNvPr>
          <p:cNvSpPr/>
          <p:nvPr/>
        </p:nvSpPr>
        <p:spPr>
          <a:xfrm>
            <a:off x="110555" y="1340768"/>
            <a:ext cx="7704856" cy="5170646"/>
          </a:xfrm>
          <a:prstGeom prst="rect">
            <a:avLst/>
          </a:prstGeom>
        </p:spPr>
        <p:txBody>
          <a:bodyPr wrap="square">
            <a:spAutoFit/>
          </a:bodyPr>
          <a:lstStyle/>
          <a:p>
            <a:pPr algn="just"/>
            <a:r>
              <a:rPr lang="ru-RU" sz="2200" dirty="0">
                <a:effectLst/>
                <a:latin typeface="Times New Roman" panose="02020603050405020304" pitchFamily="18" charset="0"/>
                <a:ea typeface="Calibri" panose="020F0502020204030204" pitchFamily="34" charset="0"/>
              </a:rPr>
              <a:t>23 сентября – ОБЗР (</a:t>
            </a:r>
            <a:r>
              <a:rPr lang="ru-RU" sz="2200" dirty="0" err="1">
                <a:effectLst/>
                <a:latin typeface="Times New Roman" panose="02020603050405020304" pitchFamily="18" charset="0"/>
                <a:ea typeface="Calibri" panose="020F0502020204030204" pitchFamily="34" charset="0"/>
              </a:rPr>
              <a:t>Горкинская</a:t>
            </a:r>
            <a:r>
              <a:rPr lang="ru-RU" sz="2200" dirty="0">
                <a:effectLst/>
                <a:latin typeface="Times New Roman" panose="02020603050405020304" pitchFamily="18" charset="0"/>
                <a:ea typeface="Calibri" panose="020F0502020204030204" pitchFamily="34" charset="0"/>
              </a:rPr>
              <a:t> школа)</a:t>
            </a:r>
          </a:p>
          <a:p>
            <a:pPr algn="just"/>
            <a:r>
              <a:rPr lang="ru-RU" sz="2200" dirty="0">
                <a:effectLst/>
                <a:latin typeface="Times New Roman" panose="02020603050405020304" pitchFamily="18" charset="0"/>
                <a:ea typeface="Calibri" panose="020F0502020204030204" pitchFamily="34" charset="0"/>
              </a:rPr>
              <a:t>25 сентября – география (</a:t>
            </a:r>
            <a:r>
              <a:rPr lang="ru-RU" sz="2200" dirty="0" err="1">
                <a:effectLst/>
                <a:latin typeface="Times New Roman" panose="02020603050405020304" pitchFamily="18" charset="0"/>
                <a:ea typeface="Calibri" panose="020F0502020204030204" pitchFamily="34" charset="0"/>
              </a:rPr>
              <a:t>Осинцевская</a:t>
            </a:r>
            <a:r>
              <a:rPr lang="ru-RU" sz="2200" dirty="0">
                <a:effectLst/>
                <a:latin typeface="Times New Roman" panose="02020603050405020304" pitchFamily="18" charset="0"/>
                <a:ea typeface="Calibri" panose="020F0502020204030204" pitchFamily="34" charset="0"/>
              </a:rPr>
              <a:t> школа)</a:t>
            </a:r>
          </a:p>
          <a:p>
            <a:pPr algn="just"/>
            <a:r>
              <a:rPr lang="ru-RU" sz="2200" dirty="0">
                <a:effectLst/>
                <a:latin typeface="Times New Roman" panose="02020603050405020304" pitchFamily="18" charset="0"/>
                <a:ea typeface="Calibri" panose="020F0502020204030204" pitchFamily="34" charset="0"/>
              </a:rPr>
              <a:t>15 октября – физика (Пионерская школа)</a:t>
            </a:r>
          </a:p>
          <a:p>
            <a:pPr algn="just"/>
            <a:r>
              <a:rPr lang="ru-RU" sz="2200" dirty="0">
                <a:effectLst/>
                <a:latin typeface="Times New Roman" panose="02020603050405020304" pitchFamily="18" charset="0"/>
                <a:ea typeface="Calibri" panose="020F0502020204030204" pitchFamily="34" charset="0"/>
              </a:rPr>
              <a:t>19 ноября – начальные классы (</a:t>
            </a:r>
            <a:r>
              <a:rPr lang="ru-RU" sz="2200" dirty="0" err="1">
                <a:effectLst/>
                <a:latin typeface="Times New Roman" panose="02020603050405020304" pitchFamily="18" charset="0"/>
                <a:ea typeface="Calibri" panose="020F0502020204030204" pitchFamily="34" charset="0"/>
              </a:rPr>
              <a:t>Рудновская</a:t>
            </a:r>
            <a:r>
              <a:rPr lang="ru-RU" sz="2200" dirty="0">
                <a:effectLst/>
                <a:latin typeface="Times New Roman" panose="02020603050405020304" pitchFamily="18" charset="0"/>
                <a:ea typeface="Calibri" panose="020F0502020204030204" pitchFamily="34" charset="0"/>
              </a:rPr>
              <a:t> школа)</a:t>
            </a:r>
          </a:p>
          <a:p>
            <a:pPr algn="just"/>
            <a:r>
              <a:rPr lang="ru-RU" sz="2200" dirty="0">
                <a:effectLst/>
                <a:latin typeface="Times New Roman" panose="02020603050405020304" pitchFamily="18" charset="0"/>
                <a:ea typeface="Calibri" panose="020F0502020204030204" pitchFamily="34" charset="0"/>
              </a:rPr>
              <a:t>26 ноября – химия/биология (</a:t>
            </a:r>
            <a:r>
              <a:rPr lang="ru-RU" sz="2200" dirty="0" err="1">
                <a:effectLst/>
                <a:latin typeface="Times New Roman" panose="02020603050405020304" pitchFamily="18" charset="0"/>
                <a:ea typeface="Calibri" panose="020F0502020204030204" pitchFamily="34" charset="0"/>
              </a:rPr>
              <a:t>Зайковская</a:t>
            </a:r>
            <a:r>
              <a:rPr lang="ru-RU" sz="2200" dirty="0">
                <a:effectLst/>
                <a:latin typeface="Times New Roman" panose="02020603050405020304" pitchFamily="18" charset="0"/>
                <a:ea typeface="Calibri" panose="020F0502020204030204" pitchFamily="34" charset="0"/>
              </a:rPr>
              <a:t> школа № 2)</a:t>
            </a:r>
          </a:p>
          <a:p>
            <a:pPr algn="just"/>
            <a:r>
              <a:rPr lang="ru-RU" sz="2200" dirty="0">
                <a:effectLst/>
                <a:latin typeface="Times New Roman" panose="02020603050405020304" pitchFamily="18" charset="0"/>
                <a:ea typeface="Calibri" panose="020F0502020204030204" pitchFamily="34" charset="0"/>
              </a:rPr>
              <a:t>10 декабря – специалисты психолого-педагогического сопровождения (</a:t>
            </a:r>
            <a:r>
              <a:rPr lang="ru-RU" sz="2200" dirty="0" err="1">
                <a:effectLst/>
                <a:latin typeface="Times New Roman" panose="02020603050405020304" pitchFamily="18" charset="0"/>
                <a:ea typeface="Calibri" panose="020F0502020204030204" pitchFamily="34" charset="0"/>
              </a:rPr>
              <a:t>Черновская</a:t>
            </a:r>
            <a:r>
              <a:rPr lang="ru-RU" sz="2200" dirty="0">
                <a:effectLst/>
                <a:latin typeface="Times New Roman" panose="02020603050405020304" pitchFamily="18" charset="0"/>
                <a:ea typeface="Calibri" panose="020F0502020204030204" pitchFamily="34" charset="0"/>
              </a:rPr>
              <a:t> школа)</a:t>
            </a:r>
          </a:p>
          <a:p>
            <a:pPr algn="just"/>
            <a:r>
              <a:rPr lang="ru-RU" sz="2200" dirty="0">
                <a:effectLst/>
                <a:latin typeface="Times New Roman" panose="02020603050405020304" pitchFamily="18" charset="0"/>
                <a:ea typeface="Calibri" panose="020F0502020204030204" pitchFamily="34" charset="0"/>
              </a:rPr>
              <a:t>17 декабря – иностранный язык (</a:t>
            </a:r>
            <a:r>
              <a:rPr lang="ru-RU" sz="2200" dirty="0" err="1">
                <a:effectLst/>
                <a:latin typeface="Times New Roman" panose="02020603050405020304" pitchFamily="18" charset="0"/>
                <a:ea typeface="Calibri" panose="020F0502020204030204" pitchFamily="34" charset="0"/>
              </a:rPr>
              <a:t>Речкаловская</a:t>
            </a:r>
            <a:r>
              <a:rPr lang="ru-RU" sz="2200" dirty="0">
                <a:effectLst/>
                <a:latin typeface="Times New Roman" panose="02020603050405020304" pitchFamily="18" charset="0"/>
                <a:ea typeface="Calibri" panose="020F0502020204030204" pitchFamily="34" charset="0"/>
              </a:rPr>
              <a:t> школа)</a:t>
            </a:r>
          </a:p>
          <a:p>
            <a:pPr algn="just"/>
            <a:r>
              <a:rPr lang="ru-RU" sz="2200" dirty="0">
                <a:effectLst/>
                <a:latin typeface="Times New Roman" panose="02020603050405020304" pitchFamily="18" charset="0"/>
                <a:ea typeface="Calibri" panose="020F0502020204030204" pitchFamily="34" charset="0"/>
              </a:rPr>
              <a:t>21 января – информатика (</a:t>
            </a:r>
            <a:r>
              <a:rPr lang="ru-RU" sz="2200" dirty="0" err="1">
                <a:effectLst/>
                <a:latin typeface="Times New Roman" panose="02020603050405020304" pitchFamily="18" charset="0"/>
                <a:ea typeface="Calibri" panose="020F0502020204030204" pitchFamily="34" charset="0"/>
              </a:rPr>
              <a:t>Фоминская</a:t>
            </a:r>
            <a:r>
              <a:rPr lang="ru-RU" sz="2200" dirty="0">
                <a:effectLst/>
                <a:latin typeface="Times New Roman" panose="02020603050405020304" pitchFamily="18" charset="0"/>
                <a:ea typeface="Calibri" panose="020F0502020204030204" pitchFamily="34" charset="0"/>
              </a:rPr>
              <a:t> школа)</a:t>
            </a:r>
          </a:p>
          <a:p>
            <a:pPr algn="just"/>
            <a:r>
              <a:rPr lang="ru-RU" sz="2200" dirty="0">
                <a:effectLst/>
                <a:latin typeface="Times New Roman" panose="02020603050405020304" pitchFamily="18" charset="0"/>
                <a:ea typeface="Calibri" panose="020F0502020204030204" pitchFamily="34" charset="0"/>
              </a:rPr>
              <a:t>28 января – история и обществознание (</a:t>
            </a:r>
            <a:r>
              <a:rPr lang="ru-RU" sz="2200" dirty="0" err="1">
                <a:effectLst/>
                <a:latin typeface="Times New Roman" panose="02020603050405020304" pitchFamily="18" charset="0"/>
                <a:ea typeface="Calibri" panose="020F0502020204030204" pitchFamily="34" charset="0"/>
              </a:rPr>
              <a:t>Бердюгинская</a:t>
            </a:r>
            <a:r>
              <a:rPr lang="ru-RU" sz="2200" dirty="0">
                <a:effectLst/>
                <a:latin typeface="Times New Roman" panose="02020603050405020304" pitchFamily="18" charset="0"/>
                <a:ea typeface="Calibri" panose="020F0502020204030204" pitchFamily="34" charset="0"/>
              </a:rPr>
              <a:t> школа)</a:t>
            </a:r>
          </a:p>
          <a:p>
            <a:pPr algn="just"/>
            <a:r>
              <a:rPr lang="ru-RU" sz="2200" dirty="0">
                <a:effectLst/>
                <a:latin typeface="Times New Roman" panose="02020603050405020304" pitchFamily="18" charset="0"/>
                <a:ea typeface="Calibri" panose="020F0502020204030204" pitchFamily="34" charset="0"/>
              </a:rPr>
              <a:t>11 февраля – русский язык и литература (</a:t>
            </a:r>
            <a:r>
              <a:rPr lang="ru-RU" sz="2200" dirty="0" err="1">
                <a:effectLst/>
                <a:latin typeface="Times New Roman" panose="02020603050405020304" pitchFamily="18" charset="0"/>
                <a:ea typeface="Calibri" panose="020F0502020204030204" pitchFamily="34" charset="0"/>
              </a:rPr>
              <a:t>Харловская</a:t>
            </a:r>
            <a:r>
              <a:rPr lang="ru-RU" sz="2200" dirty="0">
                <a:effectLst/>
                <a:latin typeface="Times New Roman" panose="02020603050405020304" pitchFamily="18" charset="0"/>
                <a:ea typeface="Calibri" panose="020F0502020204030204" pitchFamily="34" charset="0"/>
              </a:rPr>
              <a:t> школа)</a:t>
            </a:r>
          </a:p>
          <a:p>
            <a:pPr algn="just"/>
            <a:r>
              <a:rPr lang="ru-RU" sz="2200" dirty="0">
                <a:effectLst/>
                <a:latin typeface="Times New Roman" panose="02020603050405020304" pitchFamily="18" charset="0"/>
                <a:ea typeface="Calibri" panose="020F0502020204030204" pitchFamily="34" charset="0"/>
              </a:rPr>
              <a:t>18 февраля – математика (</a:t>
            </a:r>
            <a:r>
              <a:rPr lang="ru-RU" sz="2200" dirty="0" err="1">
                <a:effectLst/>
                <a:latin typeface="Times New Roman" panose="02020603050405020304" pitchFamily="18" charset="0"/>
                <a:ea typeface="Calibri" panose="020F0502020204030204" pitchFamily="34" charset="0"/>
              </a:rPr>
              <a:t>Дубская</a:t>
            </a:r>
            <a:r>
              <a:rPr lang="ru-RU" sz="2200" dirty="0">
                <a:effectLst/>
                <a:latin typeface="Times New Roman" panose="02020603050405020304" pitchFamily="18" charset="0"/>
                <a:ea typeface="Calibri" panose="020F0502020204030204" pitchFamily="34" charset="0"/>
              </a:rPr>
              <a:t> школа)</a:t>
            </a:r>
          </a:p>
          <a:p>
            <a:pPr algn="just"/>
            <a:r>
              <a:rPr lang="ru-RU" sz="2400" b="1" dirty="0">
                <a:solidFill>
                  <a:srgbClr val="FF0000"/>
                </a:solidFill>
                <a:effectLst/>
                <a:latin typeface="Times New Roman" panose="02020603050405020304" pitchFamily="18" charset="0"/>
                <a:ea typeface="Calibri" panose="020F0502020204030204" pitchFamily="34" charset="0"/>
              </a:rPr>
              <a:t>11 марта – физическая культура (Знаменская школа)</a:t>
            </a:r>
          </a:p>
          <a:p>
            <a:pPr algn="just"/>
            <a:r>
              <a:rPr lang="ru-RU" sz="2200" dirty="0">
                <a:effectLst/>
                <a:latin typeface="Times New Roman" panose="02020603050405020304" pitchFamily="18" charset="0"/>
                <a:ea typeface="Calibri" panose="020F0502020204030204" pitchFamily="34" charset="0"/>
              </a:rPr>
              <a:t>15 апреля – педагоги-библиотекари (</a:t>
            </a:r>
            <a:r>
              <a:rPr lang="ru-RU" sz="2200" dirty="0" err="1">
                <a:effectLst/>
                <a:latin typeface="Times New Roman" panose="02020603050405020304" pitchFamily="18" charset="0"/>
                <a:ea typeface="Calibri" panose="020F0502020204030204" pitchFamily="34" charset="0"/>
              </a:rPr>
              <a:t>Килачевская</a:t>
            </a:r>
            <a:r>
              <a:rPr lang="ru-RU" sz="2200" dirty="0">
                <a:effectLst/>
                <a:latin typeface="Times New Roman" panose="02020603050405020304" pitchFamily="18" charset="0"/>
                <a:ea typeface="Calibri" panose="020F0502020204030204" pitchFamily="34" charset="0"/>
              </a:rPr>
              <a:t> школа)</a:t>
            </a:r>
          </a:p>
          <a:p>
            <a:pPr algn="just"/>
            <a:r>
              <a:rPr lang="ru-RU" sz="2200" dirty="0">
                <a:effectLst/>
                <a:latin typeface="Times New Roman" panose="02020603050405020304" pitchFamily="18" charset="0"/>
                <a:ea typeface="Calibri" panose="020F0502020204030204" pitchFamily="34" charset="0"/>
              </a:rPr>
              <a:t>22 апреля – труд (технология) (</a:t>
            </a:r>
            <a:r>
              <a:rPr lang="ru-RU" sz="2200" dirty="0" err="1">
                <a:effectLst/>
                <a:latin typeface="Times New Roman" panose="02020603050405020304" pitchFamily="18" charset="0"/>
                <a:ea typeface="Calibri" panose="020F0502020204030204" pitchFamily="34" charset="0"/>
              </a:rPr>
              <a:t>Ницинская</a:t>
            </a:r>
            <a:r>
              <a:rPr lang="ru-RU" sz="2200" dirty="0">
                <a:effectLst/>
                <a:latin typeface="Times New Roman" panose="02020603050405020304" pitchFamily="18" charset="0"/>
                <a:ea typeface="Calibri" panose="020F0502020204030204" pitchFamily="34" charset="0"/>
              </a:rPr>
              <a:t> школа)</a:t>
            </a:r>
          </a:p>
        </p:txBody>
      </p:sp>
    </p:spTree>
    <p:extLst>
      <p:ext uri="{BB962C8B-B14F-4D97-AF65-F5344CB8AC3E}">
        <p14:creationId xmlns:p14="http://schemas.microsoft.com/office/powerpoint/2010/main" val="400079683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1" descr="Описание: C:\Users\1\AppData\Local\Microsoft\Windows\Temporary Internet Files\Content.Word\logo.png"/>
          <p:cNvPicPr>
            <a:picLocks noChangeAspect="1" noChangeArrowheads="1"/>
          </p:cNvPicPr>
          <p:nvPr/>
        </p:nvPicPr>
        <p:blipFill>
          <a:blip r:embed="rId2">
            <a:extLst>
              <a:ext uri="{28A0092B-C50C-407E-A947-70E740481C1C}">
                <a14:useLocalDpi xmlns:a14="http://schemas.microsoft.com/office/drawing/2010/main" val="0"/>
              </a:ext>
            </a:extLst>
          </a:blip>
          <a:srcRect t="10345" b="19371"/>
          <a:stretch>
            <a:fillRect/>
          </a:stretch>
        </p:blipFill>
        <p:spPr bwMode="auto">
          <a:xfrm>
            <a:off x="2987824" y="4743"/>
            <a:ext cx="3553133" cy="24482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Прямоугольник 2"/>
          <p:cNvSpPr/>
          <p:nvPr/>
        </p:nvSpPr>
        <p:spPr>
          <a:xfrm>
            <a:off x="395536" y="3105835"/>
            <a:ext cx="8496944" cy="646331"/>
          </a:xfrm>
          <a:prstGeom prst="rect">
            <a:avLst/>
          </a:prstGeom>
        </p:spPr>
        <p:txBody>
          <a:bodyPr wrap="square">
            <a:spAutoFit/>
          </a:bodyPr>
          <a:lstStyle/>
          <a:p>
            <a:r>
              <a:rPr lang="ru-RU" sz="3600" b="1" dirty="0">
                <a:solidFill>
                  <a:srgbClr val="FF0000"/>
                </a:solidFill>
                <a:latin typeface="Times New Roman" pitchFamily="18" charset="0"/>
                <a:cs typeface="Times New Roman" pitchFamily="18" charset="0"/>
              </a:rPr>
              <a:t>3 вопрос: судейский состав </a:t>
            </a:r>
            <a:r>
              <a:rPr lang="ru-RU" sz="3600" b="1" dirty="0" err="1">
                <a:solidFill>
                  <a:srgbClr val="FF0000"/>
                </a:solidFill>
                <a:latin typeface="Times New Roman" pitchFamily="18" charset="0"/>
                <a:cs typeface="Times New Roman" pitchFamily="18" charset="0"/>
              </a:rPr>
              <a:t>ВсОШ</a:t>
            </a:r>
            <a:r>
              <a:rPr lang="ru-RU" sz="3600" b="1" dirty="0">
                <a:solidFill>
                  <a:srgbClr val="FF0000"/>
                </a:solidFill>
                <a:latin typeface="Times New Roman" pitchFamily="18" charset="0"/>
                <a:cs typeface="Times New Roman" pitchFamily="18" charset="0"/>
              </a:rPr>
              <a:t> 2025</a:t>
            </a:r>
          </a:p>
        </p:txBody>
      </p:sp>
    </p:spTree>
    <p:extLst>
      <p:ext uri="{BB962C8B-B14F-4D97-AF65-F5344CB8AC3E}">
        <p14:creationId xmlns:p14="http://schemas.microsoft.com/office/powerpoint/2010/main" val="282230414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Таблица 2">
            <a:extLst>
              <a:ext uri="{FF2B5EF4-FFF2-40B4-BE49-F238E27FC236}">
                <a16:creationId xmlns:a16="http://schemas.microsoft.com/office/drawing/2014/main" id="{CA4E4D87-1031-4EF6-8614-8F4D4E5304EB}"/>
              </a:ext>
            </a:extLst>
          </p:cNvPr>
          <p:cNvGraphicFramePr>
            <a:graphicFrameLocks noGrp="1"/>
          </p:cNvGraphicFramePr>
          <p:nvPr>
            <p:extLst>
              <p:ext uri="{D42A27DB-BD31-4B8C-83A1-F6EECF244321}">
                <p14:modId xmlns:p14="http://schemas.microsoft.com/office/powerpoint/2010/main" val="785462714"/>
              </p:ext>
            </p:extLst>
          </p:nvPr>
        </p:nvGraphicFramePr>
        <p:xfrm>
          <a:off x="323528" y="181479"/>
          <a:ext cx="8496944" cy="5816911"/>
        </p:xfrm>
        <a:graphic>
          <a:graphicData uri="http://schemas.openxmlformats.org/drawingml/2006/table">
            <a:tbl>
              <a:tblPr firstRow="1" firstCol="1" bandRow="1">
                <a:tableStyleId>{5C22544A-7EE6-4342-B048-85BDC9FD1C3A}</a:tableStyleId>
              </a:tblPr>
              <a:tblGrid>
                <a:gridCol w="4248472">
                  <a:extLst>
                    <a:ext uri="{9D8B030D-6E8A-4147-A177-3AD203B41FA5}">
                      <a16:colId xmlns:a16="http://schemas.microsoft.com/office/drawing/2014/main" val="1656205250"/>
                    </a:ext>
                  </a:extLst>
                </a:gridCol>
                <a:gridCol w="4248472">
                  <a:extLst>
                    <a:ext uri="{9D8B030D-6E8A-4147-A177-3AD203B41FA5}">
                      <a16:colId xmlns:a16="http://schemas.microsoft.com/office/drawing/2014/main" val="11274145"/>
                    </a:ext>
                  </a:extLst>
                </a:gridCol>
              </a:tblGrid>
              <a:tr h="396707">
                <a:tc>
                  <a:txBody>
                    <a:bodyPr/>
                    <a:lstStyle/>
                    <a:p>
                      <a:pPr marL="120015" algn="ctr"/>
                      <a:r>
                        <a:rPr lang="ru-RU" sz="1600" kern="150" dirty="0">
                          <a:effectLst/>
                        </a:rPr>
                        <a:t>Вид судейства</a:t>
                      </a:r>
                      <a:endParaRPr lang="ru-RU" sz="1600" kern="150" dirty="0">
                        <a:solidFill>
                          <a:srgbClr val="000000"/>
                        </a:solidFill>
                        <a:effectLst/>
                        <a:latin typeface="Liberation Serif"/>
                        <a:ea typeface="Segoe UI" panose="020B0502040204020203" pitchFamily="34" charset="0"/>
                        <a:cs typeface="Tahoma" panose="020B0604030504040204" pitchFamily="34" charset="0"/>
                      </a:endParaRPr>
                    </a:p>
                  </a:txBody>
                  <a:tcPr marL="2617" marR="2617" marT="0" marB="0"/>
                </a:tc>
                <a:tc>
                  <a:txBody>
                    <a:bodyPr/>
                    <a:lstStyle/>
                    <a:p>
                      <a:pPr algn="ctr"/>
                      <a:r>
                        <a:rPr lang="ru-RU" sz="1600" kern="150">
                          <a:effectLst/>
                        </a:rPr>
                        <a:t>Член жюри</a:t>
                      </a:r>
                      <a:endParaRPr lang="ru-RU" sz="1600" kern="150">
                        <a:solidFill>
                          <a:srgbClr val="000000"/>
                        </a:solidFill>
                        <a:effectLst/>
                        <a:latin typeface="Liberation Serif"/>
                        <a:ea typeface="Segoe UI" panose="020B0502040204020203" pitchFamily="34" charset="0"/>
                        <a:cs typeface="Tahoma" panose="020B0604030504040204" pitchFamily="34" charset="0"/>
                      </a:endParaRPr>
                    </a:p>
                  </a:txBody>
                  <a:tcPr marL="28261" marR="28261" marT="0" marB="0"/>
                </a:tc>
                <a:extLst>
                  <a:ext uri="{0D108BD9-81ED-4DB2-BD59-A6C34878D82A}">
                    <a16:rowId xmlns:a16="http://schemas.microsoft.com/office/drawing/2014/main" val="148804652"/>
                  </a:ext>
                </a:extLst>
              </a:tr>
              <a:tr h="618566">
                <a:tc>
                  <a:txBody>
                    <a:bodyPr/>
                    <a:lstStyle/>
                    <a:p>
                      <a:pPr marL="664210"/>
                      <a:r>
                        <a:rPr lang="ru-RU" sz="1600" kern="150" dirty="0">
                          <a:effectLst/>
                        </a:rPr>
                        <a:t>Секретарь</a:t>
                      </a:r>
                      <a:endParaRPr lang="ru-RU" sz="1600" kern="150" dirty="0">
                        <a:solidFill>
                          <a:srgbClr val="000000"/>
                        </a:solidFill>
                        <a:effectLst/>
                        <a:latin typeface="Liberation Serif"/>
                        <a:ea typeface="Segoe UI" panose="020B0502040204020203" pitchFamily="34" charset="0"/>
                        <a:cs typeface="Tahoma" panose="020B0604030504040204" pitchFamily="34" charset="0"/>
                      </a:endParaRPr>
                    </a:p>
                  </a:txBody>
                  <a:tcPr marL="2617" marR="2617" marT="0" marB="0"/>
                </a:tc>
                <a:tc>
                  <a:txBody>
                    <a:bodyPr/>
                    <a:lstStyle/>
                    <a:p>
                      <a:r>
                        <a:rPr lang="ru-RU" sz="1600" kern="150" dirty="0">
                          <a:effectLst/>
                        </a:rPr>
                        <a:t>Светлана Геннадьевна, заместитель директора МОУ ДО «ДЮСШ»</a:t>
                      </a:r>
                      <a:endParaRPr lang="ru-RU" sz="1600" kern="150" dirty="0">
                        <a:solidFill>
                          <a:srgbClr val="000000"/>
                        </a:solidFill>
                        <a:effectLst/>
                        <a:latin typeface="Liberation Serif"/>
                        <a:ea typeface="Segoe UI" panose="020B0502040204020203" pitchFamily="34" charset="0"/>
                        <a:cs typeface="Tahoma" panose="020B0604030504040204" pitchFamily="34" charset="0"/>
                      </a:endParaRPr>
                    </a:p>
                  </a:txBody>
                  <a:tcPr marL="28261" marR="28261" marT="0" marB="0"/>
                </a:tc>
                <a:extLst>
                  <a:ext uri="{0D108BD9-81ED-4DB2-BD59-A6C34878D82A}">
                    <a16:rowId xmlns:a16="http://schemas.microsoft.com/office/drawing/2014/main" val="3674956659"/>
                  </a:ext>
                </a:extLst>
              </a:tr>
              <a:tr h="545232">
                <a:tc>
                  <a:txBody>
                    <a:bodyPr/>
                    <a:lstStyle/>
                    <a:p>
                      <a:pPr marL="262890"/>
                      <a:r>
                        <a:rPr lang="ru-RU" sz="1600" kern="150" dirty="0">
                          <a:effectLst/>
                        </a:rPr>
                        <a:t>Председатель</a:t>
                      </a:r>
                      <a:endParaRPr lang="ru-RU" sz="1600" kern="150" dirty="0">
                        <a:solidFill>
                          <a:srgbClr val="000000"/>
                        </a:solidFill>
                        <a:effectLst/>
                        <a:latin typeface="Liberation Serif"/>
                        <a:ea typeface="Segoe UI" panose="020B0502040204020203" pitchFamily="34" charset="0"/>
                        <a:cs typeface="Tahoma" panose="020B0604030504040204" pitchFamily="34" charset="0"/>
                      </a:endParaRPr>
                    </a:p>
                  </a:txBody>
                  <a:tcPr marL="2617" marR="2617" marT="0" marB="0"/>
                </a:tc>
                <a:tc>
                  <a:txBody>
                    <a:bodyPr/>
                    <a:lstStyle/>
                    <a:p>
                      <a:r>
                        <a:rPr lang="ru-RU" sz="1600" kern="150" dirty="0" err="1">
                          <a:effectLst/>
                        </a:rPr>
                        <a:t>Цур</a:t>
                      </a:r>
                      <a:r>
                        <a:rPr lang="ru-RU" sz="1600" kern="150" dirty="0">
                          <a:effectLst/>
                        </a:rPr>
                        <a:t>-Царь Кирилл Владимирович, учитель МОУ «Ключевская СОШ»</a:t>
                      </a:r>
                      <a:endParaRPr lang="ru-RU" sz="1600" kern="150" dirty="0">
                        <a:solidFill>
                          <a:srgbClr val="000000"/>
                        </a:solidFill>
                        <a:effectLst/>
                        <a:latin typeface="Liberation Serif"/>
                        <a:ea typeface="Segoe UI" panose="020B0502040204020203" pitchFamily="34" charset="0"/>
                        <a:cs typeface="Tahoma" panose="020B0604030504040204" pitchFamily="34" charset="0"/>
                      </a:endParaRPr>
                    </a:p>
                  </a:txBody>
                  <a:tcPr marL="28261" marR="28261" marT="0" marB="0"/>
                </a:tc>
                <a:extLst>
                  <a:ext uri="{0D108BD9-81ED-4DB2-BD59-A6C34878D82A}">
                    <a16:rowId xmlns:a16="http://schemas.microsoft.com/office/drawing/2014/main" val="3948991976"/>
                  </a:ext>
                </a:extLst>
              </a:tr>
              <a:tr h="543906">
                <a:tc rowSpan="4">
                  <a:txBody>
                    <a:bodyPr/>
                    <a:lstStyle/>
                    <a:p>
                      <a:pPr marL="262890"/>
                      <a:endParaRPr lang="ru-RU" sz="1600" kern="150" dirty="0">
                        <a:effectLst/>
                      </a:endParaRPr>
                    </a:p>
                    <a:p>
                      <a:pPr marL="262890"/>
                      <a:endParaRPr lang="ru-RU" sz="1600" kern="150" dirty="0">
                        <a:effectLst/>
                      </a:endParaRPr>
                    </a:p>
                    <a:p>
                      <a:pPr marL="262890"/>
                      <a:endParaRPr lang="ru-RU" sz="1600" kern="150" dirty="0">
                        <a:effectLst/>
                      </a:endParaRPr>
                    </a:p>
                    <a:p>
                      <a:pPr marL="262890"/>
                      <a:r>
                        <a:rPr lang="ru-RU" sz="1600" kern="150" dirty="0">
                          <a:effectLst/>
                        </a:rPr>
                        <a:t>Гимнастика</a:t>
                      </a:r>
                      <a:endParaRPr lang="ru-RU" sz="1600" kern="150" dirty="0">
                        <a:solidFill>
                          <a:srgbClr val="000000"/>
                        </a:solidFill>
                        <a:effectLst/>
                        <a:latin typeface="Liberation Serif"/>
                        <a:ea typeface="Segoe UI" panose="020B0502040204020203" pitchFamily="34" charset="0"/>
                        <a:cs typeface="Tahoma" panose="020B0604030504040204" pitchFamily="34" charset="0"/>
                      </a:endParaRPr>
                    </a:p>
                  </a:txBody>
                  <a:tcPr marL="2617" marR="2617" marT="0" marB="0"/>
                </a:tc>
                <a:tc>
                  <a:txBody>
                    <a:bodyPr/>
                    <a:lstStyle/>
                    <a:p>
                      <a:r>
                        <a:rPr lang="ru-RU" sz="1600" kern="150" dirty="0">
                          <a:effectLst/>
                        </a:rPr>
                        <a:t>Сивков Евгений Николаевич, учитель МОУ «Пионерская СОШ», член жюри</a:t>
                      </a:r>
                      <a:endParaRPr lang="ru-RU" sz="1600" kern="150" dirty="0">
                        <a:solidFill>
                          <a:srgbClr val="000000"/>
                        </a:solidFill>
                        <a:effectLst/>
                        <a:latin typeface="Liberation Serif"/>
                        <a:ea typeface="Segoe UI" panose="020B0502040204020203" pitchFamily="34" charset="0"/>
                        <a:cs typeface="Tahoma" panose="020B0604030504040204" pitchFamily="34" charset="0"/>
                      </a:endParaRPr>
                    </a:p>
                  </a:txBody>
                  <a:tcPr marL="28261" marR="28261" marT="0" marB="0"/>
                </a:tc>
                <a:extLst>
                  <a:ext uri="{0D108BD9-81ED-4DB2-BD59-A6C34878D82A}">
                    <a16:rowId xmlns:a16="http://schemas.microsoft.com/office/drawing/2014/main" val="2677228001"/>
                  </a:ext>
                </a:extLst>
              </a:tr>
              <a:tr h="542580">
                <a:tc vMerge="1">
                  <a:txBody>
                    <a:bodyPr/>
                    <a:lstStyle/>
                    <a:p>
                      <a:endParaRPr lang="ru-RU"/>
                    </a:p>
                  </a:txBody>
                  <a:tcPr/>
                </a:tc>
                <a:tc>
                  <a:txBody>
                    <a:bodyPr/>
                    <a:lstStyle/>
                    <a:p>
                      <a:r>
                        <a:rPr lang="ru-RU" sz="1600" kern="150" dirty="0">
                          <a:effectLst/>
                        </a:rPr>
                        <a:t>Упоров Михаил Сергеевич, учитель МАОУ «</a:t>
                      </a:r>
                      <a:r>
                        <a:rPr lang="ru-RU" sz="1600" kern="150" dirty="0" err="1">
                          <a:effectLst/>
                        </a:rPr>
                        <a:t>Зайковская</a:t>
                      </a:r>
                      <a:r>
                        <a:rPr lang="ru-RU" sz="1600" kern="150" dirty="0">
                          <a:effectLst/>
                        </a:rPr>
                        <a:t> СОШ» № 2, член жюри</a:t>
                      </a:r>
                      <a:endParaRPr lang="ru-RU" sz="1600" kern="150" dirty="0">
                        <a:solidFill>
                          <a:srgbClr val="000000"/>
                        </a:solidFill>
                        <a:effectLst/>
                        <a:latin typeface="Liberation Serif"/>
                        <a:ea typeface="Segoe UI" panose="020B0502040204020203" pitchFamily="34" charset="0"/>
                        <a:cs typeface="Tahoma" panose="020B0604030504040204" pitchFamily="34" charset="0"/>
                      </a:endParaRPr>
                    </a:p>
                  </a:txBody>
                  <a:tcPr marL="28261" marR="28261" marT="0" marB="0"/>
                </a:tc>
                <a:extLst>
                  <a:ext uri="{0D108BD9-81ED-4DB2-BD59-A6C34878D82A}">
                    <a16:rowId xmlns:a16="http://schemas.microsoft.com/office/drawing/2014/main" val="2898632695"/>
                  </a:ext>
                </a:extLst>
              </a:tr>
              <a:tr h="469246">
                <a:tc vMerge="1">
                  <a:txBody>
                    <a:bodyPr/>
                    <a:lstStyle/>
                    <a:p>
                      <a:endParaRPr lang="ru-RU"/>
                    </a:p>
                  </a:txBody>
                  <a:tcPr/>
                </a:tc>
                <a:tc>
                  <a:txBody>
                    <a:bodyPr/>
                    <a:lstStyle/>
                    <a:p>
                      <a:r>
                        <a:rPr lang="ru-RU" sz="1600" kern="150" dirty="0">
                          <a:effectLst/>
                        </a:rPr>
                        <a:t>Боровикова Вера Николаевна, учитель МАОУ «</a:t>
                      </a:r>
                      <a:r>
                        <a:rPr lang="ru-RU" sz="1600" kern="150" dirty="0" err="1">
                          <a:effectLst/>
                        </a:rPr>
                        <a:t>Черновская</a:t>
                      </a:r>
                      <a:r>
                        <a:rPr lang="ru-RU" sz="1600" kern="150" dirty="0">
                          <a:effectLst/>
                        </a:rPr>
                        <a:t> СОШ, член жюри</a:t>
                      </a:r>
                      <a:endParaRPr lang="ru-RU" sz="1600" kern="150" dirty="0">
                        <a:solidFill>
                          <a:srgbClr val="000000"/>
                        </a:solidFill>
                        <a:effectLst/>
                        <a:latin typeface="Liberation Serif"/>
                        <a:ea typeface="Segoe UI" panose="020B0502040204020203" pitchFamily="34" charset="0"/>
                        <a:cs typeface="Tahoma" panose="020B0604030504040204" pitchFamily="34" charset="0"/>
                      </a:endParaRPr>
                    </a:p>
                  </a:txBody>
                  <a:tcPr marL="28261" marR="28261" marT="0" marB="0"/>
                </a:tc>
                <a:extLst>
                  <a:ext uri="{0D108BD9-81ED-4DB2-BD59-A6C34878D82A}">
                    <a16:rowId xmlns:a16="http://schemas.microsoft.com/office/drawing/2014/main" val="726118060"/>
                  </a:ext>
                </a:extLst>
              </a:tr>
              <a:tr h="467920">
                <a:tc vMerge="1">
                  <a:txBody>
                    <a:bodyPr/>
                    <a:lstStyle/>
                    <a:p>
                      <a:endParaRPr lang="ru-RU"/>
                    </a:p>
                  </a:txBody>
                  <a:tcPr/>
                </a:tc>
                <a:tc>
                  <a:txBody>
                    <a:bodyPr/>
                    <a:lstStyle/>
                    <a:p>
                      <a:r>
                        <a:rPr lang="ru-RU" sz="1600" kern="150" dirty="0">
                          <a:effectLst/>
                        </a:rPr>
                        <a:t> Пятанов Даниил Дмитриевич МОУ «</a:t>
                      </a:r>
                      <a:r>
                        <a:rPr lang="ru-RU" sz="1600" kern="150" dirty="0" err="1">
                          <a:effectLst/>
                        </a:rPr>
                        <a:t>Харловская</a:t>
                      </a:r>
                      <a:r>
                        <a:rPr lang="ru-RU" sz="1600" kern="150" dirty="0">
                          <a:effectLst/>
                        </a:rPr>
                        <a:t> СОШ», член жюри</a:t>
                      </a:r>
                      <a:endParaRPr lang="ru-RU" sz="1600" kern="150" dirty="0">
                        <a:solidFill>
                          <a:srgbClr val="000000"/>
                        </a:solidFill>
                        <a:effectLst/>
                        <a:latin typeface="Liberation Serif"/>
                        <a:ea typeface="Segoe UI" panose="020B0502040204020203" pitchFamily="34" charset="0"/>
                        <a:cs typeface="Tahoma" panose="020B0604030504040204" pitchFamily="34" charset="0"/>
                      </a:endParaRPr>
                    </a:p>
                  </a:txBody>
                  <a:tcPr marL="28261" marR="28261" marT="0" marB="0"/>
                </a:tc>
                <a:extLst>
                  <a:ext uri="{0D108BD9-81ED-4DB2-BD59-A6C34878D82A}">
                    <a16:rowId xmlns:a16="http://schemas.microsoft.com/office/drawing/2014/main" val="3040190222"/>
                  </a:ext>
                </a:extLst>
              </a:tr>
              <a:tr h="396707">
                <a:tc rowSpan="4">
                  <a:txBody>
                    <a:bodyPr/>
                    <a:lstStyle/>
                    <a:p>
                      <a:pPr marL="262890"/>
                      <a:endParaRPr lang="ru-RU" sz="1600" kern="150" dirty="0">
                        <a:solidFill>
                          <a:schemeClr val="bg1"/>
                        </a:solidFill>
                        <a:effectLst/>
                        <a:latin typeface="Times New Roman" panose="02020603050405020304" pitchFamily="18" charset="0"/>
                        <a:ea typeface="Segoe UI" panose="020B0502040204020203" pitchFamily="34" charset="0"/>
                        <a:cs typeface="Times New Roman" panose="02020603050405020304" pitchFamily="18" charset="0"/>
                      </a:endParaRPr>
                    </a:p>
                    <a:p>
                      <a:pPr marL="262890"/>
                      <a:endParaRPr lang="ru-RU" sz="1600" kern="150" dirty="0">
                        <a:solidFill>
                          <a:schemeClr val="bg1"/>
                        </a:solidFill>
                        <a:effectLst/>
                        <a:latin typeface="Times New Roman" panose="02020603050405020304" pitchFamily="18" charset="0"/>
                        <a:ea typeface="Segoe UI" panose="020B0502040204020203" pitchFamily="34" charset="0"/>
                        <a:cs typeface="Times New Roman" panose="02020603050405020304" pitchFamily="18" charset="0"/>
                      </a:endParaRPr>
                    </a:p>
                    <a:p>
                      <a:pPr marL="262890"/>
                      <a:endParaRPr lang="ru-RU" sz="1600" kern="150" dirty="0">
                        <a:solidFill>
                          <a:schemeClr val="bg1"/>
                        </a:solidFill>
                        <a:effectLst/>
                        <a:latin typeface="Times New Roman" panose="02020603050405020304" pitchFamily="18" charset="0"/>
                        <a:ea typeface="Segoe UI" panose="020B0502040204020203" pitchFamily="34" charset="0"/>
                        <a:cs typeface="Times New Roman" panose="02020603050405020304" pitchFamily="18" charset="0"/>
                      </a:endParaRPr>
                    </a:p>
                    <a:p>
                      <a:pPr marL="262890"/>
                      <a:r>
                        <a:rPr lang="ru-RU" sz="1600" kern="150" dirty="0">
                          <a:solidFill>
                            <a:schemeClr val="bg1"/>
                          </a:solidFill>
                          <a:effectLst/>
                          <a:latin typeface="Times New Roman" panose="02020603050405020304" pitchFamily="18" charset="0"/>
                          <a:ea typeface="Segoe UI" panose="020B0502040204020203" pitchFamily="34" charset="0"/>
                          <a:cs typeface="Times New Roman" panose="02020603050405020304" pitchFamily="18" charset="0"/>
                        </a:rPr>
                        <a:t>Полоса препятствий</a:t>
                      </a:r>
                    </a:p>
                  </a:txBody>
                  <a:tcPr marL="2617" marR="2617" marT="0" marB="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ru-RU" sz="1600" kern="150" dirty="0">
                          <a:effectLst/>
                        </a:rPr>
                        <a:t>Сивков Евгений Николаевич, учитель МОУ «Пионерская СОШ», член жюри</a:t>
                      </a:r>
                      <a:endParaRPr lang="ru-RU" sz="1600" kern="150" dirty="0">
                        <a:solidFill>
                          <a:srgbClr val="000000"/>
                        </a:solidFill>
                        <a:effectLst/>
                        <a:latin typeface="Liberation Serif"/>
                        <a:ea typeface="Segoe UI" panose="020B0502040204020203" pitchFamily="34" charset="0"/>
                        <a:cs typeface="Tahoma" panose="020B0604030504040204" pitchFamily="34" charset="0"/>
                      </a:endParaRPr>
                    </a:p>
                  </a:txBody>
                  <a:tcPr marL="28261" marR="28261" marT="0" marB="0"/>
                </a:tc>
                <a:extLst>
                  <a:ext uri="{0D108BD9-81ED-4DB2-BD59-A6C34878D82A}">
                    <a16:rowId xmlns:a16="http://schemas.microsoft.com/office/drawing/2014/main" val="65409139"/>
                  </a:ext>
                </a:extLst>
              </a:tr>
              <a:tr h="396707">
                <a:tc vMerge="1">
                  <a:txBody>
                    <a:bodyPr/>
                    <a:lstStyle/>
                    <a:p>
                      <a:pPr marL="262890"/>
                      <a:endParaRPr lang="ru-RU" sz="1800" kern="150" dirty="0">
                        <a:solidFill>
                          <a:srgbClr val="000000"/>
                        </a:solidFill>
                        <a:effectLst/>
                        <a:latin typeface="Liberation Serif"/>
                        <a:ea typeface="Segoe UI" panose="020B0502040204020203" pitchFamily="34" charset="0"/>
                        <a:cs typeface="Tahoma" panose="020B0604030504040204" pitchFamily="34" charset="0"/>
                      </a:endParaRPr>
                    </a:p>
                  </a:txBody>
                  <a:tcPr marL="2617" marR="2617" marT="0" marB="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ru-RU" sz="1600" kern="150" dirty="0">
                          <a:effectLst/>
                        </a:rPr>
                        <a:t>Упоров Михаил Сергеевич, учитель МАОУ «</a:t>
                      </a:r>
                      <a:r>
                        <a:rPr lang="ru-RU" sz="1600" kern="150" dirty="0" err="1">
                          <a:effectLst/>
                        </a:rPr>
                        <a:t>Зайковская</a:t>
                      </a:r>
                      <a:r>
                        <a:rPr lang="ru-RU" sz="1600" kern="150" dirty="0">
                          <a:effectLst/>
                        </a:rPr>
                        <a:t> СОШ» № 2, член жюри</a:t>
                      </a:r>
                      <a:endParaRPr lang="ru-RU" sz="1600" kern="150" dirty="0">
                        <a:solidFill>
                          <a:srgbClr val="000000"/>
                        </a:solidFill>
                        <a:effectLst/>
                        <a:latin typeface="Liberation Serif"/>
                        <a:ea typeface="Segoe UI" panose="020B0502040204020203" pitchFamily="34" charset="0"/>
                        <a:cs typeface="Tahoma" panose="020B0604030504040204" pitchFamily="34" charset="0"/>
                      </a:endParaRPr>
                    </a:p>
                  </a:txBody>
                  <a:tcPr marL="28261" marR="28261" marT="0" marB="0"/>
                </a:tc>
                <a:extLst>
                  <a:ext uri="{0D108BD9-81ED-4DB2-BD59-A6C34878D82A}">
                    <a16:rowId xmlns:a16="http://schemas.microsoft.com/office/drawing/2014/main" val="458508897"/>
                  </a:ext>
                </a:extLst>
              </a:tr>
              <a:tr h="396707">
                <a:tc vMerge="1">
                  <a:txBody>
                    <a:bodyPr/>
                    <a:lstStyle/>
                    <a:p>
                      <a:pPr marL="262890"/>
                      <a:endParaRPr lang="ru-RU" sz="1800" kern="150" dirty="0">
                        <a:solidFill>
                          <a:srgbClr val="000000"/>
                        </a:solidFill>
                        <a:effectLst/>
                        <a:latin typeface="Liberation Serif"/>
                        <a:ea typeface="Segoe UI" panose="020B0502040204020203" pitchFamily="34" charset="0"/>
                        <a:cs typeface="Tahoma" panose="020B0604030504040204" pitchFamily="34" charset="0"/>
                      </a:endParaRPr>
                    </a:p>
                  </a:txBody>
                  <a:tcPr marL="2617" marR="2617" marT="0" marB="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ru-RU" sz="1600" kern="150" dirty="0">
                          <a:effectLst/>
                        </a:rPr>
                        <a:t>Пятанов Даниил Дмитриевич МОУ «</a:t>
                      </a:r>
                      <a:r>
                        <a:rPr lang="ru-RU" sz="1600" kern="150" dirty="0" err="1">
                          <a:effectLst/>
                        </a:rPr>
                        <a:t>Харловская</a:t>
                      </a:r>
                      <a:r>
                        <a:rPr lang="ru-RU" sz="1600" kern="150" dirty="0">
                          <a:effectLst/>
                        </a:rPr>
                        <a:t> СОШ», член жюри</a:t>
                      </a:r>
                      <a:endParaRPr lang="ru-RU" sz="1600" kern="150" dirty="0">
                        <a:solidFill>
                          <a:srgbClr val="000000"/>
                        </a:solidFill>
                        <a:effectLst/>
                        <a:latin typeface="Liberation Serif"/>
                        <a:ea typeface="Segoe UI" panose="020B0502040204020203" pitchFamily="34" charset="0"/>
                        <a:cs typeface="Tahoma" panose="020B0604030504040204" pitchFamily="34" charset="0"/>
                      </a:endParaRPr>
                    </a:p>
                  </a:txBody>
                  <a:tcPr marL="28261" marR="28261" marT="0" marB="0"/>
                </a:tc>
                <a:extLst>
                  <a:ext uri="{0D108BD9-81ED-4DB2-BD59-A6C34878D82A}">
                    <a16:rowId xmlns:a16="http://schemas.microsoft.com/office/drawing/2014/main" val="1262161503"/>
                  </a:ext>
                </a:extLst>
              </a:tr>
              <a:tr h="396707">
                <a:tc vMerge="1">
                  <a:txBody>
                    <a:bodyPr/>
                    <a:lstStyle/>
                    <a:p>
                      <a:pPr marL="262890"/>
                      <a:endParaRPr lang="ru-RU" sz="1600" kern="150" dirty="0">
                        <a:solidFill>
                          <a:srgbClr val="000000"/>
                        </a:solidFill>
                        <a:effectLst/>
                        <a:latin typeface="Times New Roman" panose="02020603050405020304" pitchFamily="18" charset="0"/>
                        <a:ea typeface="Segoe UI" panose="020B0502040204020203" pitchFamily="34" charset="0"/>
                        <a:cs typeface="Times New Roman" panose="02020603050405020304" pitchFamily="18" charset="0"/>
                      </a:endParaRPr>
                    </a:p>
                  </a:txBody>
                  <a:tcPr marL="2617" marR="2617" marT="0" marB="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ru-RU" sz="1600" kern="150" dirty="0" err="1">
                          <a:solidFill>
                            <a:srgbClr val="000000"/>
                          </a:solidFill>
                          <a:effectLst/>
                          <a:latin typeface="Liberation Serif"/>
                          <a:ea typeface="Segoe UI" panose="020B0502040204020203" pitchFamily="34" charset="0"/>
                          <a:cs typeface="Tahoma" panose="020B0604030504040204" pitchFamily="34" charset="0"/>
                        </a:rPr>
                        <a:t>Воржев</a:t>
                      </a:r>
                      <a:r>
                        <a:rPr lang="ru-RU" sz="1600" kern="150" dirty="0">
                          <a:solidFill>
                            <a:srgbClr val="000000"/>
                          </a:solidFill>
                          <a:effectLst/>
                          <a:latin typeface="Liberation Serif"/>
                          <a:ea typeface="Segoe UI" panose="020B0502040204020203" pitchFamily="34" charset="0"/>
                          <a:cs typeface="Tahoma" panose="020B0604030504040204" pitchFamily="34" charset="0"/>
                        </a:rPr>
                        <a:t> Вадим Евгеньевич, учитель МОУ «</a:t>
                      </a:r>
                      <a:r>
                        <a:rPr lang="ru-RU" sz="1600" kern="150" dirty="0" err="1">
                          <a:solidFill>
                            <a:srgbClr val="000000"/>
                          </a:solidFill>
                          <a:effectLst/>
                          <a:latin typeface="Liberation Serif"/>
                          <a:ea typeface="Segoe UI" panose="020B0502040204020203" pitchFamily="34" charset="0"/>
                          <a:cs typeface="Tahoma" panose="020B0604030504040204" pitchFamily="34" charset="0"/>
                        </a:rPr>
                        <a:t>Дубская</a:t>
                      </a:r>
                      <a:r>
                        <a:rPr lang="ru-RU" sz="1600" kern="150" dirty="0">
                          <a:solidFill>
                            <a:srgbClr val="000000"/>
                          </a:solidFill>
                          <a:effectLst/>
                          <a:latin typeface="Liberation Serif"/>
                          <a:ea typeface="Segoe UI" panose="020B0502040204020203" pitchFamily="34" charset="0"/>
                          <a:cs typeface="Tahoma" panose="020B0604030504040204" pitchFamily="34" charset="0"/>
                        </a:rPr>
                        <a:t> СОШ», член жюри</a:t>
                      </a:r>
                    </a:p>
                    <a:p>
                      <a:pPr marL="0" marR="0" lvl="0" indent="0" algn="l" defTabSz="914400" rtl="0" eaLnBrk="1" fontAlgn="auto" latinLnBrk="0" hangingPunct="1">
                        <a:lnSpc>
                          <a:spcPct val="100000"/>
                        </a:lnSpc>
                        <a:spcBef>
                          <a:spcPts val="0"/>
                        </a:spcBef>
                        <a:spcAft>
                          <a:spcPts val="0"/>
                        </a:spcAft>
                        <a:buClrTx/>
                        <a:buSzTx/>
                        <a:buFontTx/>
                        <a:buNone/>
                        <a:tabLst/>
                        <a:defRPr/>
                      </a:pPr>
                      <a:endParaRPr lang="ru-RU" sz="1600" kern="150" dirty="0">
                        <a:solidFill>
                          <a:srgbClr val="000000"/>
                        </a:solidFill>
                        <a:effectLst/>
                        <a:latin typeface="Liberation Serif"/>
                        <a:ea typeface="Segoe UI" panose="020B0502040204020203" pitchFamily="34" charset="0"/>
                        <a:cs typeface="Tahoma" panose="020B0604030504040204" pitchFamily="34" charset="0"/>
                      </a:endParaRPr>
                    </a:p>
                  </a:txBody>
                  <a:tcPr marL="28261" marR="28261" marT="0" marB="0"/>
                </a:tc>
                <a:extLst>
                  <a:ext uri="{0D108BD9-81ED-4DB2-BD59-A6C34878D82A}">
                    <a16:rowId xmlns:a16="http://schemas.microsoft.com/office/drawing/2014/main" val="3938450955"/>
                  </a:ext>
                </a:extLst>
              </a:tr>
            </a:tbl>
          </a:graphicData>
        </a:graphic>
      </p:graphicFrame>
    </p:spTree>
    <p:extLst>
      <p:ext uri="{BB962C8B-B14F-4D97-AF65-F5344CB8AC3E}">
        <p14:creationId xmlns:p14="http://schemas.microsoft.com/office/powerpoint/2010/main" val="185557661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Таблица 2">
            <a:extLst>
              <a:ext uri="{FF2B5EF4-FFF2-40B4-BE49-F238E27FC236}">
                <a16:creationId xmlns:a16="http://schemas.microsoft.com/office/drawing/2014/main" id="{CA4E4D87-1031-4EF6-8614-8F4D4E5304EB}"/>
              </a:ext>
            </a:extLst>
          </p:cNvPr>
          <p:cNvGraphicFramePr>
            <a:graphicFrameLocks noGrp="1"/>
          </p:cNvGraphicFramePr>
          <p:nvPr>
            <p:extLst>
              <p:ext uri="{D42A27DB-BD31-4B8C-83A1-F6EECF244321}">
                <p14:modId xmlns:p14="http://schemas.microsoft.com/office/powerpoint/2010/main" val="1046132197"/>
              </p:ext>
            </p:extLst>
          </p:nvPr>
        </p:nvGraphicFramePr>
        <p:xfrm>
          <a:off x="251520" y="198505"/>
          <a:ext cx="8352928" cy="5809464"/>
        </p:xfrm>
        <a:graphic>
          <a:graphicData uri="http://schemas.openxmlformats.org/drawingml/2006/table">
            <a:tbl>
              <a:tblPr firstRow="1" firstCol="1" bandRow="1">
                <a:tableStyleId>{5C22544A-7EE6-4342-B048-85BDC9FD1C3A}</a:tableStyleId>
              </a:tblPr>
              <a:tblGrid>
                <a:gridCol w="4176464">
                  <a:extLst>
                    <a:ext uri="{9D8B030D-6E8A-4147-A177-3AD203B41FA5}">
                      <a16:colId xmlns:a16="http://schemas.microsoft.com/office/drawing/2014/main" val="1656205250"/>
                    </a:ext>
                  </a:extLst>
                </a:gridCol>
                <a:gridCol w="4176464">
                  <a:extLst>
                    <a:ext uri="{9D8B030D-6E8A-4147-A177-3AD203B41FA5}">
                      <a16:colId xmlns:a16="http://schemas.microsoft.com/office/drawing/2014/main" val="11274145"/>
                    </a:ext>
                  </a:extLst>
                </a:gridCol>
              </a:tblGrid>
              <a:tr h="589023">
                <a:tc>
                  <a:txBody>
                    <a:bodyPr/>
                    <a:lstStyle/>
                    <a:p>
                      <a:pPr marL="120015" algn="ctr"/>
                      <a:r>
                        <a:rPr lang="ru-RU" sz="2800" kern="150">
                          <a:effectLst/>
                        </a:rPr>
                        <a:t>Вид судейства</a:t>
                      </a:r>
                      <a:endParaRPr lang="ru-RU" sz="2800" kern="150">
                        <a:solidFill>
                          <a:srgbClr val="000000"/>
                        </a:solidFill>
                        <a:effectLst/>
                        <a:latin typeface="Liberation Serif"/>
                        <a:ea typeface="Segoe UI" panose="020B0502040204020203" pitchFamily="34" charset="0"/>
                        <a:cs typeface="Tahoma" panose="020B0604030504040204" pitchFamily="34" charset="0"/>
                      </a:endParaRPr>
                    </a:p>
                  </a:txBody>
                  <a:tcPr marL="2617" marR="2617" marT="0" marB="0"/>
                </a:tc>
                <a:tc>
                  <a:txBody>
                    <a:bodyPr/>
                    <a:lstStyle/>
                    <a:p>
                      <a:pPr algn="ctr"/>
                      <a:r>
                        <a:rPr lang="ru-RU" sz="2800" kern="150">
                          <a:effectLst/>
                        </a:rPr>
                        <a:t>Член жюри</a:t>
                      </a:r>
                      <a:endParaRPr lang="ru-RU" sz="2800" kern="150">
                        <a:solidFill>
                          <a:srgbClr val="000000"/>
                        </a:solidFill>
                        <a:effectLst/>
                        <a:latin typeface="Liberation Serif"/>
                        <a:ea typeface="Segoe UI" panose="020B0502040204020203" pitchFamily="34" charset="0"/>
                        <a:cs typeface="Tahoma" panose="020B0604030504040204" pitchFamily="34" charset="0"/>
                      </a:endParaRPr>
                    </a:p>
                  </a:txBody>
                  <a:tcPr marL="28261" marR="28261" marT="0" marB="0"/>
                </a:tc>
                <a:extLst>
                  <a:ext uri="{0D108BD9-81ED-4DB2-BD59-A6C34878D82A}">
                    <a16:rowId xmlns:a16="http://schemas.microsoft.com/office/drawing/2014/main" val="148804652"/>
                  </a:ext>
                </a:extLst>
              </a:tr>
              <a:tr h="1178046">
                <a:tc rowSpan="5">
                  <a:txBody>
                    <a:bodyPr/>
                    <a:lstStyle/>
                    <a:p>
                      <a:pPr marL="262890"/>
                      <a:endParaRPr lang="ru-RU" sz="2800" kern="150" dirty="0">
                        <a:effectLst/>
                      </a:endParaRPr>
                    </a:p>
                    <a:p>
                      <a:pPr marL="262890"/>
                      <a:endParaRPr lang="ru-RU" sz="2800" kern="150" dirty="0">
                        <a:effectLst/>
                      </a:endParaRPr>
                    </a:p>
                    <a:p>
                      <a:pPr marL="262890"/>
                      <a:endParaRPr lang="ru-RU" sz="2800" kern="150" dirty="0">
                        <a:effectLst/>
                      </a:endParaRPr>
                    </a:p>
                    <a:p>
                      <a:pPr marL="262890"/>
                      <a:endParaRPr lang="ru-RU" sz="2800" kern="150" dirty="0">
                        <a:effectLst/>
                      </a:endParaRPr>
                    </a:p>
                    <a:p>
                      <a:pPr marL="262890"/>
                      <a:r>
                        <a:rPr lang="ru-RU" sz="2800" kern="150" dirty="0">
                          <a:effectLst/>
                        </a:rPr>
                        <a:t>Баскетбол</a:t>
                      </a:r>
                      <a:endParaRPr lang="ru-RU" sz="2800" kern="150" dirty="0">
                        <a:solidFill>
                          <a:srgbClr val="000000"/>
                        </a:solidFill>
                        <a:effectLst/>
                        <a:latin typeface="Liberation Serif"/>
                        <a:ea typeface="Segoe UI" panose="020B0502040204020203" pitchFamily="34" charset="0"/>
                        <a:cs typeface="Tahoma" panose="020B0604030504040204" pitchFamily="34" charset="0"/>
                      </a:endParaRPr>
                    </a:p>
                  </a:txBody>
                  <a:tcPr marL="2617" marR="2617" marT="0" marB="0"/>
                </a:tc>
                <a:tc>
                  <a:txBody>
                    <a:bodyPr/>
                    <a:lstStyle/>
                    <a:p>
                      <a:r>
                        <a:rPr lang="ru-RU" sz="2400" kern="150" dirty="0">
                          <a:effectLst/>
                        </a:rPr>
                        <a:t>Бобин Иван Анатольевич, тренер-преподаватель МОУ ДО «ДЮСШ», член жюри</a:t>
                      </a:r>
                      <a:endParaRPr lang="ru-RU" sz="2400" kern="150" dirty="0">
                        <a:solidFill>
                          <a:srgbClr val="000000"/>
                        </a:solidFill>
                        <a:effectLst/>
                        <a:latin typeface="Liberation Serif"/>
                        <a:ea typeface="Segoe UI" panose="020B0502040204020203" pitchFamily="34" charset="0"/>
                        <a:cs typeface="Tahoma" panose="020B0604030504040204" pitchFamily="34" charset="0"/>
                      </a:endParaRPr>
                    </a:p>
                  </a:txBody>
                  <a:tcPr marL="28261" marR="28261" marT="0" marB="0"/>
                </a:tc>
                <a:extLst>
                  <a:ext uri="{0D108BD9-81ED-4DB2-BD59-A6C34878D82A}">
                    <a16:rowId xmlns:a16="http://schemas.microsoft.com/office/drawing/2014/main" val="3976127359"/>
                  </a:ext>
                </a:extLst>
              </a:tr>
              <a:tr h="1178046">
                <a:tc vMerge="1">
                  <a:txBody>
                    <a:bodyPr/>
                    <a:lstStyle/>
                    <a:p>
                      <a:endParaRPr lang="ru-RU"/>
                    </a:p>
                  </a:txBody>
                  <a:tcPr/>
                </a:tc>
                <a:tc>
                  <a:txBody>
                    <a:bodyPr/>
                    <a:lstStyle/>
                    <a:p>
                      <a:r>
                        <a:rPr lang="ru-RU" sz="2400" kern="150" dirty="0" err="1">
                          <a:effectLst/>
                        </a:rPr>
                        <a:t>Гурков</a:t>
                      </a:r>
                      <a:r>
                        <a:rPr lang="ru-RU" sz="2400" kern="150" dirty="0">
                          <a:effectLst/>
                        </a:rPr>
                        <a:t> Иван Федорович, учитель МОУ «</a:t>
                      </a:r>
                      <a:r>
                        <a:rPr lang="ru-RU" sz="2400" kern="150" dirty="0" err="1">
                          <a:effectLst/>
                        </a:rPr>
                        <a:t>Киргинская</a:t>
                      </a:r>
                      <a:r>
                        <a:rPr lang="ru-RU" sz="2400" kern="150" dirty="0">
                          <a:effectLst/>
                        </a:rPr>
                        <a:t> СОШ»</a:t>
                      </a:r>
                      <a:endParaRPr lang="ru-RU" sz="2400" kern="150" dirty="0">
                        <a:solidFill>
                          <a:srgbClr val="000000"/>
                        </a:solidFill>
                        <a:effectLst/>
                        <a:latin typeface="Liberation Serif"/>
                        <a:ea typeface="Segoe UI" panose="020B0502040204020203" pitchFamily="34" charset="0"/>
                        <a:cs typeface="Tahoma" panose="020B0604030504040204" pitchFamily="34" charset="0"/>
                      </a:endParaRPr>
                    </a:p>
                  </a:txBody>
                  <a:tcPr marL="28261" marR="28261" marT="0" marB="0"/>
                </a:tc>
                <a:extLst>
                  <a:ext uri="{0D108BD9-81ED-4DB2-BD59-A6C34878D82A}">
                    <a16:rowId xmlns:a16="http://schemas.microsoft.com/office/drawing/2014/main" val="3964796361"/>
                  </a:ext>
                </a:extLst>
              </a:tr>
              <a:tr h="1178046">
                <a:tc vMerge="1">
                  <a:txBody>
                    <a:bodyPr/>
                    <a:lstStyle/>
                    <a:p>
                      <a:endParaRPr lang="ru-RU"/>
                    </a:p>
                  </a:txBody>
                  <a:tcPr/>
                </a:tc>
                <a:tc>
                  <a:txBody>
                    <a:bodyPr/>
                    <a:lstStyle/>
                    <a:p>
                      <a:r>
                        <a:rPr lang="ru-RU" sz="2400" kern="150" dirty="0" err="1">
                          <a:effectLst/>
                        </a:rPr>
                        <a:t>Дымшаков</a:t>
                      </a:r>
                      <a:r>
                        <a:rPr lang="ru-RU" sz="2400" kern="150" dirty="0">
                          <a:effectLst/>
                        </a:rPr>
                        <a:t> Михаил Сергеевич, учитель МОУ «</a:t>
                      </a:r>
                      <a:r>
                        <a:rPr lang="ru-RU" sz="2400" kern="150" dirty="0" err="1">
                          <a:effectLst/>
                        </a:rPr>
                        <a:t>Бердюгинская</a:t>
                      </a:r>
                      <a:r>
                        <a:rPr lang="ru-RU" sz="2400" kern="150" dirty="0">
                          <a:effectLst/>
                        </a:rPr>
                        <a:t> СОШ», член жюри</a:t>
                      </a:r>
                      <a:endParaRPr lang="ru-RU" sz="2400" kern="150" dirty="0">
                        <a:solidFill>
                          <a:srgbClr val="000000"/>
                        </a:solidFill>
                        <a:effectLst/>
                        <a:latin typeface="Liberation Serif"/>
                        <a:ea typeface="Segoe UI" panose="020B0502040204020203" pitchFamily="34" charset="0"/>
                        <a:cs typeface="Tahoma" panose="020B0604030504040204" pitchFamily="34" charset="0"/>
                      </a:endParaRPr>
                    </a:p>
                  </a:txBody>
                  <a:tcPr marL="28261" marR="28261" marT="0" marB="0"/>
                </a:tc>
                <a:extLst>
                  <a:ext uri="{0D108BD9-81ED-4DB2-BD59-A6C34878D82A}">
                    <a16:rowId xmlns:a16="http://schemas.microsoft.com/office/drawing/2014/main" val="179655617"/>
                  </a:ext>
                </a:extLst>
              </a:tr>
              <a:tr h="589023">
                <a:tc vMerge="1">
                  <a:txBody>
                    <a:bodyPr/>
                    <a:lstStyle/>
                    <a:p>
                      <a:endParaRPr lang="ru-RU"/>
                    </a:p>
                  </a:txBody>
                  <a:tcPr/>
                </a:tc>
                <a:tc>
                  <a:txBody>
                    <a:bodyPr/>
                    <a:lstStyle/>
                    <a:p>
                      <a:r>
                        <a:rPr lang="ru-RU" sz="2400" kern="150" dirty="0">
                          <a:effectLst/>
                        </a:rPr>
                        <a:t> </a:t>
                      </a:r>
                      <a:r>
                        <a:rPr lang="ru-RU" sz="2400" kern="1200" dirty="0">
                          <a:solidFill>
                            <a:schemeClr val="dk1"/>
                          </a:solidFill>
                          <a:effectLst/>
                          <a:latin typeface="+mn-lt"/>
                          <a:ea typeface="+mn-ea"/>
                          <a:cs typeface="+mn-cs"/>
                        </a:rPr>
                        <a:t>Грозных Анастасия Андреевна, учитель МОУ «</a:t>
                      </a:r>
                      <a:r>
                        <a:rPr lang="ru-RU" sz="2400" kern="1200" dirty="0" err="1">
                          <a:solidFill>
                            <a:schemeClr val="dk1"/>
                          </a:solidFill>
                          <a:effectLst/>
                          <a:latin typeface="+mn-lt"/>
                          <a:ea typeface="+mn-ea"/>
                          <a:cs typeface="+mn-cs"/>
                        </a:rPr>
                        <a:t>Зайковская</a:t>
                      </a:r>
                      <a:r>
                        <a:rPr lang="ru-RU" sz="2400" kern="1200" dirty="0">
                          <a:solidFill>
                            <a:schemeClr val="dk1"/>
                          </a:solidFill>
                          <a:effectLst/>
                          <a:latin typeface="+mn-lt"/>
                          <a:ea typeface="+mn-ea"/>
                          <a:cs typeface="+mn-cs"/>
                        </a:rPr>
                        <a:t> СОШ» № 1 член жюри</a:t>
                      </a:r>
                      <a:endParaRPr lang="ru-RU" sz="2400" kern="150" dirty="0">
                        <a:solidFill>
                          <a:srgbClr val="000000"/>
                        </a:solidFill>
                        <a:effectLst/>
                        <a:latin typeface="Liberation Serif"/>
                        <a:ea typeface="Segoe UI" panose="020B0502040204020203" pitchFamily="34" charset="0"/>
                        <a:cs typeface="Tahoma" panose="020B0604030504040204" pitchFamily="34" charset="0"/>
                      </a:endParaRPr>
                    </a:p>
                  </a:txBody>
                  <a:tcPr marL="28261" marR="28261" marT="0" marB="0"/>
                </a:tc>
                <a:extLst>
                  <a:ext uri="{0D108BD9-81ED-4DB2-BD59-A6C34878D82A}">
                    <a16:rowId xmlns:a16="http://schemas.microsoft.com/office/drawing/2014/main" val="1526122510"/>
                  </a:ext>
                </a:extLst>
              </a:tr>
              <a:tr h="589023">
                <a:tc vMerge="1">
                  <a:txBody>
                    <a:bodyPr/>
                    <a:lstStyle/>
                    <a:p>
                      <a:endParaRPr lang="ru-RU"/>
                    </a:p>
                  </a:txBody>
                  <a:tcPr/>
                </a:tc>
                <a:tc>
                  <a:txBody>
                    <a:bodyPr/>
                    <a:lstStyle/>
                    <a:p>
                      <a:r>
                        <a:rPr lang="ru-RU" sz="1800" kern="150" dirty="0">
                          <a:effectLst/>
                        </a:rPr>
                        <a:t> </a:t>
                      </a:r>
                      <a:endParaRPr lang="ru-RU" sz="1800" kern="150" dirty="0">
                        <a:solidFill>
                          <a:srgbClr val="000000"/>
                        </a:solidFill>
                        <a:effectLst/>
                        <a:latin typeface="Liberation Serif"/>
                        <a:ea typeface="Segoe UI" panose="020B0502040204020203" pitchFamily="34" charset="0"/>
                        <a:cs typeface="Tahoma" panose="020B0604030504040204" pitchFamily="34" charset="0"/>
                      </a:endParaRPr>
                    </a:p>
                  </a:txBody>
                  <a:tcPr marL="28261" marR="28261" marT="0" marB="0"/>
                </a:tc>
                <a:extLst>
                  <a:ext uri="{0D108BD9-81ED-4DB2-BD59-A6C34878D82A}">
                    <a16:rowId xmlns:a16="http://schemas.microsoft.com/office/drawing/2014/main" val="1706174448"/>
                  </a:ext>
                </a:extLst>
              </a:tr>
            </a:tbl>
          </a:graphicData>
        </a:graphic>
      </p:graphicFrame>
    </p:spTree>
    <p:extLst>
      <p:ext uri="{BB962C8B-B14F-4D97-AF65-F5344CB8AC3E}">
        <p14:creationId xmlns:p14="http://schemas.microsoft.com/office/powerpoint/2010/main" val="54112334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Таблица 1">
            <a:extLst>
              <a:ext uri="{FF2B5EF4-FFF2-40B4-BE49-F238E27FC236}">
                <a16:creationId xmlns:a16="http://schemas.microsoft.com/office/drawing/2014/main" id="{BB0001A5-7D09-41B1-8727-4D6E5C6E2C62}"/>
              </a:ext>
            </a:extLst>
          </p:cNvPr>
          <p:cNvGraphicFramePr>
            <a:graphicFrameLocks noGrp="1"/>
          </p:cNvGraphicFramePr>
          <p:nvPr>
            <p:extLst>
              <p:ext uri="{D42A27DB-BD31-4B8C-83A1-F6EECF244321}">
                <p14:modId xmlns:p14="http://schemas.microsoft.com/office/powerpoint/2010/main" val="2924807108"/>
              </p:ext>
            </p:extLst>
          </p:nvPr>
        </p:nvGraphicFramePr>
        <p:xfrm>
          <a:off x="251520" y="836712"/>
          <a:ext cx="8496944" cy="5120640"/>
        </p:xfrm>
        <a:graphic>
          <a:graphicData uri="http://schemas.openxmlformats.org/drawingml/2006/table">
            <a:tbl>
              <a:tblPr firstRow="1" firstCol="1" bandRow="1">
                <a:tableStyleId>{5C22544A-7EE6-4342-B048-85BDC9FD1C3A}</a:tableStyleId>
              </a:tblPr>
              <a:tblGrid>
                <a:gridCol w="4248472">
                  <a:extLst>
                    <a:ext uri="{9D8B030D-6E8A-4147-A177-3AD203B41FA5}">
                      <a16:colId xmlns:a16="http://schemas.microsoft.com/office/drawing/2014/main" val="2046380578"/>
                    </a:ext>
                  </a:extLst>
                </a:gridCol>
                <a:gridCol w="4248472">
                  <a:extLst>
                    <a:ext uri="{9D8B030D-6E8A-4147-A177-3AD203B41FA5}">
                      <a16:colId xmlns:a16="http://schemas.microsoft.com/office/drawing/2014/main" val="909439804"/>
                    </a:ext>
                  </a:extLst>
                </a:gridCol>
              </a:tblGrid>
              <a:tr h="336321">
                <a:tc>
                  <a:txBody>
                    <a:bodyPr/>
                    <a:lstStyle/>
                    <a:p>
                      <a:pPr marL="120015" algn="ctr"/>
                      <a:r>
                        <a:rPr lang="ru-RU" sz="2400" kern="150">
                          <a:effectLst/>
                        </a:rPr>
                        <a:t>Вид судейства</a:t>
                      </a:r>
                      <a:endParaRPr lang="ru-RU" sz="2400" kern="150">
                        <a:solidFill>
                          <a:srgbClr val="000000"/>
                        </a:solidFill>
                        <a:effectLst/>
                        <a:latin typeface="Liberation Serif"/>
                        <a:ea typeface="Segoe UI" panose="020B0502040204020203" pitchFamily="34" charset="0"/>
                        <a:cs typeface="Tahoma" panose="020B0604030504040204" pitchFamily="34" charset="0"/>
                      </a:endParaRPr>
                    </a:p>
                  </a:txBody>
                  <a:tcPr marL="2617" marR="2617" marT="0" marB="0"/>
                </a:tc>
                <a:tc>
                  <a:txBody>
                    <a:bodyPr/>
                    <a:lstStyle/>
                    <a:p>
                      <a:pPr algn="ctr"/>
                      <a:r>
                        <a:rPr lang="ru-RU" sz="2400" kern="150">
                          <a:effectLst/>
                        </a:rPr>
                        <a:t>Член жюри</a:t>
                      </a:r>
                      <a:endParaRPr lang="ru-RU" sz="2400" kern="150">
                        <a:solidFill>
                          <a:srgbClr val="000000"/>
                        </a:solidFill>
                        <a:effectLst/>
                        <a:latin typeface="Liberation Serif"/>
                        <a:ea typeface="Segoe UI" panose="020B0502040204020203" pitchFamily="34" charset="0"/>
                        <a:cs typeface="Tahoma" panose="020B0604030504040204" pitchFamily="34" charset="0"/>
                      </a:endParaRPr>
                    </a:p>
                  </a:txBody>
                  <a:tcPr marL="28261" marR="28261" marT="0" marB="0"/>
                </a:tc>
                <a:extLst>
                  <a:ext uri="{0D108BD9-81ED-4DB2-BD59-A6C34878D82A}">
                    <a16:rowId xmlns:a16="http://schemas.microsoft.com/office/drawing/2014/main" val="2769820644"/>
                  </a:ext>
                </a:extLst>
              </a:tr>
              <a:tr h="822106">
                <a:tc rowSpan="6">
                  <a:txBody>
                    <a:bodyPr/>
                    <a:lstStyle/>
                    <a:p>
                      <a:pPr marL="262890"/>
                      <a:endParaRPr lang="ru-RU" sz="2400" kern="150" dirty="0">
                        <a:effectLst/>
                      </a:endParaRPr>
                    </a:p>
                    <a:p>
                      <a:pPr marL="262890"/>
                      <a:endParaRPr lang="ru-RU" sz="2400" kern="150" dirty="0">
                        <a:effectLst/>
                      </a:endParaRPr>
                    </a:p>
                    <a:p>
                      <a:pPr marL="262890"/>
                      <a:endParaRPr lang="ru-RU" sz="2400" kern="150" dirty="0">
                        <a:effectLst/>
                      </a:endParaRPr>
                    </a:p>
                    <a:p>
                      <a:pPr marL="262890"/>
                      <a:endParaRPr lang="ru-RU" sz="2400" kern="150" dirty="0">
                        <a:effectLst/>
                      </a:endParaRPr>
                    </a:p>
                    <a:p>
                      <a:pPr marL="262890"/>
                      <a:endParaRPr lang="ru-RU" sz="2400" kern="150" dirty="0">
                        <a:effectLst/>
                      </a:endParaRPr>
                    </a:p>
                    <a:p>
                      <a:pPr marL="262890"/>
                      <a:r>
                        <a:rPr lang="ru-RU" sz="2400" kern="150" dirty="0">
                          <a:effectLst/>
                        </a:rPr>
                        <a:t>Легкая атлетика</a:t>
                      </a:r>
                    </a:p>
                    <a:p>
                      <a:pPr marL="664210"/>
                      <a:r>
                        <a:rPr lang="ru-RU" sz="2400" kern="150" dirty="0">
                          <a:effectLst/>
                        </a:rPr>
                        <a:t> </a:t>
                      </a:r>
                    </a:p>
                    <a:p>
                      <a:pPr marL="664210"/>
                      <a:r>
                        <a:rPr lang="ru-RU" sz="2400" kern="150" dirty="0">
                          <a:effectLst/>
                        </a:rPr>
                        <a:t> </a:t>
                      </a:r>
                      <a:endParaRPr lang="ru-RU" sz="2400" kern="150" dirty="0">
                        <a:solidFill>
                          <a:srgbClr val="000000"/>
                        </a:solidFill>
                        <a:effectLst/>
                        <a:latin typeface="Liberation Serif"/>
                        <a:cs typeface="Tahoma" panose="020B0604030504040204" pitchFamily="34" charset="0"/>
                      </a:endParaRPr>
                    </a:p>
                  </a:txBody>
                  <a:tcPr marL="2617" marR="2617" marT="0" marB="0"/>
                </a:tc>
                <a:tc>
                  <a:txBody>
                    <a:bodyPr/>
                    <a:lstStyle/>
                    <a:p>
                      <a:r>
                        <a:rPr lang="ru-RU" sz="2400" kern="150" dirty="0">
                          <a:effectLst/>
                          <a:latin typeface="+mn-lt"/>
                        </a:rPr>
                        <a:t>Огородников Александр Владимирович, учитель МОУ «</a:t>
                      </a:r>
                      <a:r>
                        <a:rPr lang="ru-RU" sz="2400" kern="150" dirty="0" err="1">
                          <a:effectLst/>
                          <a:latin typeface="+mn-lt"/>
                        </a:rPr>
                        <a:t>Речкаловская</a:t>
                      </a:r>
                      <a:r>
                        <a:rPr lang="ru-RU" sz="2400" kern="150" dirty="0">
                          <a:effectLst/>
                          <a:latin typeface="+mn-lt"/>
                        </a:rPr>
                        <a:t> СОШ», член жюри</a:t>
                      </a:r>
                      <a:endParaRPr lang="ru-RU" sz="2400" kern="150" dirty="0">
                        <a:solidFill>
                          <a:srgbClr val="000000"/>
                        </a:solidFill>
                        <a:effectLst/>
                        <a:latin typeface="+mn-lt"/>
                        <a:ea typeface="Segoe UI" panose="020B0502040204020203" pitchFamily="34" charset="0"/>
                        <a:cs typeface="Tahoma" panose="020B0604030504040204" pitchFamily="34" charset="0"/>
                      </a:endParaRPr>
                    </a:p>
                  </a:txBody>
                  <a:tcPr marL="28261" marR="28261" marT="0" marB="0"/>
                </a:tc>
                <a:extLst>
                  <a:ext uri="{0D108BD9-81ED-4DB2-BD59-A6C34878D82A}">
                    <a16:rowId xmlns:a16="http://schemas.microsoft.com/office/drawing/2014/main" val="247307743"/>
                  </a:ext>
                </a:extLst>
              </a:tr>
              <a:tr h="822106">
                <a:tc vMerge="1">
                  <a:txBody>
                    <a:bodyPr/>
                    <a:lstStyle/>
                    <a:p>
                      <a:endParaRPr lang="ru-RU"/>
                    </a:p>
                  </a:txBody>
                  <a:tcPr/>
                </a:tc>
                <a:tc>
                  <a:txBody>
                    <a:bodyPr/>
                    <a:lstStyle/>
                    <a:p>
                      <a:r>
                        <a:rPr lang="ru-RU" sz="2400" kern="150" dirty="0">
                          <a:effectLst/>
                          <a:latin typeface="+mn-lt"/>
                        </a:rPr>
                        <a:t>Чернов Федор Владимирович, учитель МОУ «Пионерская СОШ», член жюри</a:t>
                      </a:r>
                      <a:endParaRPr lang="ru-RU" sz="2400" kern="150" dirty="0">
                        <a:solidFill>
                          <a:srgbClr val="000000"/>
                        </a:solidFill>
                        <a:effectLst/>
                        <a:latin typeface="+mn-lt"/>
                        <a:ea typeface="Segoe UI" panose="020B0502040204020203" pitchFamily="34" charset="0"/>
                        <a:cs typeface="Tahoma" panose="020B0604030504040204" pitchFamily="34" charset="0"/>
                      </a:endParaRPr>
                    </a:p>
                  </a:txBody>
                  <a:tcPr marL="28261" marR="28261" marT="0" marB="0"/>
                </a:tc>
                <a:extLst>
                  <a:ext uri="{0D108BD9-81ED-4DB2-BD59-A6C34878D82A}">
                    <a16:rowId xmlns:a16="http://schemas.microsoft.com/office/drawing/2014/main" val="2517097058"/>
                  </a:ext>
                </a:extLst>
              </a:tr>
              <a:tr h="336321">
                <a:tc vMerge="1">
                  <a:txBody>
                    <a:bodyPr/>
                    <a:lstStyle/>
                    <a:p>
                      <a:endParaRPr lang="ru-RU"/>
                    </a:p>
                  </a:txBody>
                  <a:tcPr/>
                </a:tc>
                <a:tc>
                  <a:txBody>
                    <a:bodyPr/>
                    <a:lstStyle/>
                    <a:p>
                      <a:r>
                        <a:rPr lang="ru-RU" sz="2400" kern="150" dirty="0">
                          <a:effectLst/>
                          <a:latin typeface="+mn-lt"/>
                        </a:rPr>
                        <a:t> </a:t>
                      </a:r>
                      <a:r>
                        <a:rPr lang="ru-RU" sz="2400" dirty="0" err="1">
                          <a:effectLst/>
                          <a:latin typeface="+mn-lt"/>
                          <a:ea typeface="Segoe UI" panose="020B0502040204020203" pitchFamily="34" charset="0"/>
                          <a:cs typeface="Tahoma" panose="020B0604030504040204" pitchFamily="34" charset="0"/>
                        </a:rPr>
                        <a:t>Вялкова</a:t>
                      </a:r>
                      <a:r>
                        <a:rPr lang="ru-RU" sz="2400" dirty="0">
                          <a:effectLst/>
                          <a:latin typeface="+mn-lt"/>
                          <a:ea typeface="Segoe UI" panose="020B0502040204020203" pitchFamily="34" charset="0"/>
                          <a:cs typeface="Tahoma" panose="020B0604030504040204" pitchFamily="34" charset="0"/>
                        </a:rPr>
                        <a:t> Полина Сергеевна МОУ «Гаевская ООШ» член жюри</a:t>
                      </a:r>
                      <a:endParaRPr lang="ru-RU" sz="2400" kern="150" dirty="0">
                        <a:solidFill>
                          <a:srgbClr val="000000"/>
                        </a:solidFill>
                        <a:effectLst/>
                        <a:latin typeface="+mn-lt"/>
                        <a:ea typeface="Segoe UI" panose="020B0502040204020203" pitchFamily="34" charset="0"/>
                        <a:cs typeface="Tahoma" panose="020B0604030504040204" pitchFamily="34" charset="0"/>
                      </a:endParaRPr>
                    </a:p>
                  </a:txBody>
                  <a:tcPr marL="28261" marR="28261" marT="0" marB="0"/>
                </a:tc>
                <a:extLst>
                  <a:ext uri="{0D108BD9-81ED-4DB2-BD59-A6C34878D82A}">
                    <a16:rowId xmlns:a16="http://schemas.microsoft.com/office/drawing/2014/main" val="773342271"/>
                  </a:ext>
                </a:extLst>
              </a:tr>
              <a:tr h="336321">
                <a:tc vMerge="1">
                  <a:txBody>
                    <a:bodyPr/>
                    <a:lstStyle/>
                    <a:p>
                      <a:endParaRPr lang="ru-RU"/>
                    </a:p>
                  </a:txBody>
                  <a:tcPr/>
                </a:tc>
                <a:tc>
                  <a:txBody>
                    <a:bodyPr/>
                    <a:lstStyle/>
                    <a:p>
                      <a:r>
                        <a:rPr lang="ru-RU" sz="2400" kern="150">
                          <a:effectLst/>
                        </a:rPr>
                        <a:t> </a:t>
                      </a:r>
                      <a:endParaRPr lang="ru-RU" sz="2400" kern="150">
                        <a:solidFill>
                          <a:srgbClr val="000000"/>
                        </a:solidFill>
                        <a:effectLst/>
                        <a:latin typeface="Liberation Serif"/>
                        <a:ea typeface="Segoe UI" panose="020B0502040204020203" pitchFamily="34" charset="0"/>
                        <a:cs typeface="Tahoma" panose="020B0604030504040204" pitchFamily="34" charset="0"/>
                      </a:endParaRPr>
                    </a:p>
                  </a:txBody>
                  <a:tcPr marL="28261" marR="28261" marT="0" marB="0"/>
                </a:tc>
                <a:extLst>
                  <a:ext uri="{0D108BD9-81ED-4DB2-BD59-A6C34878D82A}">
                    <a16:rowId xmlns:a16="http://schemas.microsoft.com/office/drawing/2014/main" val="3381843463"/>
                  </a:ext>
                </a:extLst>
              </a:tr>
              <a:tr h="336321">
                <a:tc vMerge="1">
                  <a:txBody>
                    <a:bodyPr/>
                    <a:lstStyle/>
                    <a:p>
                      <a:pPr marL="664210"/>
                      <a:r>
                        <a:rPr lang="ru-RU" sz="2400" kern="150" dirty="0">
                          <a:effectLst/>
                        </a:rPr>
                        <a:t> </a:t>
                      </a:r>
                      <a:endParaRPr lang="ru-RU" sz="2400" kern="150" dirty="0">
                        <a:solidFill>
                          <a:srgbClr val="000000"/>
                        </a:solidFill>
                        <a:effectLst/>
                        <a:latin typeface="Liberation Serif"/>
                        <a:ea typeface="Segoe UI" panose="020B0502040204020203" pitchFamily="34" charset="0"/>
                        <a:cs typeface="Tahoma" panose="020B0604030504040204" pitchFamily="34" charset="0"/>
                      </a:endParaRPr>
                    </a:p>
                  </a:txBody>
                  <a:tcPr marL="2617" marR="2617" marT="0" marB="0"/>
                </a:tc>
                <a:tc>
                  <a:txBody>
                    <a:bodyPr/>
                    <a:lstStyle/>
                    <a:p>
                      <a:r>
                        <a:rPr lang="ru-RU" sz="2400" kern="150" dirty="0">
                          <a:effectLst/>
                        </a:rPr>
                        <a:t> </a:t>
                      </a:r>
                      <a:endParaRPr lang="ru-RU" sz="2400" kern="150" dirty="0">
                        <a:solidFill>
                          <a:srgbClr val="000000"/>
                        </a:solidFill>
                        <a:effectLst/>
                        <a:latin typeface="Liberation Serif"/>
                        <a:ea typeface="Segoe UI" panose="020B0502040204020203" pitchFamily="34" charset="0"/>
                        <a:cs typeface="Tahoma" panose="020B0604030504040204" pitchFamily="34" charset="0"/>
                      </a:endParaRPr>
                    </a:p>
                  </a:txBody>
                  <a:tcPr marL="28261" marR="28261" marT="0" marB="0"/>
                </a:tc>
                <a:extLst>
                  <a:ext uri="{0D108BD9-81ED-4DB2-BD59-A6C34878D82A}">
                    <a16:rowId xmlns:a16="http://schemas.microsoft.com/office/drawing/2014/main" val="813796282"/>
                  </a:ext>
                </a:extLst>
              </a:tr>
              <a:tr h="336321">
                <a:tc vMerge="1">
                  <a:txBody>
                    <a:bodyPr/>
                    <a:lstStyle/>
                    <a:p>
                      <a:pPr marL="664210"/>
                      <a:r>
                        <a:rPr lang="ru-RU" sz="2400" kern="150" dirty="0">
                          <a:effectLst/>
                        </a:rPr>
                        <a:t> </a:t>
                      </a:r>
                      <a:endParaRPr lang="ru-RU" sz="2400" kern="150" dirty="0">
                        <a:solidFill>
                          <a:srgbClr val="000000"/>
                        </a:solidFill>
                        <a:effectLst/>
                        <a:latin typeface="Liberation Serif"/>
                        <a:ea typeface="Segoe UI" panose="020B0502040204020203" pitchFamily="34" charset="0"/>
                        <a:cs typeface="Tahoma" panose="020B0604030504040204" pitchFamily="34" charset="0"/>
                      </a:endParaRPr>
                    </a:p>
                  </a:txBody>
                  <a:tcPr marL="2617" marR="2617" marT="0" marB="0"/>
                </a:tc>
                <a:tc>
                  <a:txBody>
                    <a:bodyPr/>
                    <a:lstStyle/>
                    <a:p>
                      <a:r>
                        <a:rPr lang="ru-RU" sz="2400" kern="150" dirty="0">
                          <a:effectLst/>
                        </a:rPr>
                        <a:t> </a:t>
                      </a:r>
                      <a:endParaRPr lang="ru-RU" sz="2400" kern="150" dirty="0">
                        <a:solidFill>
                          <a:srgbClr val="000000"/>
                        </a:solidFill>
                        <a:effectLst/>
                        <a:latin typeface="Liberation Serif"/>
                        <a:ea typeface="Segoe UI" panose="020B0502040204020203" pitchFamily="34" charset="0"/>
                        <a:cs typeface="Tahoma" panose="020B0604030504040204" pitchFamily="34" charset="0"/>
                      </a:endParaRPr>
                    </a:p>
                  </a:txBody>
                  <a:tcPr marL="28261" marR="28261" marT="0" marB="0"/>
                </a:tc>
                <a:extLst>
                  <a:ext uri="{0D108BD9-81ED-4DB2-BD59-A6C34878D82A}">
                    <a16:rowId xmlns:a16="http://schemas.microsoft.com/office/drawing/2014/main" val="1497353873"/>
                  </a:ext>
                </a:extLst>
              </a:tr>
            </a:tbl>
          </a:graphicData>
        </a:graphic>
      </p:graphicFrame>
    </p:spTree>
    <p:extLst>
      <p:ext uri="{BB962C8B-B14F-4D97-AF65-F5344CB8AC3E}">
        <p14:creationId xmlns:p14="http://schemas.microsoft.com/office/powerpoint/2010/main" val="421734638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Таблица 1">
            <a:extLst>
              <a:ext uri="{FF2B5EF4-FFF2-40B4-BE49-F238E27FC236}">
                <a16:creationId xmlns:a16="http://schemas.microsoft.com/office/drawing/2014/main" id="{C861CA62-0260-434A-BA2A-ABAD32543493}"/>
              </a:ext>
            </a:extLst>
          </p:cNvPr>
          <p:cNvGraphicFramePr>
            <a:graphicFrameLocks noGrp="1"/>
          </p:cNvGraphicFramePr>
          <p:nvPr>
            <p:extLst>
              <p:ext uri="{D42A27DB-BD31-4B8C-83A1-F6EECF244321}">
                <p14:modId xmlns:p14="http://schemas.microsoft.com/office/powerpoint/2010/main" val="1767626739"/>
              </p:ext>
            </p:extLst>
          </p:nvPr>
        </p:nvGraphicFramePr>
        <p:xfrm>
          <a:off x="323528" y="1412776"/>
          <a:ext cx="8496944" cy="4389120"/>
        </p:xfrm>
        <a:graphic>
          <a:graphicData uri="http://schemas.openxmlformats.org/drawingml/2006/table">
            <a:tbl>
              <a:tblPr firstRow="1" firstCol="1" bandRow="1">
                <a:tableStyleId>{5C22544A-7EE6-4342-B048-85BDC9FD1C3A}</a:tableStyleId>
              </a:tblPr>
              <a:tblGrid>
                <a:gridCol w="4248472">
                  <a:extLst>
                    <a:ext uri="{9D8B030D-6E8A-4147-A177-3AD203B41FA5}">
                      <a16:colId xmlns:a16="http://schemas.microsoft.com/office/drawing/2014/main" val="2245262519"/>
                    </a:ext>
                  </a:extLst>
                </a:gridCol>
                <a:gridCol w="4248472">
                  <a:extLst>
                    <a:ext uri="{9D8B030D-6E8A-4147-A177-3AD203B41FA5}">
                      <a16:colId xmlns:a16="http://schemas.microsoft.com/office/drawing/2014/main" val="1501851845"/>
                    </a:ext>
                  </a:extLst>
                </a:gridCol>
              </a:tblGrid>
              <a:tr h="822106">
                <a:tc rowSpan="4">
                  <a:txBody>
                    <a:bodyPr/>
                    <a:lstStyle/>
                    <a:p>
                      <a:pPr marL="262890"/>
                      <a:endParaRPr lang="ru-RU" sz="2400" kern="150" dirty="0">
                        <a:effectLst/>
                      </a:endParaRPr>
                    </a:p>
                    <a:p>
                      <a:pPr marL="262890"/>
                      <a:endParaRPr lang="ru-RU" sz="2400" kern="150" dirty="0">
                        <a:effectLst/>
                      </a:endParaRPr>
                    </a:p>
                    <a:p>
                      <a:pPr marL="262890"/>
                      <a:endParaRPr lang="ru-RU" sz="2400" kern="150" dirty="0">
                        <a:effectLst/>
                      </a:endParaRPr>
                    </a:p>
                    <a:p>
                      <a:pPr marL="262890"/>
                      <a:endParaRPr lang="ru-RU" sz="2400" kern="150" dirty="0">
                        <a:effectLst/>
                      </a:endParaRPr>
                    </a:p>
                    <a:p>
                      <a:pPr marL="262890"/>
                      <a:endParaRPr lang="ru-RU" sz="2400" kern="150" dirty="0">
                        <a:effectLst/>
                      </a:endParaRPr>
                    </a:p>
                    <a:p>
                      <a:pPr marL="262890"/>
                      <a:r>
                        <a:rPr lang="ru-RU" sz="2400" kern="150" dirty="0">
                          <a:effectLst/>
                        </a:rPr>
                        <a:t>Теория</a:t>
                      </a:r>
                    </a:p>
                    <a:p>
                      <a:pPr marL="664210"/>
                      <a:r>
                        <a:rPr lang="ru-RU" sz="2400" kern="150" dirty="0">
                          <a:effectLst/>
                        </a:rPr>
                        <a:t> </a:t>
                      </a:r>
                      <a:endParaRPr lang="ru-RU" sz="2400" kern="150" dirty="0">
                        <a:solidFill>
                          <a:srgbClr val="000000"/>
                        </a:solidFill>
                        <a:effectLst/>
                        <a:latin typeface="Liberation Serif"/>
                        <a:cs typeface="Tahoma" panose="020B0604030504040204" pitchFamily="34" charset="0"/>
                      </a:endParaRPr>
                    </a:p>
                  </a:txBody>
                  <a:tcPr marL="2617" marR="2617" marT="0" marB="0"/>
                </a:tc>
                <a:tc>
                  <a:txBody>
                    <a:bodyPr/>
                    <a:lstStyle/>
                    <a:p>
                      <a:r>
                        <a:rPr lang="ru-RU" sz="2400" kern="150" dirty="0" err="1">
                          <a:effectLst/>
                        </a:rPr>
                        <a:t>Комшилова</a:t>
                      </a:r>
                      <a:r>
                        <a:rPr lang="ru-RU" sz="2400" kern="150" dirty="0">
                          <a:effectLst/>
                        </a:rPr>
                        <a:t> Любовь Андреевна, учитель МОУ «</a:t>
                      </a:r>
                      <a:r>
                        <a:rPr lang="ru-RU" sz="2400" kern="150" dirty="0" err="1">
                          <a:effectLst/>
                        </a:rPr>
                        <a:t>Ницинская</a:t>
                      </a:r>
                      <a:r>
                        <a:rPr lang="ru-RU" sz="2400" kern="150" dirty="0">
                          <a:effectLst/>
                        </a:rPr>
                        <a:t> ООШ», член жюри</a:t>
                      </a:r>
                      <a:endParaRPr lang="ru-RU" sz="2400" kern="150" dirty="0">
                        <a:solidFill>
                          <a:srgbClr val="000000"/>
                        </a:solidFill>
                        <a:effectLst/>
                        <a:latin typeface="Liberation Serif"/>
                        <a:ea typeface="Segoe UI" panose="020B0502040204020203" pitchFamily="34" charset="0"/>
                        <a:cs typeface="Tahoma" panose="020B0604030504040204" pitchFamily="34" charset="0"/>
                      </a:endParaRPr>
                    </a:p>
                  </a:txBody>
                  <a:tcPr marL="28261" marR="28261" marT="0" marB="0"/>
                </a:tc>
                <a:extLst>
                  <a:ext uri="{0D108BD9-81ED-4DB2-BD59-A6C34878D82A}">
                    <a16:rowId xmlns:a16="http://schemas.microsoft.com/office/drawing/2014/main" val="3968309697"/>
                  </a:ext>
                </a:extLst>
              </a:tr>
              <a:tr h="822106">
                <a:tc vMerge="1">
                  <a:txBody>
                    <a:bodyPr/>
                    <a:lstStyle/>
                    <a:p>
                      <a:endParaRPr lang="ru-RU"/>
                    </a:p>
                  </a:txBody>
                  <a:tcPr/>
                </a:tc>
                <a:tc>
                  <a:txBody>
                    <a:bodyPr/>
                    <a:lstStyle/>
                    <a:p>
                      <a:r>
                        <a:rPr lang="ru-RU" sz="2400" kern="150" dirty="0">
                          <a:effectLst/>
                        </a:rPr>
                        <a:t>Кукушкина </a:t>
                      </a:r>
                      <a:r>
                        <a:rPr lang="ru-RU" sz="2400" kern="150" dirty="0" err="1">
                          <a:effectLst/>
                        </a:rPr>
                        <a:t>Виорика</a:t>
                      </a:r>
                      <a:r>
                        <a:rPr lang="ru-RU" sz="2400" kern="150" dirty="0">
                          <a:effectLst/>
                        </a:rPr>
                        <a:t> Георгиевна, учитель МОУ «</a:t>
                      </a:r>
                      <a:r>
                        <a:rPr lang="ru-RU" sz="2400" kern="150" dirty="0" err="1">
                          <a:effectLst/>
                        </a:rPr>
                        <a:t>Фоминская</a:t>
                      </a:r>
                      <a:r>
                        <a:rPr lang="ru-RU" sz="2400" kern="150" dirty="0">
                          <a:effectLst/>
                        </a:rPr>
                        <a:t> ООШ», член жюри</a:t>
                      </a:r>
                      <a:endParaRPr lang="ru-RU" sz="2400" kern="150" dirty="0">
                        <a:solidFill>
                          <a:srgbClr val="000000"/>
                        </a:solidFill>
                        <a:effectLst/>
                        <a:latin typeface="Liberation Serif"/>
                        <a:ea typeface="Segoe UI" panose="020B0502040204020203" pitchFamily="34" charset="0"/>
                        <a:cs typeface="Tahoma" panose="020B0604030504040204" pitchFamily="34" charset="0"/>
                      </a:endParaRPr>
                    </a:p>
                  </a:txBody>
                  <a:tcPr marL="28261" marR="28261" marT="0" marB="0"/>
                </a:tc>
                <a:extLst>
                  <a:ext uri="{0D108BD9-81ED-4DB2-BD59-A6C34878D82A}">
                    <a16:rowId xmlns:a16="http://schemas.microsoft.com/office/drawing/2014/main" val="392244988"/>
                  </a:ext>
                </a:extLst>
              </a:tr>
              <a:tr h="822106">
                <a:tc vMerge="1">
                  <a:txBody>
                    <a:bodyPr/>
                    <a:lstStyle/>
                    <a:p>
                      <a:endParaRPr lang="ru-RU"/>
                    </a:p>
                  </a:txBody>
                  <a:tcPr/>
                </a:tc>
                <a:tc>
                  <a:txBody>
                    <a:bodyPr/>
                    <a:lstStyle/>
                    <a:p>
                      <a:r>
                        <a:rPr lang="ru-RU" sz="2400" b="0" kern="150" dirty="0" err="1">
                          <a:solidFill>
                            <a:schemeClr val="tx1"/>
                          </a:solidFill>
                          <a:effectLst/>
                        </a:rPr>
                        <a:t>Скутина</a:t>
                      </a:r>
                      <a:r>
                        <a:rPr lang="ru-RU" sz="2400" b="0" kern="150" dirty="0">
                          <a:solidFill>
                            <a:schemeClr val="tx1"/>
                          </a:solidFill>
                          <a:effectLst/>
                        </a:rPr>
                        <a:t> Мария Ивановна, учитель МОУ «</a:t>
                      </a:r>
                      <a:r>
                        <a:rPr lang="ru-RU" sz="2400" b="0" kern="150" dirty="0" err="1">
                          <a:solidFill>
                            <a:schemeClr val="tx1"/>
                          </a:solidFill>
                          <a:effectLst/>
                        </a:rPr>
                        <a:t>Горкинская</a:t>
                      </a:r>
                      <a:r>
                        <a:rPr lang="ru-RU" sz="2400" b="0" kern="150" dirty="0">
                          <a:solidFill>
                            <a:schemeClr val="tx1"/>
                          </a:solidFill>
                          <a:effectLst/>
                        </a:rPr>
                        <a:t> ООШ», член жюри</a:t>
                      </a:r>
                      <a:endParaRPr lang="ru-RU" sz="2400" b="0" kern="150" dirty="0">
                        <a:solidFill>
                          <a:schemeClr val="tx1"/>
                        </a:solidFill>
                        <a:effectLst/>
                        <a:latin typeface="Liberation Serif"/>
                        <a:ea typeface="Segoe UI" panose="020B0502040204020203" pitchFamily="34" charset="0"/>
                        <a:cs typeface="Tahoma" panose="020B0604030504040204" pitchFamily="34" charset="0"/>
                      </a:endParaRPr>
                    </a:p>
                  </a:txBody>
                  <a:tcPr marL="28261" marR="28261" marT="0" marB="0"/>
                </a:tc>
                <a:extLst>
                  <a:ext uri="{0D108BD9-81ED-4DB2-BD59-A6C34878D82A}">
                    <a16:rowId xmlns:a16="http://schemas.microsoft.com/office/drawing/2014/main" val="1839152822"/>
                  </a:ext>
                </a:extLst>
              </a:tr>
              <a:tr h="616578">
                <a:tc vMerge="1">
                  <a:txBody>
                    <a:bodyPr/>
                    <a:lstStyle/>
                    <a:p>
                      <a:pPr marL="664210"/>
                      <a:r>
                        <a:rPr lang="ru-RU" sz="2400" kern="150" dirty="0">
                          <a:effectLst/>
                        </a:rPr>
                        <a:t> </a:t>
                      </a:r>
                      <a:endParaRPr lang="ru-RU" sz="2400" kern="150" dirty="0">
                        <a:solidFill>
                          <a:srgbClr val="000000"/>
                        </a:solidFill>
                        <a:effectLst/>
                        <a:latin typeface="Liberation Serif"/>
                        <a:ea typeface="Segoe UI" panose="020B0502040204020203" pitchFamily="34" charset="0"/>
                        <a:cs typeface="Tahoma" panose="020B0604030504040204" pitchFamily="34" charset="0"/>
                      </a:endParaRPr>
                    </a:p>
                  </a:txBody>
                  <a:tcPr marL="2617" marR="2617" marT="0" marB="0"/>
                </a:tc>
                <a:tc>
                  <a:txBody>
                    <a:bodyPr/>
                    <a:lstStyle/>
                    <a:p>
                      <a:r>
                        <a:rPr lang="ru-RU" sz="2400" kern="150" dirty="0" err="1">
                          <a:effectLst/>
                        </a:rPr>
                        <a:t>Большедворова</a:t>
                      </a:r>
                      <a:r>
                        <a:rPr lang="ru-RU" sz="2400" kern="150" dirty="0">
                          <a:effectLst/>
                        </a:rPr>
                        <a:t> Марина Анатольевна, учитель МАОУ «</a:t>
                      </a:r>
                      <a:r>
                        <a:rPr lang="ru-RU" sz="2400" kern="150" dirty="0" err="1">
                          <a:effectLst/>
                        </a:rPr>
                        <a:t>Черновская</a:t>
                      </a:r>
                      <a:r>
                        <a:rPr lang="ru-RU" sz="2400" kern="150" dirty="0">
                          <a:effectLst/>
                        </a:rPr>
                        <a:t> СОШ, член жюри</a:t>
                      </a:r>
                      <a:endParaRPr lang="ru-RU" sz="2400" kern="150" dirty="0">
                        <a:solidFill>
                          <a:srgbClr val="000000"/>
                        </a:solidFill>
                        <a:effectLst/>
                        <a:latin typeface="Liberation Serif"/>
                        <a:ea typeface="Segoe UI" panose="020B0502040204020203" pitchFamily="34" charset="0"/>
                        <a:cs typeface="Tahoma" panose="020B0604030504040204" pitchFamily="34" charset="0"/>
                      </a:endParaRPr>
                    </a:p>
                  </a:txBody>
                  <a:tcPr marL="28261" marR="28261" marT="0" marB="0"/>
                </a:tc>
                <a:extLst>
                  <a:ext uri="{0D108BD9-81ED-4DB2-BD59-A6C34878D82A}">
                    <a16:rowId xmlns:a16="http://schemas.microsoft.com/office/drawing/2014/main" val="2166677306"/>
                  </a:ext>
                </a:extLst>
              </a:tr>
            </a:tbl>
          </a:graphicData>
        </a:graphic>
      </p:graphicFrame>
    </p:spTree>
    <p:extLst>
      <p:ext uri="{BB962C8B-B14F-4D97-AF65-F5344CB8AC3E}">
        <p14:creationId xmlns:p14="http://schemas.microsoft.com/office/powerpoint/2010/main" val="270083704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1" descr="Описание: C:\Users\1\AppData\Local\Microsoft\Windows\Temporary Internet Files\Content.Word\logo.png"/>
          <p:cNvPicPr>
            <a:picLocks noChangeAspect="1" noChangeArrowheads="1"/>
          </p:cNvPicPr>
          <p:nvPr/>
        </p:nvPicPr>
        <p:blipFill>
          <a:blip r:embed="rId2">
            <a:extLst>
              <a:ext uri="{28A0092B-C50C-407E-A947-70E740481C1C}">
                <a14:useLocalDpi xmlns:a14="http://schemas.microsoft.com/office/drawing/2010/main" val="0"/>
              </a:ext>
            </a:extLst>
          </a:blip>
          <a:srcRect t="10345" b="19371"/>
          <a:stretch>
            <a:fillRect/>
          </a:stretch>
        </p:blipFill>
        <p:spPr bwMode="auto">
          <a:xfrm>
            <a:off x="2987824" y="4743"/>
            <a:ext cx="3553133" cy="24482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Прямоугольник 2"/>
          <p:cNvSpPr/>
          <p:nvPr/>
        </p:nvSpPr>
        <p:spPr>
          <a:xfrm>
            <a:off x="395536" y="2636912"/>
            <a:ext cx="8496944" cy="2308324"/>
          </a:xfrm>
          <a:prstGeom prst="rect">
            <a:avLst/>
          </a:prstGeom>
        </p:spPr>
        <p:txBody>
          <a:bodyPr wrap="square">
            <a:spAutoFit/>
          </a:bodyPr>
          <a:lstStyle/>
          <a:p>
            <a:pPr algn="ctr"/>
            <a:r>
              <a:rPr lang="ru-RU" sz="3600" b="1" dirty="0">
                <a:solidFill>
                  <a:srgbClr val="FF0000"/>
                </a:solidFill>
                <a:latin typeface="Times New Roman" pitchFamily="18" charset="0"/>
                <a:cs typeface="Times New Roman" pitchFamily="18" charset="0"/>
              </a:rPr>
              <a:t>4 вопрос: </a:t>
            </a:r>
          </a:p>
          <a:p>
            <a:pPr algn="ctr"/>
            <a:r>
              <a:rPr lang="ru-RU" sz="3600" b="1" dirty="0">
                <a:solidFill>
                  <a:srgbClr val="FF0000"/>
                </a:solidFill>
                <a:latin typeface="Times New Roman" pitchFamily="18" charset="0"/>
                <a:cs typeface="Times New Roman" pitchFamily="18" charset="0"/>
              </a:rPr>
              <a:t>Изменения в рабочей программе по предметам, использование конструктора рабочих программ;</a:t>
            </a:r>
          </a:p>
        </p:txBody>
      </p:sp>
    </p:spTree>
    <p:extLst>
      <p:ext uri="{BB962C8B-B14F-4D97-AF65-F5344CB8AC3E}">
        <p14:creationId xmlns:p14="http://schemas.microsoft.com/office/powerpoint/2010/main" val="203001977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323528" y="116632"/>
            <a:ext cx="8496944" cy="5201424"/>
          </a:xfrm>
          <a:prstGeom prst="rect">
            <a:avLst/>
          </a:prstGeom>
        </p:spPr>
        <p:txBody>
          <a:bodyPr wrap="square">
            <a:spAutoFit/>
          </a:bodyPr>
          <a:lstStyle/>
          <a:p>
            <a:pPr algn="ctr"/>
            <a:r>
              <a:rPr lang="ru-RU" sz="3600" b="1" i="0" dirty="0">
                <a:effectLst/>
                <a:latin typeface="-apple-system"/>
              </a:rPr>
              <a:t>Изменения в рабочих программах школы: что нужно обновить с 1 сентября 2025 года.</a:t>
            </a:r>
          </a:p>
          <a:p>
            <a:pPr algn="l"/>
            <a:r>
              <a:rPr lang="ru-RU" sz="2800" b="1" i="0" dirty="0">
                <a:solidFill>
                  <a:srgbClr val="FF0000"/>
                </a:solidFill>
                <a:effectLst/>
                <a:latin typeface="-apple-system"/>
              </a:rPr>
              <a:t>   Начальное общее образование 1-4 (НОО)</a:t>
            </a:r>
          </a:p>
          <a:p>
            <a:pPr algn="l"/>
            <a:r>
              <a:rPr lang="ru-RU" sz="2800" b="1" i="0" dirty="0">
                <a:effectLst/>
                <a:latin typeface="-apple-system"/>
              </a:rPr>
              <a:t>-уточнена общая продолжительность (405 часов), внесена отдельная модификация модуля «Коньки»;</a:t>
            </a:r>
          </a:p>
          <a:p>
            <a:pPr algn="l"/>
            <a:r>
              <a:rPr lang="ru-RU" sz="2800" b="1" i="0" dirty="0">
                <a:effectLst/>
                <a:latin typeface="-apple-system"/>
              </a:rPr>
              <a:t>   </a:t>
            </a:r>
            <a:r>
              <a:rPr lang="ru-RU" sz="2800" b="1" i="0" dirty="0">
                <a:solidFill>
                  <a:srgbClr val="FF0000"/>
                </a:solidFill>
                <a:effectLst/>
                <a:latin typeface="-apple-system"/>
              </a:rPr>
              <a:t>Основное общее образование 5-9 (ООО)</a:t>
            </a:r>
          </a:p>
          <a:p>
            <a:pPr algn="l"/>
            <a:r>
              <a:rPr lang="ru-RU" sz="2800" b="1" i="0" dirty="0">
                <a:effectLst/>
                <a:latin typeface="-apple-system"/>
              </a:rPr>
              <a:t>-изменено содержание обучения, новая редакция ряда модулей;</a:t>
            </a:r>
          </a:p>
          <a:p>
            <a:pPr algn="l"/>
            <a:r>
              <a:rPr lang="ru-RU" sz="2800" b="1" i="0" dirty="0">
                <a:effectLst/>
                <a:latin typeface="-apple-system"/>
              </a:rPr>
              <a:t>   </a:t>
            </a:r>
            <a:r>
              <a:rPr lang="ru-RU" sz="2800" b="1" i="0" dirty="0">
                <a:solidFill>
                  <a:srgbClr val="FF0000"/>
                </a:solidFill>
                <a:effectLst/>
                <a:latin typeface="-apple-system"/>
              </a:rPr>
              <a:t>Среднее общее образование 10-11 (СОО)</a:t>
            </a:r>
          </a:p>
          <a:p>
            <a:pPr algn="l"/>
            <a:r>
              <a:rPr lang="ru-RU" sz="2800" b="1" i="0" dirty="0">
                <a:effectLst/>
                <a:latin typeface="-apple-system"/>
              </a:rPr>
              <a:t>-введены кодификаторы и требования к ЕГЭ</a:t>
            </a:r>
          </a:p>
        </p:txBody>
      </p:sp>
    </p:spTree>
    <p:extLst>
      <p:ext uri="{BB962C8B-B14F-4D97-AF65-F5344CB8AC3E}">
        <p14:creationId xmlns:p14="http://schemas.microsoft.com/office/powerpoint/2010/main" val="132578192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a:extLst>
              <a:ext uri="{FF2B5EF4-FFF2-40B4-BE49-F238E27FC236}">
                <a16:creationId xmlns:a16="http://schemas.microsoft.com/office/drawing/2014/main" id="{AFD4C7D7-A947-4C34-81BA-8C4EB50FB604}"/>
              </a:ext>
            </a:extLst>
          </p:cNvPr>
          <p:cNvPicPr>
            <a:picLocks noChangeAspect="1"/>
          </p:cNvPicPr>
          <p:nvPr/>
        </p:nvPicPr>
        <p:blipFill rotWithShape="1">
          <a:blip r:embed="rId2"/>
          <a:srcRect l="51575"/>
          <a:stretch/>
        </p:blipFill>
        <p:spPr>
          <a:xfrm>
            <a:off x="3491880" y="44624"/>
            <a:ext cx="5652120" cy="6768751"/>
          </a:xfrm>
          <a:prstGeom prst="rect">
            <a:avLst/>
          </a:prstGeom>
        </p:spPr>
      </p:pic>
      <p:pic>
        <p:nvPicPr>
          <p:cNvPr id="4" name="Рисунок 3">
            <a:extLst>
              <a:ext uri="{FF2B5EF4-FFF2-40B4-BE49-F238E27FC236}">
                <a16:creationId xmlns:a16="http://schemas.microsoft.com/office/drawing/2014/main" id="{EB019D22-6BDC-4375-A5A8-F9027167E85B}"/>
              </a:ext>
            </a:extLst>
          </p:cNvPr>
          <p:cNvPicPr>
            <a:picLocks noChangeAspect="1"/>
          </p:cNvPicPr>
          <p:nvPr/>
        </p:nvPicPr>
        <p:blipFill rotWithShape="1">
          <a:blip r:embed="rId2"/>
          <a:srcRect l="-11722" r="86427"/>
          <a:stretch/>
        </p:blipFill>
        <p:spPr>
          <a:xfrm>
            <a:off x="-1620688" y="0"/>
            <a:ext cx="3528392" cy="6858000"/>
          </a:xfrm>
          <a:prstGeom prst="rect">
            <a:avLst/>
          </a:prstGeom>
        </p:spPr>
      </p:pic>
    </p:spTree>
    <p:extLst>
      <p:ext uri="{BB962C8B-B14F-4D97-AF65-F5344CB8AC3E}">
        <p14:creationId xmlns:p14="http://schemas.microsoft.com/office/powerpoint/2010/main" val="78555310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a:extLst>
              <a:ext uri="{FF2B5EF4-FFF2-40B4-BE49-F238E27FC236}">
                <a16:creationId xmlns:a16="http://schemas.microsoft.com/office/drawing/2014/main" id="{312CCA8D-AAEF-4203-8220-2B1D46426B8D}"/>
              </a:ext>
            </a:extLst>
          </p:cNvPr>
          <p:cNvPicPr>
            <a:picLocks noChangeAspect="1"/>
          </p:cNvPicPr>
          <p:nvPr/>
        </p:nvPicPr>
        <p:blipFill rotWithShape="1">
          <a:blip r:embed="rId2"/>
          <a:srcRect l="48425"/>
          <a:stretch/>
        </p:blipFill>
        <p:spPr>
          <a:xfrm>
            <a:off x="3203848" y="116632"/>
            <a:ext cx="5939333" cy="6741368"/>
          </a:xfrm>
          <a:prstGeom prst="rect">
            <a:avLst/>
          </a:prstGeom>
        </p:spPr>
      </p:pic>
      <p:pic>
        <p:nvPicPr>
          <p:cNvPr id="5" name="Рисунок 4">
            <a:extLst>
              <a:ext uri="{FF2B5EF4-FFF2-40B4-BE49-F238E27FC236}">
                <a16:creationId xmlns:a16="http://schemas.microsoft.com/office/drawing/2014/main" id="{3570C1F3-8024-4D55-8F7D-FE4E19EAAEE6}"/>
              </a:ext>
            </a:extLst>
          </p:cNvPr>
          <p:cNvPicPr>
            <a:picLocks noChangeAspect="1"/>
          </p:cNvPicPr>
          <p:nvPr/>
        </p:nvPicPr>
        <p:blipFill rotWithShape="1">
          <a:blip r:embed="rId2"/>
          <a:srcRect l="830" r="83538"/>
          <a:stretch/>
        </p:blipFill>
        <p:spPr>
          <a:xfrm>
            <a:off x="0" y="-10666"/>
            <a:ext cx="1800200" cy="6868666"/>
          </a:xfrm>
          <a:prstGeom prst="rect">
            <a:avLst/>
          </a:prstGeom>
        </p:spPr>
      </p:pic>
    </p:spTree>
    <p:extLst>
      <p:ext uri="{BB962C8B-B14F-4D97-AF65-F5344CB8AC3E}">
        <p14:creationId xmlns:p14="http://schemas.microsoft.com/office/powerpoint/2010/main" val="66425790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a:extLst>
              <a:ext uri="{FF2B5EF4-FFF2-40B4-BE49-F238E27FC236}">
                <a16:creationId xmlns:a16="http://schemas.microsoft.com/office/drawing/2014/main" id="{7795BCE8-6C85-45C9-B936-449390BB078D}"/>
              </a:ext>
            </a:extLst>
          </p:cNvPr>
          <p:cNvPicPr>
            <a:picLocks noChangeAspect="1"/>
          </p:cNvPicPr>
          <p:nvPr/>
        </p:nvPicPr>
        <p:blipFill>
          <a:blip r:embed="rId2"/>
          <a:stretch>
            <a:fillRect/>
          </a:stretch>
        </p:blipFill>
        <p:spPr>
          <a:xfrm>
            <a:off x="0" y="1243343"/>
            <a:ext cx="9144000" cy="4371314"/>
          </a:xfrm>
          <a:prstGeom prst="rect">
            <a:avLst/>
          </a:prstGeom>
        </p:spPr>
      </p:pic>
      <p:sp>
        <p:nvSpPr>
          <p:cNvPr id="4" name="Прямоугольник 3">
            <a:extLst>
              <a:ext uri="{FF2B5EF4-FFF2-40B4-BE49-F238E27FC236}">
                <a16:creationId xmlns:a16="http://schemas.microsoft.com/office/drawing/2014/main" id="{8E39C4B7-92C0-43A3-B80B-875FD2B107E3}"/>
              </a:ext>
            </a:extLst>
          </p:cNvPr>
          <p:cNvSpPr/>
          <p:nvPr/>
        </p:nvSpPr>
        <p:spPr>
          <a:xfrm>
            <a:off x="755576" y="260648"/>
            <a:ext cx="7488832" cy="769441"/>
          </a:xfrm>
          <a:prstGeom prst="rect">
            <a:avLst/>
          </a:prstGeom>
        </p:spPr>
        <p:txBody>
          <a:bodyPr wrap="square">
            <a:spAutoFit/>
          </a:bodyPr>
          <a:lstStyle/>
          <a:p>
            <a:pPr algn="ctr"/>
            <a:r>
              <a:rPr lang="ru-RU" sz="4400" b="1" dirty="0">
                <a:solidFill>
                  <a:srgbClr val="FF0000"/>
                </a:solidFill>
                <a:latin typeface="Times New Roman" pitchFamily="18" charset="0"/>
                <a:cs typeface="Times New Roman" pitchFamily="18" charset="0"/>
              </a:rPr>
              <a:t>Итальянские мемы</a:t>
            </a:r>
            <a:endParaRPr lang="ru-RU" sz="4400" b="1" dirty="0">
              <a:latin typeface="Times New Roman" pitchFamily="18" charset="0"/>
              <a:cs typeface="Times New Roman" pitchFamily="18" charset="0"/>
            </a:endParaRPr>
          </a:p>
        </p:txBody>
      </p:sp>
    </p:spTree>
    <p:extLst>
      <p:ext uri="{BB962C8B-B14F-4D97-AF65-F5344CB8AC3E}">
        <p14:creationId xmlns:p14="http://schemas.microsoft.com/office/powerpoint/2010/main" val="329402406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323528" y="404664"/>
            <a:ext cx="8496944" cy="4216539"/>
          </a:xfrm>
          <a:prstGeom prst="rect">
            <a:avLst/>
          </a:prstGeom>
        </p:spPr>
        <p:txBody>
          <a:bodyPr wrap="square">
            <a:spAutoFit/>
          </a:bodyPr>
          <a:lstStyle/>
          <a:p>
            <a:pPr algn="ctr"/>
            <a:r>
              <a:rPr lang="ru-RU" sz="4400" b="0" i="0" dirty="0">
                <a:solidFill>
                  <a:srgbClr val="34343C"/>
                </a:solidFill>
                <a:effectLst/>
                <a:latin typeface="Times New Roman" panose="02020603050405020304" pitchFamily="18" charset="0"/>
                <a:cs typeface="Times New Roman" panose="02020603050405020304" pitchFamily="18" charset="0"/>
              </a:rPr>
              <a:t>ФОП НОО</a:t>
            </a:r>
          </a:p>
          <a:p>
            <a:pPr algn="just"/>
            <a:r>
              <a:rPr lang="ru-RU" sz="2800" b="0" i="0" dirty="0">
                <a:solidFill>
                  <a:srgbClr val="34343C"/>
                </a:solidFill>
                <a:effectLst/>
                <a:latin typeface="Times New Roman" panose="02020603050405020304" pitchFamily="18" charset="0"/>
                <a:cs typeface="Times New Roman" panose="02020603050405020304" pitchFamily="18" charset="0"/>
              </a:rPr>
              <a:t>Скорректировали содержание программы. Исключили фразы «на мировых первенствах, чемпионатах Европы, Олимпийских играх», «зарубежные», «в мире», «толерантности». Заменили слова «гендерных особенностей» на «пола». Внесли изменения во все части модуля «Коньки». Удалили модули «Гольф» и «Чир спорт»</a:t>
            </a:r>
          </a:p>
          <a:p>
            <a:pPr algn="ctr"/>
            <a:r>
              <a:rPr lang="ru-RU" sz="2800" b="1" i="0" dirty="0">
                <a:solidFill>
                  <a:srgbClr val="FF0000"/>
                </a:solidFill>
                <a:effectLst/>
                <a:latin typeface="-apple-system"/>
              </a:rPr>
              <a:t>   </a:t>
            </a:r>
            <a:endParaRPr lang="ru-RU" sz="2800" b="1" i="0" dirty="0">
              <a:effectLst/>
              <a:latin typeface="-apple-system"/>
            </a:endParaRPr>
          </a:p>
        </p:txBody>
      </p:sp>
      <p:pic>
        <p:nvPicPr>
          <p:cNvPr id="1026" name="Picture 2" descr="Picture background">
            <a:extLst>
              <a:ext uri="{FF2B5EF4-FFF2-40B4-BE49-F238E27FC236}">
                <a16:creationId xmlns:a16="http://schemas.microsoft.com/office/drawing/2014/main" id="{EDD33557-71E6-4C03-AE08-9A2B6C2B5E4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44072" y="3717032"/>
            <a:ext cx="1676400" cy="304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7107617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Picture background">
            <a:extLst>
              <a:ext uri="{FF2B5EF4-FFF2-40B4-BE49-F238E27FC236}">
                <a16:creationId xmlns:a16="http://schemas.microsoft.com/office/drawing/2014/main" id="{7B173F09-E635-4127-9056-9FDE4E4AFDE3}"/>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5284" b="9155"/>
          <a:stretch/>
        </p:blipFill>
        <p:spPr bwMode="auto">
          <a:xfrm flipH="1">
            <a:off x="5220072" y="5013176"/>
            <a:ext cx="3923928" cy="1818879"/>
          </a:xfrm>
          <a:prstGeom prst="rect">
            <a:avLst/>
          </a:prstGeom>
          <a:noFill/>
          <a:extLst>
            <a:ext uri="{909E8E84-426E-40DD-AFC4-6F175D3DCCD1}">
              <a14:hiddenFill xmlns:a14="http://schemas.microsoft.com/office/drawing/2010/main">
                <a:solidFill>
                  <a:srgbClr val="FFFFFF"/>
                </a:solidFill>
              </a14:hiddenFill>
            </a:ext>
          </a:extLst>
        </p:spPr>
      </p:pic>
      <p:sp>
        <p:nvSpPr>
          <p:cNvPr id="3" name="Прямоугольник 2"/>
          <p:cNvSpPr/>
          <p:nvPr/>
        </p:nvSpPr>
        <p:spPr>
          <a:xfrm>
            <a:off x="179512" y="-2704"/>
            <a:ext cx="8712968" cy="5509200"/>
          </a:xfrm>
          <a:prstGeom prst="rect">
            <a:avLst/>
          </a:prstGeom>
        </p:spPr>
        <p:txBody>
          <a:bodyPr wrap="square">
            <a:spAutoFit/>
          </a:bodyPr>
          <a:lstStyle/>
          <a:p>
            <a:pPr algn="ctr"/>
            <a:r>
              <a:rPr lang="ru-RU" sz="4400" b="0" i="0" dirty="0">
                <a:solidFill>
                  <a:srgbClr val="34343C"/>
                </a:solidFill>
                <a:effectLst/>
                <a:latin typeface="Times New Roman" panose="02020603050405020304" pitchFamily="18" charset="0"/>
                <a:cs typeface="Times New Roman" panose="02020603050405020304" pitchFamily="18" charset="0"/>
              </a:rPr>
              <a:t>ФОП ООО</a:t>
            </a:r>
          </a:p>
          <a:p>
            <a:pPr algn="just"/>
            <a:r>
              <a:rPr lang="ru-RU" sz="2800" b="0" i="0" dirty="0">
                <a:solidFill>
                  <a:srgbClr val="34343C"/>
                </a:solidFill>
                <a:effectLst/>
                <a:latin typeface="Times New Roman" panose="02020603050405020304" pitchFamily="18" charset="0"/>
                <a:cs typeface="Times New Roman" panose="02020603050405020304" pitchFamily="18" charset="0"/>
              </a:rPr>
              <a:t>В модулях по видам спорта</a:t>
            </a:r>
            <a:r>
              <a:rPr lang="ru-RU" sz="2800" dirty="0">
                <a:solidFill>
                  <a:srgbClr val="34343C"/>
                </a:solidFill>
                <a:latin typeface="Times New Roman" panose="02020603050405020304" pitchFamily="18" charset="0"/>
                <a:cs typeface="Times New Roman" panose="02020603050405020304" pitchFamily="18" charset="0"/>
              </a:rPr>
              <a:t> </a:t>
            </a:r>
            <a:r>
              <a:rPr lang="ru-RU" sz="2800" b="0" i="0" dirty="0">
                <a:solidFill>
                  <a:srgbClr val="34343C"/>
                </a:solidFill>
                <a:effectLst/>
                <a:latin typeface="Times New Roman" panose="02020603050405020304" pitchFamily="18" charset="0"/>
                <a:cs typeface="Times New Roman" panose="02020603050405020304" pitchFamily="18" charset="0"/>
              </a:rPr>
              <a:t>заменили особенностей» на «пола», слово</a:t>
            </a:r>
            <a:r>
              <a:rPr lang="ru-RU" sz="2800" dirty="0">
                <a:solidFill>
                  <a:srgbClr val="34343C"/>
                </a:solidFill>
                <a:latin typeface="Times New Roman" panose="02020603050405020304" pitchFamily="18" charset="0"/>
                <a:cs typeface="Times New Roman" panose="02020603050405020304" pitchFamily="18" charset="0"/>
              </a:rPr>
              <a:t> </a:t>
            </a:r>
            <a:r>
              <a:rPr lang="ru-RU" sz="2800" b="0" i="0" dirty="0">
                <a:solidFill>
                  <a:srgbClr val="34343C"/>
                </a:solidFill>
                <a:effectLst/>
                <a:latin typeface="Times New Roman" panose="02020603050405020304" pitchFamily="18" charset="0"/>
                <a:cs typeface="Times New Roman" panose="02020603050405020304" pitchFamily="18" charset="0"/>
              </a:rPr>
              <a:t>на «взаимоуважение». Скорректировали предметные результаты модуля по хоккею, содержание и предметные результаты модуля по спортивной борьбе, предметные</a:t>
            </a:r>
            <a:r>
              <a:rPr lang="ru-RU" sz="2800" dirty="0">
                <a:solidFill>
                  <a:srgbClr val="34343C"/>
                </a:solidFill>
                <a:latin typeface="Times New Roman" panose="02020603050405020304" pitchFamily="18" charset="0"/>
                <a:cs typeface="Times New Roman" panose="02020603050405020304" pitchFamily="18" charset="0"/>
              </a:rPr>
              <a:t> </a:t>
            </a:r>
            <a:r>
              <a:rPr lang="ru-RU" sz="2800" b="0" i="0" dirty="0">
                <a:solidFill>
                  <a:srgbClr val="34343C"/>
                </a:solidFill>
                <a:effectLst/>
                <a:latin typeface="Times New Roman" panose="02020603050405020304" pitchFamily="18" charset="0"/>
                <a:cs typeface="Times New Roman" panose="02020603050405020304" pitchFamily="18" charset="0"/>
              </a:rPr>
              <a:t>результаты</a:t>
            </a:r>
            <a:r>
              <a:rPr lang="ru-RU" sz="2800" dirty="0">
                <a:solidFill>
                  <a:srgbClr val="34343C"/>
                </a:solidFill>
                <a:latin typeface="Times New Roman" panose="02020603050405020304" pitchFamily="18" charset="0"/>
                <a:cs typeface="Times New Roman" panose="02020603050405020304" pitchFamily="18" charset="0"/>
              </a:rPr>
              <a:t> </a:t>
            </a:r>
            <a:r>
              <a:rPr lang="ru-RU" sz="2800" b="0" i="0" dirty="0">
                <a:solidFill>
                  <a:srgbClr val="34343C"/>
                </a:solidFill>
                <a:effectLst/>
                <a:latin typeface="Times New Roman" panose="02020603050405020304" pitchFamily="18" charset="0"/>
                <a:cs typeface="Times New Roman" panose="02020603050405020304" pitchFamily="18" charset="0"/>
              </a:rPr>
              <a:t>модуля по флорболу, и предметные результаты модуля по бадминтону, содержание модуля по биатлону, содержание и планируемые результаты освоения модуля</a:t>
            </a:r>
            <a:r>
              <a:rPr lang="ru-RU" sz="2800" dirty="0">
                <a:solidFill>
                  <a:srgbClr val="34343C"/>
                </a:solidFill>
                <a:latin typeface="Times New Roman" panose="02020603050405020304" pitchFamily="18" charset="0"/>
                <a:cs typeface="Times New Roman" panose="02020603050405020304" pitchFamily="18" charset="0"/>
              </a:rPr>
              <a:t> </a:t>
            </a:r>
            <a:r>
              <a:rPr lang="ru-RU" sz="2800" b="0" i="0" dirty="0">
                <a:solidFill>
                  <a:srgbClr val="34343C"/>
                </a:solidFill>
                <a:effectLst/>
                <a:latin typeface="Times New Roman" panose="02020603050405020304" pitchFamily="18" charset="0"/>
                <a:cs typeface="Times New Roman" panose="02020603050405020304" pitchFamily="18" charset="0"/>
              </a:rPr>
              <a:t>по роллер спорту, содержание модуля по скалолазанию, планируемые результаты освоения модуля по ушу и др. Удалили модули «Гольф» и «Чир спорт»</a:t>
            </a:r>
            <a:r>
              <a:rPr lang="ru-RU" sz="2800" b="1" i="0" dirty="0">
                <a:solidFill>
                  <a:srgbClr val="FF0000"/>
                </a:solidFill>
                <a:effectLst/>
                <a:latin typeface="-apple-system"/>
              </a:rPr>
              <a:t>   </a:t>
            </a:r>
            <a:endParaRPr lang="ru-RU" sz="2800" b="1" i="0" dirty="0">
              <a:effectLst/>
              <a:latin typeface="-apple-system"/>
            </a:endParaRPr>
          </a:p>
        </p:txBody>
      </p:sp>
    </p:spTree>
    <p:extLst>
      <p:ext uri="{BB962C8B-B14F-4D97-AF65-F5344CB8AC3E}">
        <p14:creationId xmlns:p14="http://schemas.microsoft.com/office/powerpoint/2010/main" val="83139331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179512" y="-2704"/>
            <a:ext cx="8712968" cy="6801862"/>
          </a:xfrm>
          <a:prstGeom prst="rect">
            <a:avLst/>
          </a:prstGeom>
        </p:spPr>
        <p:txBody>
          <a:bodyPr wrap="square">
            <a:spAutoFit/>
          </a:bodyPr>
          <a:lstStyle/>
          <a:p>
            <a:pPr algn="ctr"/>
            <a:r>
              <a:rPr lang="ru-RU" sz="4400" b="0" i="0" dirty="0">
                <a:solidFill>
                  <a:srgbClr val="34343C"/>
                </a:solidFill>
                <a:effectLst/>
                <a:latin typeface="Times New Roman" panose="02020603050405020304" pitchFamily="18" charset="0"/>
                <a:cs typeface="Times New Roman" panose="02020603050405020304" pitchFamily="18" charset="0"/>
              </a:rPr>
              <a:t>ФОП </a:t>
            </a:r>
            <a:r>
              <a:rPr lang="ru-RU" sz="4400" dirty="0">
                <a:solidFill>
                  <a:srgbClr val="34343C"/>
                </a:solidFill>
                <a:latin typeface="Times New Roman" panose="02020603050405020304" pitchFamily="18" charset="0"/>
                <a:cs typeface="Times New Roman" panose="02020603050405020304" pitchFamily="18" charset="0"/>
              </a:rPr>
              <a:t>С</a:t>
            </a:r>
            <a:r>
              <a:rPr lang="ru-RU" sz="4400" b="0" i="0" dirty="0">
                <a:solidFill>
                  <a:srgbClr val="34343C"/>
                </a:solidFill>
                <a:effectLst/>
                <a:latin typeface="Times New Roman" panose="02020603050405020304" pitchFamily="18" charset="0"/>
                <a:cs typeface="Times New Roman" panose="02020603050405020304" pitchFamily="18" charset="0"/>
              </a:rPr>
              <a:t>ОО</a:t>
            </a:r>
          </a:p>
          <a:p>
            <a:pPr algn="just"/>
            <a:r>
              <a:rPr lang="ru-RU" sz="2800" b="0" i="0" dirty="0">
                <a:solidFill>
                  <a:srgbClr val="34343C"/>
                </a:solidFill>
                <a:effectLst/>
                <a:latin typeface="Times New Roman" panose="02020603050405020304" pitchFamily="18" charset="0"/>
                <a:cs typeface="Times New Roman" panose="02020603050405020304" pitchFamily="18" charset="0"/>
              </a:rPr>
              <a:t>В содержании обучения в 11-м классе скорректировали способы самостоятельной двигательной деятельности: убрали массаж и банные процедуры, добавили объективные и субъективные признаки утомления, средства восстановления после физических нагрузок и соревновательной деятельности. Изменили содержание модулей по видам спорта: заменили слова «гендерных особенностей» на «пола», удалили фразы «на чемпионатах мира, чемпионатах Европы и других. Физическая культура международных соревнованиях», «на чемпионатах мира, Европы, Олимпийских играх», «в мире, в Европе,» «зарубежных», «Официальный календарь соревнований (международных,</a:t>
            </a:r>
          </a:p>
          <a:p>
            <a:pPr algn="just"/>
            <a:r>
              <a:rPr lang="ru-RU" sz="2800" b="0" i="0" dirty="0">
                <a:solidFill>
                  <a:srgbClr val="34343C"/>
                </a:solidFill>
                <a:effectLst/>
                <a:latin typeface="Times New Roman" panose="02020603050405020304" pitchFamily="18" charset="0"/>
                <a:cs typeface="Times New Roman" panose="02020603050405020304" pitchFamily="18" charset="0"/>
              </a:rPr>
              <a:t>всероссийских, региональных)» и т.д.</a:t>
            </a:r>
            <a:endParaRPr lang="ru-RU" sz="2800" b="1" i="0" dirty="0">
              <a:effectLst/>
              <a:latin typeface="-apple-system"/>
            </a:endParaRPr>
          </a:p>
        </p:txBody>
      </p:sp>
    </p:spTree>
    <p:extLst>
      <p:ext uri="{BB962C8B-B14F-4D97-AF65-F5344CB8AC3E}">
        <p14:creationId xmlns:p14="http://schemas.microsoft.com/office/powerpoint/2010/main" val="251537418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179512" y="-2704"/>
            <a:ext cx="8712968" cy="3785652"/>
          </a:xfrm>
          <a:prstGeom prst="rect">
            <a:avLst/>
          </a:prstGeom>
        </p:spPr>
        <p:txBody>
          <a:bodyPr wrap="square">
            <a:spAutoFit/>
          </a:bodyPr>
          <a:lstStyle/>
          <a:p>
            <a:pPr algn="ctr"/>
            <a:r>
              <a:rPr lang="ru-RU" sz="4400" b="0" i="0" dirty="0">
                <a:solidFill>
                  <a:srgbClr val="34343C"/>
                </a:solidFill>
                <a:effectLst/>
                <a:latin typeface="Times New Roman" panose="02020603050405020304" pitchFamily="18" charset="0"/>
                <a:cs typeface="Times New Roman" panose="02020603050405020304" pitchFamily="18" charset="0"/>
              </a:rPr>
              <a:t>ФОП </a:t>
            </a:r>
            <a:r>
              <a:rPr lang="ru-RU" sz="4400" dirty="0">
                <a:solidFill>
                  <a:srgbClr val="34343C"/>
                </a:solidFill>
                <a:latin typeface="Times New Roman" panose="02020603050405020304" pitchFamily="18" charset="0"/>
                <a:cs typeface="Times New Roman" panose="02020603050405020304" pitchFamily="18" charset="0"/>
              </a:rPr>
              <a:t>С</a:t>
            </a:r>
            <a:r>
              <a:rPr lang="ru-RU" sz="4400" b="0" i="0" dirty="0">
                <a:solidFill>
                  <a:srgbClr val="34343C"/>
                </a:solidFill>
                <a:effectLst/>
                <a:latin typeface="Times New Roman" panose="02020603050405020304" pitchFamily="18" charset="0"/>
                <a:cs typeface="Times New Roman" panose="02020603050405020304" pitchFamily="18" charset="0"/>
              </a:rPr>
              <a:t>ОО</a:t>
            </a:r>
          </a:p>
          <a:p>
            <a:pPr algn="just"/>
            <a:r>
              <a:rPr lang="ru-RU" sz="2800" b="0" i="0" dirty="0">
                <a:solidFill>
                  <a:srgbClr val="34343C"/>
                </a:solidFill>
                <a:effectLst/>
                <a:latin typeface="Times New Roman" panose="02020603050405020304" pitchFamily="18" charset="0"/>
                <a:cs typeface="Times New Roman" panose="02020603050405020304" pitchFamily="18" charset="0"/>
              </a:rPr>
              <a:t>Изменили предметные результаты изучении модуля «Самбо», содержание и результаты освоения модуля «Гандбол», результаты освоения модуля «Хоккей», содержание и предметные результаты модуля «Городошный спорт», предметные результаты модуля «Компьютерный спорт» и др. Удалили модули «Гольф» и «Чир спорт». </a:t>
            </a:r>
            <a:endParaRPr lang="ru-RU" sz="2800" b="1" i="0" dirty="0">
              <a:effectLst/>
              <a:latin typeface="-apple-system"/>
            </a:endParaRPr>
          </a:p>
        </p:txBody>
      </p:sp>
    </p:spTree>
    <p:extLst>
      <p:ext uri="{BB962C8B-B14F-4D97-AF65-F5344CB8AC3E}">
        <p14:creationId xmlns:p14="http://schemas.microsoft.com/office/powerpoint/2010/main" val="286858291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Picture background">
            <a:extLst>
              <a:ext uri="{FF2B5EF4-FFF2-40B4-BE49-F238E27FC236}">
                <a16:creationId xmlns:a16="http://schemas.microsoft.com/office/drawing/2014/main" id="{7F3C7338-938E-40BD-8E44-72F5B925CD81}"/>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475412" y="44624"/>
            <a:ext cx="2636912" cy="2636912"/>
          </a:xfrm>
          <a:prstGeom prst="rect">
            <a:avLst/>
          </a:prstGeom>
          <a:noFill/>
          <a:extLst>
            <a:ext uri="{909E8E84-426E-40DD-AFC4-6F175D3DCCD1}">
              <a14:hiddenFill xmlns:a14="http://schemas.microsoft.com/office/drawing/2010/main">
                <a:solidFill>
                  <a:srgbClr val="FFFFFF"/>
                </a:solidFill>
              </a14:hiddenFill>
            </a:ext>
          </a:extLst>
        </p:spPr>
      </p:pic>
      <p:sp>
        <p:nvSpPr>
          <p:cNvPr id="3" name="Прямоугольник 2">
            <a:extLst>
              <a:ext uri="{FF2B5EF4-FFF2-40B4-BE49-F238E27FC236}">
                <a16:creationId xmlns:a16="http://schemas.microsoft.com/office/drawing/2014/main" id="{A6C61EB1-7CEB-4ACE-84C8-FEF2D316ADD9}"/>
              </a:ext>
            </a:extLst>
          </p:cNvPr>
          <p:cNvSpPr/>
          <p:nvPr/>
        </p:nvSpPr>
        <p:spPr>
          <a:xfrm>
            <a:off x="-935825" y="1012403"/>
            <a:ext cx="8712968" cy="769441"/>
          </a:xfrm>
          <a:prstGeom prst="rect">
            <a:avLst/>
          </a:prstGeom>
        </p:spPr>
        <p:txBody>
          <a:bodyPr wrap="square">
            <a:spAutoFit/>
          </a:bodyPr>
          <a:lstStyle/>
          <a:p>
            <a:pPr algn="ctr"/>
            <a:r>
              <a:rPr lang="ru-RU" sz="4400" b="1" i="0" dirty="0">
                <a:solidFill>
                  <a:srgbClr val="FF0000"/>
                </a:solidFill>
                <a:effectLst/>
                <a:latin typeface="Times New Roman" panose="02020603050405020304" pitchFamily="18" charset="0"/>
                <a:cs typeface="Times New Roman" panose="02020603050405020304" pitchFamily="18" charset="0"/>
              </a:rPr>
              <a:t>Возможные </a:t>
            </a:r>
            <a:r>
              <a:rPr lang="ru-RU" sz="4400" b="1" dirty="0">
                <a:solidFill>
                  <a:srgbClr val="FF0000"/>
                </a:solidFill>
                <a:latin typeface="Times New Roman" panose="02020603050405020304" pitchFamily="18" charset="0"/>
                <a:cs typeface="Times New Roman" panose="02020603050405020304" pitchFamily="18" charset="0"/>
              </a:rPr>
              <a:t>п</a:t>
            </a:r>
            <a:r>
              <a:rPr lang="ru-RU" sz="4400" b="1" i="0" dirty="0">
                <a:solidFill>
                  <a:srgbClr val="FF0000"/>
                </a:solidFill>
                <a:effectLst/>
                <a:latin typeface="Times New Roman" panose="02020603050405020304" pitchFamily="18" charset="0"/>
                <a:cs typeface="Times New Roman" panose="02020603050405020304" pitchFamily="18" charset="0"/>
              </a:rPr>
              <a:t>ути решения</a:t>
            </a:r>
          </a:p>
        </p:txBody>
      </p:sp>
      <p:pic>
        <p:nvPicPr>
          <p:cNvPr id="3076" name="Picture 4" descr="Picture background">
            <a:extLst>
              <a:ext uri="{FF2B5EF4-FFF2-40B4-BE49-F238E27FC236}">
                <a16:creationId xmlns:a16="http://schemas.microsoft.com/office/drawing/2014/main" id="{45E23E74-9A47-4346-B5AA-C616DFDBE693}"/>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7363" y="2780928"/>
            <a:ext cx="2065279" cy="2808312"/>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Picture background">
            <a:extLst>
              <a:ext uri="{FF2B5EF4-FFF2-40B4-BE49-F238E27FC236}">
                <a16:creationId xmlns:a16="http://schemas.microsoft.com/office/drawing/2014/main" id="{B92CA141-B13F-41E4-AC39-A58246FB48CE}"/>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349568" y="2780926"/>
            <a:ext cx="2065279" cy="2808312"/>
          </a:xfrm>
          <a:prstGeom prst="rect">
            <a:avLst/>
          </a:prstGeom>
          <a:noFill/>
          <a:extLst>
            <a:ext uri="{909E8E84-426E-40DD-AFC4-6F175D3DCCD1}">
              <a14:hiddenFill xmlns:a14="http://schemas.microsoft.com/office/drawing/2010/main">
                <a:solidFill>
                  <a:srgbClr val="FFFFFF"/>
                </a:solidFill>
              </a14:hiddenFill>
            </a:ext>
          </a:extLst>
        </p:spPr>
      </p:pic>
      <p:sp>
        <p:nvSpPr>
          <p:cNvPr id="6" name="Прямоугольник 5">
            <a:extLst>
              <a:ext uri="{FF2B5EF4-FFF2-40B4-BE49-F238E27FC236}">
                <a16:creationId xmlns:a16="http://schemas.microsoft.com/office/drawing/2014/main" id="{BA9FB96E-A61C-4188-BE21-01BA91988550}"/>
              </a:ext>
            </a:extLst>
          </p:cNvPr>
          <p:cNvSpPr/>
          <p:nvPr/>
        </p:nvSpPr>
        <p:spPr>
          <a:xfrm>
            <a:off x="-935825" y="5589240"/>
            <a:ext cx="4151936" cy="584775"/>
          </a:xfrm>
          <a:prstGeom prst="rect">
            <a:avLst/>
          </a:prstGeom>
        </p:spPr>
        <p:txBody>
          <a:bodyPr wrap="square">
            <a:spAutoFit/>
          </a:bodyPr>
          <a:lstStyle/>
          <a:p>
            <a:pPr algn="ctr"/>
            <a:r>
              <a:rPr lang="ru-RU" sz="3200" b="1" i="0" dirty="0">
                <a:effectLst/>
                <a:latin typeface="Times New Roman" panose="02020603050405020304" pitchFamily="18" charset="0"/>
                <a:cs typeface="Times New Roman" panose="02020603050405020304" pitchFamily="18" charset="0"/>
              </a:rPr>
              <a:t>Новая РП</a:t>
            </a:r>
          </a:p>
        </p:txBody>
      </p:sp>
      <p:sp>
        <p:nvSpPr>
          <p:cNvPr id="7" name="Прямоугольник 6">
            <a:extLst>
              <a:ext uri="{FF2B5EF4-FFF2-40B4-BE49-F238E27FC236}">
                <a16:creationId xmlns:a16="http://schemas.microsoft.com/office/drawing/2014/main" id="{5A59A62A-2D31-4C63-AA98-A29F2D91B734}"/>
              </a:ext>
            </a:extLst>
          </p:cNvPr>
          <p:cNvSpPr/>
          <p:nvPr/>
        </p:nvSpPr>
        <p:spPr>
          <a:xfrm>
            <a:off x="2152642" y="5589239"/>
            <a:ext cx="4151936" cy="584775"/>
          </a:xfrm>
          <a:prstGeom prst="rect">
            <a:avLst/>
          </a:prstGeom>
        </p:spPr>
        <p:txBody>
          <a:bodyPr wrap="square">
            <a:spAutoFit/>
          </a:bodyPr>
          <a:lstStyle/>
          <a:p>
            <a:pPr algn="ctr"/>
            <a:r>
              <a:rPr lang="ru-RU" sz="3200" b="1" i="0" dirty="0">
                <a:effectLst/>
                <a:latin typeface="Times New Roman" panose="02020603050405020304" pitchFamily="18" charset="0"/>
                <a:cs typeface="Times New Roman" panose="02020603050405020304" pitchFamily="18" charset="0"/>
              </a:rPr>
              <a:t>Старое п/п</a:t>
            </a:r>
          </a:p>
        </p:txBody>
      </p:sp>
      <p:pic>
        <p:nvPicPr>
          <p:cNvPr id="8" name="Picture 4" descr="Picture background">
            <a:extLst>
              <a:ext uri="{FF2B5EF4-FFF2-40B4-BE49-F238E27FC236}">
                <a16:creationId xmlns:a16="http://schemas.microsoft.com/office/drawing/2014/main" id="{3D75B613-2E6B-426F-94AC-F1B290139DCE}"/>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761228" y="2652564"/>
            <a:ext cx="2065279" cy="2808312"/>
          </a:xfrm>
          <a:prstGeom prst="rect">
            <a:avLst/>
          </a:prstGeom>
          <a:noFill/>
          <a:extLst>
            <a:ext uri="{909E8E84-426E-40DD-AFC4-6F175D3DCCD1}">
              <a14:hiddenFill xmlns:a14="http://schemas.microsoft.com/office/drawing/2010/main">
                <a:solidFill>
                  <a:srgbClr val="FFFFFF"/>
                </a:solidFill>
              </a14:hiddenFill>
            </a:ext>
          </a:extLst>
        </p:spPr>
      </p:pic>
      <p:sp>
        <p:nvSpPr>
          <p:cNvPr id="9" name="Прямоугольник 8">
            <a:extLst>
              <a:ext uri="{FF2B5EF4-FFF2-40B4-BE49-F238E27FC236}">
                <a16:creationId xmlns:a16="http://schemas.microsoft.com/office/drawing/2014/main" id="{C489B5F0-B17F-45DC-AEC4-12D208930B4D}"/>
              </a:ext>
            </a:extLst>
          </p:cNvPr>
          <p:cNvSpPr/>
          <p:nvPr/>
        </p:nvSpPr>
        <p:spPr>
          <a:xfrm>
            <a:off x="5414847" y="5589238"/>
            <a:ext cx="4151936" cy="1077218"/>
          </a:xfrm>
          <a:prstGeom prst="rect">
            <a:avLst/>
          </a:prstGeom>
        </p:spPr>
        <p:txBody>
          <a:bodyPr wrap="square">
            <a:spAutoFit/>
          </a:bodyPr>
          <a:lstStyle/>
          <a:p>
            <a:pPr algn="ctr"/>
            <a:r>
              <a:rPr lang="ru-RU" sz="3200" b="1" i="0" dirty="0">
                <a:effectLst/>
                <a:latin typeface="Times New Roman" panose="02020603050405020304" pitchFamily="18" charset="0"/>
                <a:cs typeface="Times New Roman" panose="02020603050405020304" pitchFamily="18" charset="0"/>
              </a:rPr>
              <a:t>РП на </a:t>
            </a:r>
          </a:p>
          <a:p>
            <a:pPr algn="ctr"/>
            <a:r>
              <a:rPr lang="ru-RU" sz="3200" b="1" i="0" dirty="0">
                <a:effectLst/>
                <a:latin typeface="Times New Roman" panose="02020603050405020304" pitchFamily="18" charset="0"/>
                <a:cs typeface="Times New Roman" panose="02020603050405020304" pitchFamily="18" charset="0"/>
              </a:rPr>
              <a:t>2025-2026 уч. год</a:t>
            </a:r>
          </a:p>
        </p:txBody>
      </p:sp>
      <p:sp>
        <p:nvSpPr>
          <p:cNvPr id="4" name="Знак ''плюс'' 3">
            <a:extLst>
              <a:ext uri="{FF2B5EF4-FFF2-40B4-BE49-F238E27FC236}">
                <a16:creationId xmlns:a16="http://schemas.microsoft.com/office/drawing/2014/main" id="{81EB4F4C-5DEB-448B-889C-64243E87FF64}"/>
              </a:ext>
            </a:extLst>
          </p:cNvPr>
          <p:cNvSpPr/>
          <p:nvPr/>
        </p:nvSpPr>
        <p:spPr>
          <a:xfrm>
            <a:off x="2483768" y="3933056"/>
            <a:ext cx="692062" cy="769441"/>
          </a:xfrm>
          <a:prstGeom prst="mathPlus">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highlight>
                <a:srgbClr val="FF0000"/>
              </a:highlight>
            </a:endParaRPr>
          </a:p>
        </p:txBody>
      </p:sp>
      <p:sp>
        <p:nvSpPr>
          <p:cNvPr id="10" name="Равно 9">
            <a:extLst>
              <a:ext uri="{FF2B5EF4-FFF2-40B4-BE49-F238E27FC236}">
                <a16:creationId xmlns:a16="http://schemas.microsoft.com/office/drawing/2014/main" id="{9228E7B5-D65D-4B1A-B3AB-A307D97164EF}"/>
              </a:ext>
            </a:extLst>
          </p:cNvPr>
          <p:cNvSpPr/>
          <p:nvPr/>
        </p:nvSpPr>
        <p:spPr>
          <a:xfrm>
            <a:off x="5588585" y="4025388"/>
            <a:ext cx="886826" cy="584775"/>
          </a:xfrm>
          <a:prstGeom prst="mathEqual">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chemeClr val="tx1"/>
              </a:solidFill>
            </a:endParaRPr>
          </a:p>
        </p:txBody>
      </p:sp>
    </p:spTree>
    <p:extLst>
      <p:ext uri="{BB962C8B-B14F-4D97-AF65-F5344CB8AC3E}">
        <p14:creationId xmlns:p14="http://schemas.microsoft.com/office/powerpoint/2010/main" val="353280957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1" descr="Описание: C:\Users\1\AppData\Local\Microsoft\Windows\Temporary Internet Files\Content.Word\logo.png"/>
          <p:cNvPicPr>
            <a:picLocks noChangeAspect="1" noChangeArrowheads="1"/>
          </p:cNvPicPr>
          <p:nvPr/>
        </p:nvPicPr>
        <p:blipFill>
          <a:blip r:embed="rId2">
            <a:extLst>
              <a:ext uri="{28A0092B-C50C-407E-A947-70E740481C1C}">
                <a14:useLocalDpi xmlns:a14="http://schemas.microsoft.com/office/drawing/2010/main" val="0"/>
              </a:ext>
            </a:extLst>
          </a:blip>
          <a:srcRect t="10345" b="19371"/>
          <a:stretch>
            <a:fillRect/>
          </a:stretch>
        </p:blipFill>
        <p:spPr bwMode="auto">
          <a:xfrm>
            <a:off x="2987824" y="4743"/>
            <a:ext cx="3553133" cy="24482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Прямоугольник 2"/>
          <p:cNvSpPr/>
          <p:nvPr/>
        </p:nvSpPr>
        <p:spPr>
          <a:xfrm>
            <a:off x="395536" y="2636912"/>
            <a:ext cx="8496944" cy="2308324"/>
          </a:xfrm>
          <a:prstGeom prst="rect">
            <a:avLst/>
          </a:prstGeom>
        </p:spPr>
        <p:txBody>
          <a:bodyPr wrap="square">
            <a:spAutoFit/>
          </a:bodyPr>
          <a:lstStyle/>
          <a:p>
            <a:pPr algn="ctr"/>
            <a:r>
              <a:rPr lang="ru-RU" sz="3600" b="1" dirty="0">
                <a:solidFill>
                  <a:srgbClr val="FF0000"/>
                </a:solidFill>
                <a:latin typeface="Times New Roman" pitchFamily="18" charset="0"/>
                <a:cs typeface="Times New Roman" pitchFamily="18" charset="0"/>
              </a:rPr>
              <a:t>5 вопрос: </a:t>
            </a:r>
          </a:p>
          <a:p>
            <a:pPr algn="ctr"/>
            <a:r>
              <a:rPr lang="ru-RU" sz="3600" b="1" dirty="0">
                <a:solidFill>
                  <a:srgbClr val="FF0000"/>
                </a:solidFill>
                <a:latin typeface="Times New Roman" pitchFamily="18" charset="0"/>
                <a:cs typeface="Times New Roman" pitchFamily="18" charset="0"/>
              </a:rPr>
              <a:t>Школьные спортивные клубы. </a:t>
            </a:r>
          </a:p>
          <a:p>
            <a:pPr algn="ctr"/>
            <a:r>
              <a:rPr lang="ru-RU" sz="3600" b="1" dirty="0">
                <a:solidFill>
                  <a:srgbClr val="FF0000"/>
                </a:solidFill>
                <a:latin typeface="Times New Roman" pitchFamily="18" charset="0"/>
                <a:cs typeface="Times New Roman" pitchFamily="18" charset="0"/>
              </a:rPr>
              <a:t>Президентские состязания, Президентские спортивные игры.</a:t>
            </a:r>
          </a:p>
        </p:txBody>
      </p:sp>
    </p:spTree>
    <p:extLst>
      <p:ext uri="{BB962C8B-B14F-4D97-AF65-F5344CB8AC3E}">
        <p14:creationId xmlns:p14="http://schemas.microsoft.com/office/powerpoint/2010/main" val="327258153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Picture background">
            <a:extLst>
              <a:ext uri="{FF2B5EF4-FFF2-40B4-BE49-F238E27FC236}">
                <a16:creationId xmlns:a16="http://schemas.microsoft.com/office/drawing/2014/main" id="{B76290E9-81CB-4C0B-89EE-E798A7C8286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A037624D-DC4A-407D-91FE-5285145CDA18}"/>
              </a:ext>
            </a:extLst>
          </p:cNvPr>
          <p:cNvSpPr txBox="1"/>
          <p:nvPr/>
        </p:nvSpPr>
        <p:spPr>
          <a:xfrm>
            <a:off x="5004048" y="-24882"/>
            <a:ext cx="4033394" cy="5078313"/>
          </a:xfrm>
          <a:prstGeom prst="rect">
            <a:avLst/>
          </a:prstGeom>
          <a:noFill/>
        </p:spPr>
        <p:txBody>
          <a:bodyPr wrap="square" rtlCol="0">
            <a:spAutoFit/>
          </a:bodyPr>
          <a:lstStyle/>
          <a:p>
            <a:r>
              <a:rPr lang="ru-RU" sz="3600" dirty="0">
                <a:solidFill>
                  <a:schemeClr val="bg1"/>
                </a:solidFill>
              </a:rPr>
              <a:t>Поздравлять учителя с 1 сентября, это как поздравлять лошадь с началом весенних полевых работ. Но, все равно, в душе праздник.</a:t>
            </a:r>
          </a:p>
        </p:txBody>
      </p:sp>
    </p:spTree>
    <p:extLst>
      <p:ext uri="{BB962C8B-B14F-4D97-AF65-F5344CB8AC3E}">
        <p14:creationId xmlns:p14="http://schemas.microsoft.com/office/powerpoint/2010/main" val="76263589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Picture background">
            <a:extLst>
              <a:ext uri="{FF2B5EF4-FFF2-40B4-BE49-F238E27FC236}">
                <a16:creationId xmlns:a16="http://schemas.microsoft.com/office/drawing/2014/main" id="{02AAE60F-697B-4D65-B4C3-7054F78CAC3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2676"/>
            <a:ext cx="9147572" cy="68553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3199407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Прямоугольник 6"/>
          <p:cNvSpPr/>
          <p:nvPr/>
        </p:nvSpPr>
        <p:spPr>
          <a:xfrm>
            <a:off x="725342" y="2348880"/>
            <a:ext cx="7848872" cy="3385350"/>
          </a:xfrm>
          <a:prstGeom prst="rect">
            <a:avLst/>
          </a:prstGeom>
        </p:spPr>
        <p:txBody>
          <a:bodyPr wrap="square">
            <a:spAutoFit/>
          </a:bodyPr>
          <a:lstStyle/>
          <a:p>
            <a:pPr algn="ctr">
              <a:lnSpc>
                <a:spcPct val="115000"/>
              </a:lnSpc>
              <a:spcAft>
                <a:spcPts val="0"/>
              </a:spcAft>
            </a:pPr>
            <a:r>
              <a:rPr lang="ru-RU" sz="2000" b="1" dirty="0">
                <a:latin typeface="Times New Roman" pitchFamily="18" charset="0"/>
                <a:ea typeface="Calibri"/>
                <a:cs typeface="Times New Roman" pitchFamily="18" charset="0"/>
              </a:rPr>
              <a:t>Августовское совещание педагогических работников Ирбитского муниципального образования </a:t>
            </a:r>
            <a:endParaRPr lang="ru-RU" sz="1600" dirty="0">
              <a:latin typeface="Times New Roman" pitchFamily="18" charset="0"/>
              <a:ea typeface="Calibri"/>
              <a:cs typeface="Times New Roman" pitchFamily="18" charset="0"/>
            </a:endParaRPr>
          </a:p>
          <a:p>
            <a:pPr algn="ctr">
              <a:lnSpc>
                <a:spcPct val="115000"/>
              </a:lnSpc>
              <a:spcAft>
                <a:spcPts val="0"/>
              </a:spcAft>
            </a:pPr>
            <a:r>
              <a:rPr lang="ru-RU" sz="2000" b="1" dirty="0">
                <a:latin typeface="Times New Roman" pitchFamily="18" charset="0"/>
                <a:ea typeface="Calibri"/>
                <a:cs typeface="Times New Roman" pitchFamily="18" charset="0"/>
              </a:rPr>
              <a:t>  </a:t>
            </a:r>
            <a:endParaRPr lang="ru-RU" sz="1600" dirty="0">
              <a:latin typeface="Times New Roman" pitchFamily="18" charset="0"/>
              <a:ea typeface="Calibri"/>
              <a:cs typeface="Times New Roman" pitchFamily="18" charset="0"/>
            </a:endParaRPr>
          </a:p>
          <a:p>
            <a:pPr algn="ctr">
              <a:lnSpc>
                <a:spcPct val="115000"/>
              </a:lnSpc>
              <a:spcAft>
                <a:spcPts val="0"/>
              </a:spcAft>
            </a:pPr>
            <a:endParaRPr lang="ru-RU" sz="1600" b="1" dirty="0">
              <a:latin typeface="Times New Roman" pitchFamily="18" charset="0"/>
              <a:ea typeface="Calibri"/>
              <a:cs typeface="Times New Roman" pitchFamily="18" charset="0"/>
            </a:endParaRPr>
          </a:p>
          <a:p>
            <a:pPr algn="ctr">
              <a:lnSpc>
                <a:spcPct val="115000"/>
              </a:lnSpc>
              <a:spcAft>
                <a:spcPts val="0"/>
              </a:spcAft>
            </a:pPr>
            <a:r>
              <a:rPr lang="ru-RU" sz="1600" b="1" dirty="0">
                <a:latin typeface="Times New Roman" pitchFamily="18" charset="0"/>
                <a:ea typeface="Calibri"/>
                <a:cs typeface="Times New Roman" pitchFamily="18" charset="0"/>
              </a:rPr>
              <a:t> </a:t>
            </a:r>
            <a:endParaRPr lang="ru-RU" sz="1600" dirty="0">
              <a:latin typeface="Times New Roman" pitchFamily="18" charset="0"/>
              <a:ea typeface="Calibri"/>
              <a:cs typeface="Times New Roman" pitchFamily="18" charset="0"/>
            </a:endParaRPr>
          </a:p>
          <a:p>
            <a:pPr algn="ctr">
              <a:lnSpc>
                <a:spcPct val="115000"/>
              </a:lnSpc>
              <a:spcAft>
                <a:spcPts val="0"/>
              </a:spcAft>
            </a:pPr>
            <a:endParaRPr lang="ru-RU" sz="2400" b="1" dirty="0">
              <a:latin typeface="Times New Roman" pitchFamily="18" charset="0"/>
              <a:ea typeface="Calibri"/>
              <a:cs typeface="Times New Roman" pitchFamily="18" charset="0"/>
            </a:endParaRPr>
          </a:p>
          <a:p>
            <a:pPr algn="ctr">
              <a:lnSpc>
                <a:spcPct val="115000"/>
              </a:lnSpc>
              <a:spcAft>
                <a:spcPts val="0"/>
              </a:spcAft>
            </a:pPr>
            <a:endParaRPr lang="ru-RU" sz="2400" b="1" dirty="0">
              <a:latin typeface="Times New Roman" pitchFamily="18" charset="0"/>
              <a:ea typeface="Calibri"/>
              <a:cs typeface="Times New Roman" pitchFamily="18" charset="0"/>
            </a:endParaRPr>
          </a:p>
          <a:p>
            <a:pPr algn="ctr">
              <a:lnSpc>
                <a:spcPct val="115000"/>
              </a:lnSpc>
              <a:spcAft>
                <a:spcPts val="0"/>
              </a:spcAft>
            </a:pPr>
            <a:endParaRPr lang="ru-RU" sz="2400" b="1" dirty="0">
              <a:latin typeface="Times New Roman" pitchFamily="18" charset="0"/>
              <a:ea typeface="Calibri"/>
              <a:cs typeface="Times New Roman" pitchFamily="18" charset="0"/>
            </a:endParaRPr>
          </a:p>
          <a:p>
            <a:pPr algn="ctr">
              <a:lnSpc>
                <a:spcPct val="115000"/>
              </a:lnSpc>
              <a:spcAft>
                <a:spcPts val="0"/>
              </a:spcAft>
            </a:pPr>
            <a:r>
              <a:rPr lang="ru-RU" sz="2400" b="1" dirty="0">
                <a:latin typeface="Times New Roman" pitchFamily="18" charset="0"/>
                <a:ea typeface="Calibri"/>
                <a:cs typeface="Times New Roman" pitchFamily="18" charset="0"/>
              </a:rPr>
              <a:t>26 августа 2025 года</a:t>
            </a:r>
            <a:endParaRPr lang="ru-RU" sz="1600" dirty="0">
              <a:effectLst/>
              <a:latin typeface="Times New Roman" pitchFamily="18" charset="0"/>
              <a:ea typeface="Calibri"/>
              <a:cs typeface="Times New Roman" pitchFamily="18" charset="0"/>
            </a:endParaRPr>
          </a:p>
        </p:txBody>
      </p:sp>
      <p:pic>
        <p:nvPicPr>
          <p:cNvPr id="2050" name="Рисунок 11" descr="Описание: C:\Users\1\AppData\Local\Microsoft\Windows\Temporary Internet Files\Content.Word\logo.png"/>
          <p:cNvPicPr>
            <a:picLocks noChangeAspect="1" noChangeArrowheads="1"/>
          </p:cNvPicPr>
          <p:nvPr/>
        </p:nvPicPr>
        <p:blipFill>
          <a:blip r:embed="rId2">
            <a:extLst>
              <a:ext uri="{28A0092B-C50C-407E-A947-70E740481C1C}">
                <a14:useLocalDpi xmlns:a14="http://schemas.microsoft.com/office/drawing/2010/main" val="0"/>
              </a:ext>
            </a:extLst>
          </a:blip>
          <a:srcRect t="10345" b="19371"/>
          <a:stretch>
            <a:fillRect/>
          </a:stretch>
        </p:blipFill>
        <p:spPr bwMode="auto">
          <a:xfrm>
            <a:off x="2987824" y="4743"/>
            <a:ext cx="3553133" cy="24482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Прямоугольник 3">
            <a:extLst>
              <a:ext uri="{FF2B5EF4-FFF2-40B4-BE49-F238E27FC236}">
                <a16:creationId xmlns:a16="http://schemas.microsoft.com/office/drawing/2014/main" id="{848D5599-D4D0-4FDE-8EDF-07FBFF3B62A8}"/>
              </a:ext>
            </a:extLst>
          </p:cNvPr>
          <p:cNvSpPr/>
          <p:nvPr/>
        </p:nvSpPr>
        <p:spPr>
          <a:xfrm>
            <a:off x="1187624" y="3281092"/>
            <a:ext cx="7488832" cy="1200329"/>
          </a:xfrm>
          <a:prstGeom prst="rect">
            <a:avLst/>
          </a:prstGeom>
        </p:spPr>
        <p:txBody>
          <a:bodyPr wrap="square">
            <a:spAutoFit/>
          </a:bodyPr>
          <a:lstStyle/>
          <a:p>
            <a:r>
              <a:rPr lang="ru-RU" sz="3600" b="1" dirty="0">
                <a:solidFill>
                  <a:srgbClr val="FF0000"/>
                </a:solidFill>
                <a:latin typeface="Times New Roman" pitchFamily="18" charset="0"/>
                <a:cs typeface="Times New Roman" pitchFamily="18" charset="0"/>
              </a:rPr>
              <a:t>Главная задача  </a:t>
            </a:r>
            <a:r>
              <a:rPr lang="ru-RU" sz="3600" b="1" dirty="0">
                <a:latin typeface="Times New Roman" pitchFamily="18" charset="0"/>
                <a:cs typeface="Times New Roman" pitchFamily="18" charset="0"/>
              </a:rPr>
              <a:t>-  повышение качества образования по предмету</a:t>
            </a:r>
          </a:p>
        </p:txBody>
      </p:sp>
    </p:spTree>
    <p:extLst>
      <p:ext uri="{BB962C8B-B14F-4D97-AF65-F5344CB8AC3E}">
        <p14:creationId xmlns:p14="http://schemas.microsoft.com/office/powerpoint/2010/main" val="374618851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179512" y="646026"/>
            <a:ext cx="8496944" cy="3187539"/>
          </a:xfrm>
          <a:prstGeom prst="rect">
            <a:avLst/>
          </a:prstGeom>
        </p:spPr>
        <p:txBody>
          <a:bodyPr wrap="square">
            <a:spAutoFit/>
          </a:bodyPr>
          <a:lstStyle/>
          <a:p>
            <a:pPr>
              <a:lnSpc>
                <a:spcPct val="115000"/>
              </a:lnSpc>
              <a:spcAft>
                <a:spcPts val="1000"/>
              </a:spcAft>
            </a:pPr>
            <a:r>
              <a:rPr lang="ru-RU" sz="2000" dirty="0">
                <a:latin typeface="Times New Roman" pitchFamily="18" charset="0"/>
                <a:ea typeface="Calibri"/>
                <a:cs typeface="Times New Roman" pitchFamily="18" charset="0"/>
              </a:rPr>
              <a:t>ПЛАН РАБОТЫ РМО по </a:t>
            </a:r>
            <a:r>
              <a:rPr lang="ru-RU" sz="2000" b="1" dirty="0">
                <a:solidFill>
                  <a:srgbClr val="FF0000"/>
                </a:solidFill>
                <a:latin typeface="Times New Roman" pitchFamily="18" charset="0"/>
                <a:ea typeface="Calibri"/>
                <a:cs typeface="Times New Roman" pitchFamily="18" charset="0"/>
              </a:rPr>
              <a:t>ФИЗИЧЕСКОЙ КУЛЬТУРЕ</a:t>
            </a:r>
            <a:r>
              <a:rPr lang="ru-RU" sz="2000" dirty="0">
                <a:latin typeface="Times New Roman" pitchFamily="18" charset="0"/>
                <a:ea typeface="Calibri"/>
                <a:cs typeface="Times New Roman" pitchFamily="18" charset="0"/>
              </a:rPr>
              <a:t>:</a:t>
            </a:r>
          </a:p>
          <a:p>
            <a:pPr indent="269875" algn="just">
              <a:lnSpc>
                <a:spcPct val="107000"/>
              </a:lnSpc>
            </a:pPr>
            <a:r>
              <a:rPr lang="ru-RU" sz="2000" dirty="0">
                <a:effectLst/>
                <a:latin typeface="Times New Roman" panose="02020603050405020304" pitchFamily="18" charset="0"/>
                <a:ea typeface="Calibri" panose="020F0502020204030204" pitchFamily="34" charset="0"/>
              </a:rPr>
              <a:t>1. Итоги работы РМО за 2024-2025 учебный год.</a:t>
            </a:r>
          </a:p>
          <a:p>
            <a:pPr indent="269875" algn="just">
              <a:lnSpc>
                <a:spcPct val="107000"/>
              </a:lnSpc>
            </a:pPr>
            <a:r>
              <a:rPr lang="ru-RU" sz="2000" dirty="0">
                <a:latin typeface="Times New Roman" panose="02020603050405020304" pitchFamily="18" charset="0"/>
                <a:ea typeface="Calibri" panose="020F0502020204030204" pitchFamily="34" charset="0"/>
              </a:rPr>
              <a:t>2</a:t>
            </a:r>
            <a:r>
              <a:rPr lang="ru-RU" sz="2000" dirty="0">
                <a:effectLst/>
                <a:latin typeface="Times New Roman" panose="02020603050405020304" pitchFamily="18" charset="0"/>
                <a:ea typeface="Calibri" panose="020F0502020204030204" pitchFamily="34" charset="0"/>
              </a:rPr>
              <a:t>. Планирование деятельности РМО в 2025-2026 учебном году</a:t>
            </a:r>
            <a:endParaRPr lang="ru-RU" sz="2400" dirty="0">
              <a:effectLst/>
              <a:latin typeface="Times New Roman" panose="02020603050405020304" pitchFamily="18" charset="0"/>
              <a:ea typeface="Calibri" panose="020F0502020204030204" pitchFamily="34" charset="0"/>
            </a:endParaRPr>
          </a:p>
          <a:p>
            <a:pPr indent="269875" algn="just">
              <a:lnSpc>
                <a:spcPct val="107000"/>
              </a:lnSpc>
            </a:pPr>
            <a:r>
              <a:rPr lang="ru-RU" sz="2000" dirty="0">
                <a:latin typeface="Times New Roman" panose="02020603050405020304" pitchFamily="18" charset="0"/>
                <a:ea typeface="Calibri" panose="020F0502020204030204" pitchFamily="34" charset="0"/>
              </a:rPr>
              <a:t>3</a:t>
            </a:r>
            <a:r>
              <a:rPr lang="ru-RU" sz="2000" dirty="0">
                <a:effectLst/>
                <a:latin typeface="Times New Roman" panose="02020603050405020304" pitchFamily="18" charset="0"/>
                <a:ea typeface="Calibri" panose="020F0502020204030204" pitchFamily="34" charset="0"/>
              </a:rPr>
              <a:t>. Организация муниципального этапа </a:t>
            </a:r>
            <a:r>
              <a:rPr lang="ru-RU" sz="2000" dirty="0" err="1">
                <a:effectLst/>
                <a:latin typeface="Times New Roman" panose="02020603050405020304" pitchFamily="18" charset="0"/>
                <a:ea typeface="Calibri" panose="020F0502020204030204" pitchFamily="34" charset="0"/>
              </a:rPr>
              <a:t>ВсОШ</a:t>
            </a:r>
            <a:r>
              <a:rPr lang="ru-RU" sz="2000" dirty="0">
                <a:effectLst/>
                <a:latin typeface="Times New Roman" panose="02020603050405020304" pitchFamily="18" charset="0"/>
                <a:ea typeface="Calibri" panose="020F0502020204030204" pitchFamily="34" charset="0"/>
              </a:rPr>
              <a:t>.</a:t>
            </a:r>
            <a:endParaRPr lang="ru-RU" sz="2400" dirty="0">
              <a:effectLst/>
              <a:latin typeface="Times New Roman" panose="02020603050405020304" pitchFamily="18" charset="0"/>
              <a:ea typeface="Calibri" panose="020F0502020204030204" pitchFamily="34" charset="0"/>
            </a:endParaRPr>
          </a:p>
          <a:p>
            <a:pPr indent="269875" algn="just">
              <a:lnSpc>
                <a:spcPct val="107000"/>
              </a:lnSpc>
            </a:pPr>
            <a:r>
              <a:rPr lang="ru-RU" sz="2000" dirty="0">
                <a:latin typeface="Times New Roman" panose="02020603050405020304" pitchFamily="18" charset="0"/>
                <a:ea typeface="Calibri" panose="020F0502020204030204" pitchFamily="34" charset="0"/>
              </a:rPr>
              <a:t>4</a:t>
            </a:r>
            <a:r>
              <a:rPr lang="ru-RU" sz="2000" dirty="0">
                <a:effectLst/>
                <a:latin typeface="Times New Roman" panose="02020603050405020304" pitchFamily="18" charset="0"/>
                <a:ea typeface="Calibri" panose="020F0502020204030204" pitchFamily="34" charset="0"/>
              </a:rPr>
              <a:t>. Изменения в рабочей программе по предметам, использование конструктора рабочих программ.</a:t>
            </a:r>
            <a:endParaRPr lang="ru-RU" sz="2400" dirty="0">
              <a:effectLst/>
              <a:latin typeface="Times New Roman" panose="02020603050405020304" pitchFamily="18" charset="0"/>
              <a:ea typeface="Calibri" panose="020F0502020204030204" pitchFamily="34" charset="0"/>
            </a:endParaRPr>
          </a:p>
          <a:p>
            <a:pPr indent="269875" algn="just">
              <a:lnSpc>
                <a:spcPct val="107000"/>
              </a:lnSpc>
            </a:pPr>
            <a:r>
              <a:rPr lang="ru-RU" sz="2000" dirty="0">
                <a:latin typeface="Times New Roman" panose="02020603050405020304" pitchFamily="18" charset="0"/>
                <a:ea typeface="Calibri" panose="020F0502020204030204" pitchFamily="34" charset="0"/>
              </a:rPr>
              <a:t>5</a:t>
            </a:r>
            <a:r>
              <a:rPr lang="ru-RU" sz="2000" dirty="0">
                <a:effectLst/>
                <a:latin typeface="Times New Roman" panose="02020603050405020304" pitchFamily="18" charset="0"/>
                <a:ea typeface="Calibri" panose="020F0502020204030204" pitchFamily="34" charset="0"/>
              </a:rPr>
              <a:t>. Школьные спортивные клубы. Выступление сотрудников спортивной школы и УО Ирбитского МО.</a:t>
            </a:r>
          </a:p>
          <a:p>
            <a:r>
              <a:rPr lang="ru-RU" sz="2000" dirty="0">
                <a:latin typeface="Times New Roman" pitchFamily="18" charset="0"/>
                <a:ea typeface="Calibri"/>
                <a:cs typeface="Times New Roman" pitchFamily="18" charset="0"/>
              </a:rPr>
              <a:t>    </a:t>
            </a:r>
          </a:p>
        </p:txBody>
      </p:sp>
      <p:pic>
        <p:nvPicPr>
          <p:cNvPr id="4" name="Рисунок 11" descr="Описание: C:\Users\1\AppData\Local\Microsoft\Windows\Temporary Internet Files\Content.Word\logo.png">
            <a:extLst>
              <a:ext uri="{FF2B5EF4-FFF2-40B4-BE49-F238E27FC236}">
                <a16:creationId xmlns:a16="http://schemas.microsoft.com/office/drawing/2014/main" id="{0197378D-6EFA-42B4-AFDE-57636B6FCA2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t="10345" b="19371"/>
          <a:stretch>
            <a:fillRect/>
          </a:stretch>
        </p:blipFill>
        <p:spPr bwMode="auto">
          <a:xfrm>
            <a:off x="6444208" y="8806"/>
            <a:ext cx="3088492" cy="2128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5496378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1" descr="Описание: C:\Users\1\AppData\Local\Microsoft\Windows\Temporary Internet Files\Content.Word\logo.png"/>
          <p:cNvPicPr>
            <a:picLocks noChangeAspect="1" noChangeArrowheads="1"/>
          </p:cNvPicPr>
          <p:nvPr/>
        </p:nvPicPr>
        <p:blipFill>
          <a:blip r:embed="rId2">
            <a:extLst>
              <a:ext uri="{28A0092B-C50C-407E-A947-70E740481C1C}">
                <a14:useLocalDpi xmlns:a14="http://schemas.microsoft.com/office/drawing/2010/main" val="0"/>
              </a:ext>
            </a:extLst>
          </a:blip>
          <a:srcRect t="10345" b="19371"/>
          <a:stretch>
            <a:fillRect/>
          </a:stretch>
        </p:blipFill>
        <p:spPr bwMode="auto">
          <a:xfrm>
            <a:off x="2987824" y="4743"/>
            <a:ext cx="3553133" cy="24482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Прямоугольник 2"/>
          <p:cNvSpPr/>
          <p:nvPr/>
        </p:nvSpPr>
        <p:spPr>
          <a:xfrm>
            <a:off x="827584" y="3105835"/>
            <a:ext cx="7488832" cy="2308324"/>
          </a:xfrm>
          <a:prstGeom prst="rect">
            <a:avLst/>
          </a:prstGeom>
        </p:spPr>
        <p:txBody>
          <a:bodyPr wrap="square">
            <a:spAutoFit/>
          </a:bodyPr>
          <a:lstStyle/>
          <a:p>
            <a:pPr algn="ctr"/>
            <a:r>
              <a:rPr lang="ru-RU" sz="3600" b="1" dirty="0">
                <a:solidFill>
                  <a:srgbClr val="FF0000"/>
                </a:solidFill>
                <a:latin typeface="Times New Roman" pitchFamily="18" charset="0"/>
                <a:cs typeface="Times New Roman" pitchFamily="18" charset="0"/>
              </a:rPr>
              <a:t>1 вопрос: </a:t>
            </a:r>
          </a:p>
          <a:p>
            <a:pPr algn="ctr"/>
            <a:r>
              <a:rPr lang="ru-RU" sz="3600" b="1" dirty="0">
                <a:solidFill>
                  <a:srgbClr val="FF0000"/>
                </a:solidFill>
                <a:latin typeface="Times New Roman" pitchFamily="18" charset="0"/>
                <a:cs typeface="Times New Roman" pitchFamily="18" charset="0"/>
              </a:rPr>
              <a:t>Итоги работы РМО  </a:t>
            </a:r>
          </a:p>
          <a:p>
            <a:pPr algn="ctr"/>
            <a:r>
              <a:rPr lang="ru-RU" sz="3600" b="1" dirty="0">
                <a:solidFill>
                  <a:srgbClr val="FF0000"/>
                </a:solidFill>
                <a:latin typeface="Times New Roman" pitchFamily="18" charset="0"/>
                <a:cs typeface="Times New Roman" pitchFamily="18" charset="0"/>
              </a:rPr>
              <a:t>2024-2025 учебного года.</a:t>
            </a:r>
          </a:p>
          <a:p>
            <a:endParaRPr lang="ru-RU" sz="3600" b="1" dirty="0">
              <a:latin typeface="Times New Roman" pitchFamily="18" charset="0"/>
              <a:cs typeface="Times New Roman" pitchFamily="18" charset="0"/>
            </a:endParaRPr>
          </a:p>
        </p:txBody>
      </p:sp>
    </p:spTree>
    <p:extLst>
      <p:ext uri="{BB962C8B-B14F-4D97-AF65-F5344CB8AC3E}">
        <p14:creationId xmlns:p14="http://schemas.microsoft.com/office/powerpoint/2010/main" val="135583702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179512" y="646026"/>
            <a:ext cx="8496944" cy="5191165"/>
          </a:xfrm>
          <a:prstGeom prst="rect">
            <a:avLst/>
          </a:prstGeom>
        </p:spPr>
        <p:txBody>
          <a:bodyPr wrap="square">
            <a:spAutoFit/>
          </a:bodyPr>
          <a:lstStyle/>
          <a:p>
            <a:pPr algn="ctr">
              <a:lnSpc>
                <a:spcPct val="115000"/>
              </a:lnSpc>
              <a:spcAft>
                <a:spcPts val="1000"/>
              </a:spcAft>
            </a:pPr>
            <a:r>
              <a:rPr lang="ru-RU" sz="3200" b="1" dirty="0">
                <a:solidFill>
                  <a:srgbClr val="FF0000"/>
                </a:solidFill>
                <a:latin typeface="Times New Roman" pitchFamily="18" charset="0"/>
                <a:ea typeface="Calibri"/>
                <a:cs typeface="Times New Roman" pitchFamily="18" charset="0"/>
              </a:rPr>
              <a:t>КАТЕГОРИЯ</a:t>
            </a:r>
          </a:p>
          <a:p>
            <a:pPr lvl="0" algn="just">
              <a:lnSpc>
                <a:spcPct val="115000"/>
              </a:lnSpc>
            </a:pPr>
            <a:r>
              <a:rPr lang="ru-RU" sz="3600" dirty="0">
                <a:effectLst/>
                <a:latin typeface="Times New Roman" panose="02020603050405020304" pitchFamily="18" charset="0"/>
                <a:ea typeface="Calibri" panose="020F0502020204030204" pitchFamily="34" charset="0"/>
                <a:cs typeface="Times New Roman" panose="02020603050405020304" pitchFamily="18" charset="0"/>
              </a:rPr>
              <a:t>Информация май 2025</a:t>
            </a:r>
          </a:p>
          <a:p>
            <a:pPr lvl="0" algn="just">
              <a:lnSpc>
                <a:spcPct val="115000"/>
              </a:lnSpc>
            </a:pPr>
            <a:r>
              <a:rPr lang="ru-RU" sz="3200" dirty="0">
                <a:effectLst/>
                <a:latin typeface="Times New Roman" panose="02020603050405020304" pitchFamily="18" charset="0"/>
                <a:ea typeface="Calibri" panose="020F0502020204030204" pitchFamily="34" charset="0"/>
                <a:cs typeface="Times New Roman" panose="02020603050405020304" pitchFamily="18" charset="0"/>
              </a:rPr>
              <a:t>Количество педагогов по предмету - 25, </a:t>
            </a:r>
          </a:p>
          <a:p>
            <a:pPr lvl="0" algn="just">
              <a:lnSpc>
                <a:spcPct val="115000"/>
              </a:lnSpc>
            </a:pPr>
            <a:r>
              <a:rPr lang="ru-RU" sz="3200" dirty="0">
                <a:effectLst/>
                <a:latin typeface="Times New Roman" panose="02020603050405020304" pitchFamily="18" charset="0"/>
                <a:ea typeface="Calibri" panose="020F0502020204030204" pitchFamily="34" charset="0"/>
                <a:cs typeface="Times New Roman" panose="02020603050405020304" pitchFamily="18" charset="0"/>
              </a:rPr>
              <a:t>из них имеют</a:t>
            </a:r>
            <a:endParaRPr lang="ru-RU" sz="3600" dirty="0">
              <a:effectLst/>
              <a:latin typeface="Times New Roman" panose="02020603050405020304" pitchFamily="18" charset="0"/>
              <a:ea typeface="Calibri" panose="020F0502020204030204" pitchFamily="34" charset="0"/>
              <a:cs typeface="Times New Roman" panose="02020603050405020304" pitchFamily="18" charset="0"/>
            </a:endParaRPr>
          </a:p>
          <a:p>
            <a:pPr marL="450215" algn="just">
              <a:lnSpc>
                <a:spcPct val="115000"/>
              </a:lnSpc>
            </a:pPr>
            <a:r>
              <a:rPr lang="ru-RU" sz="3200" dirty="0">
                <a:effectLst/>
                <a:latin typeface="Times New Roman" panose="02020603050405020304" pitchFamily="18" charset="0"/>
                <a:ea typeface="Calibri" panose="020F0502020204030204" pitchFamily="34" charset="0"/>
                <a:cs typeface="Times New Roman" panose="02020603050405020304" pitchFamily="18" charset="0"/>
              </a:rPr>
              <a:t>- соответствие занимаемой должности        4</a:t>
            </a:r>
            <a:endParaRPr lang="ru-RU" sz="3600" dirty="0">
              <a:effectLst/>
              <a:latin typeface="Times New Roman" panose="02020603050405020304" pitchFamily="18" charset="0"/>
              <a:ea typeface="Calibri" panose="020F0502020204030204" pitchFamily="34" charset="0"/>
              <a:cs typeface="Times New Roman" panose="02020603050405020304" pitchFamily="18" charset="0"/>
            </a:endParaRPr>
          </a:p>
          <a:p>
            <a:pPr marL="450215" algn="just">
              <a:lnSpc>
                <a:spcPct val="115000"/>
              </a:lnSpc>
            </a:pPr>
            <a:r>
              <a:rPr lang="ru-RU" sz="3200" dirty="0">
                <a:effectLst/>
                <a:latin typeface="Times New Roman" panose="02020603050405020304" pitchFamily="18" charset="0"/>
                <a:ea typeface="Calibri" panose="020F0502020204030204" pitchFamily="34" charset="0"/>
                <a:cs typeface="Times New Roman" panose="02020603050405020304" pitchFamily="18" charset="0"/>
              </a:rPr>
              <a:t>- 1 квалификационную категорию                6</a:t>
            </a:r>
            <a:endParaRPr lang="ru-RU" sz="3600" dirty="0">
              <a:effectLst/>
              <a:latin typeface="Times New Roman" panose="02020603050405020304" pitchFamily="18" charset="0"/>
              <a:ea typeface="Calibri" panose="020F0502020204030204" pitchFamily="34" charset="0"/>
              <a:cs typeface="Times New Roman" panose="02020603050405020304" pitchFamily="18" charset="0"/>
            </a:endParaRPr>
          </a:p>
          <a:p>
            <a:pPr marL="450215" algn="just">
              <a:lnSpc>
                <a:spcPct val="115000"/>
              </a:lnSpc>
            </a:pPr>
            <a:r>
              <a:rPr lang="ru-RU" sz="3200" dirty="0">
                <a:effectLst/>
                <a:latin typeface="Times New Roman" panose="02020603050405020304" pitchFamily="18" charset="0"/>
                <a:ea typeface="Calibri" panose="020F0502020204030204" pitchFamily="34" charset="0"/>
                <a:cs typeface="Times New Roman" panose="02020603050405020304" pitchFamily="18" charset="0"/>
              </a:rPr>
              <a:t>- высшую квалификационную категорию    7</a:t>
            </a:r>
            <a:endParaRPr lang="ru-RU" sz="3600" dirty="0">
              <a:effectLst/>
              <a:latin typeface="Times New Roman" panose="02020603050405020304" pitchFamily="18" charset="0"/>
              <a:ea typeface="Calibri" panose="020F0502020204030204" pitchFamily="34" charset="0"/>
              <a:cs typeface="Times New Roman" panose="02020603050405020304" pitchFamily="18" charset="0"/>
            </a:endParaRPr>
          </a:p>
          <a:p>
            <a:pPr marL="450215" algn="just">
              <a:lnSpc>
                <a:spcPct val="115000"/>
              </a:lnSpc>
            </a:pPr>
            <a:r>
              <a:rPr lang="ru-RU" sz="3200" dirty="0">
                <a:effectLst/>
                <a:latin typeface="Times New Roman" panose="02020603050405020304" pitchFamily="18" charset="0"/>
                <a:ea typeface="Calibri" panose="020F0502020204030204" pitchFamily="34" charset="0"/>
                <a:cs typeface="Times New Roman" panose="02020603050405020304" pitchFamily="18" charset="0"/>
              </a:rPr>
              <a:t>- без категории                                                 8</a:t>
            </a:r>
            <a:endParaRPr lang="ru-RU" sz="3600" dirty="0">
              <a:effectLst/>
              <a:latin typeface="Times New Roman" panose="02020603050405020304" pitchFamily="18" charset="0"/>
              <a:ea typeface="Calibri" panose="020F0502020204030204" pitchFamily="34" charset="0"/>
              <a:cs typeface="Times New Roman" panose="02020603050405020304" pitchFamily="18" charset="0"/>
            </a:endParaRPr>
          </a:p>
          <a:p>
            <a:r>
              <a:rPr lang="ru-RU" sz="2400" dirty="0">
                <a:latin typeface="Times New Roman" pitchFamily="18" charset="0"/>
                <a:ea typeface="Calibri"/>
                <a:cs typeface="Times New Roman" pitchFamily="18" charset="0"/>
              </a:rPr>
              <a:t>    </a:t>
            </a:r>
          </a:p>
        </p:txBody>
      </p:sp>
      <p:pic>
        <p:nvPicPr>
          <p:cNvPr id="4" name="Рисунок 11" descr="Описание: C:\Users\1\AppData\Local\Microsoft\Windows\Temporary Internet Files\Content.Word\logo.png">
            <a:extLst>
              <a:ext uri="{FF2B5EF4-FFF2-40B4-BE49-F238E27FC236}">
                <a16:creationId xmlns:a16="http://schemas.microsoft.com/office/drawing/2014/main" id="{0197378D-6EFA-42B4-AFDE-57636B6FCA2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t="10345" b="19371"/>
          <a:stretch>
            <a:fillRect/>
          </a:stretch>
        </p:blipFill>
        <p:spPr bwMode="auto">
          <a:xfrm>
            <a:off x="6444208" y="8806"/>
            <a:ext cx="3088492" cy="2128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0854546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14064" y="0"/>
            <a:ext cx="6934200" cy="6877780"/>
          </a:xfrm>
          <a:prstGeom prst="rect">
            <a:avLst/>
          </a:prstGeom>
        </p:spPr>
        <p:txBody>
          <a:bodyPr wrap="square">
            <a:spAutoFit/>
          </a:bodyPr>
          <a:lstStyle/>
          <a:p>
            <a:pPr algn="just">
              <a:lnSpc>
                <a:spcPct val="115000"/>
              </a:lnSpc>
              <a:spcAft>
                <a:spcPts val="1000"/>
              </a:spcAft>
            </a:pPr>
            <a:r>
              <a:rPr lang="ru-RU" sz="2800" dirty="0">
                <a:latin typeface="Times New Roman" panose="02020603050405020304" pitchFamily="18" charset="0"/>
                <a:ea typeface="Calibri"/>
                <a:cs typeface="Times New Roman" pitchFamily="18" charset="0"/>
              </a:rPr>
              <a:t>- Мониторинг планируемых результатов освоения ООП НОО/ООО/СОО</a:t>
            </a:r>
          </a:p>
          <a:p>
            <a:pPr algn="just">
              <a:lnSpc>
                <a:spcPct val="115000"/>
              </a:lnSpc>
            </a:pPr>
            <a:r>
              <a:rPr lang="ru-RU" sz="2800" dirty="0">
                <a:effectLst/>
                <a:latin typeface="Times New Roman" panose="02020603050405020304" pitchFamily="18" charset="0"/>
                <a:ea typeface="Calibri" panose="020F0502020204030204" pitchFamily="34" charset="0"/>
                <a:cs typeface="Times New Roman" panose="02020603050405020304" pitchFamily="18" charset="0"/>
              </a:rPr>
              <a:t>-Анализ содержания учебного предмета</a:t>
            </a:r>
          </a:p>
          <a:p>
            <a:pPr algn="just"/>
            <a:r>
              <a:rPr lang="ru-RU" sz="2800" dirty="0">
                <a:effectLst/>
                <a:latin typeface="Times New Roman" panose="02020603050405020304" pitchFamily="18" charset="0"/>
                <a:ea typeface="Calibri" panose="020F0502020204030204" pitchFamily="34" charset="0"/>
                <a:cs typeface="Times New Roman" panose="02020603050405020304" pitchFamily="18" charset="0"/>
              </a:rPr>
              <a:t>«Физическая культура»</a:t>
            </a:r>
          </a:p>
          <a:p>
            <a:pPr algn="just"/>
            <a:endParaRPr lang="ru-RU" sz="2800" dirty="0">
              <a:effectLst/>
              <a:latin typeface="Times New Roman" panose="02020603050405020304" pitchFamily="18" charset="0"/>
              <a:ea typeface="Calibri" panose="020F0502020204030204" pitchFamily="34" charset="0"/>
              <a:cs typeface="Times New Roman" panose="02020603050405020304" pitchFamily="18" charset="0"/>
            </a:endParaRPr>
          </a:p>
          <a:p>
            <a:pPr algn="just"/>
            <a:r>
              <a:rPr lang="ru-RU" sz="2800" dirty="0">
                <a:latin typeface="Times New Roman" panose="02020603050405020304" pitchFamily="18" charset="0"/>
                <a:ea typeface="Calibri"/>
                <a:cs typeface="Times New Roman" pitchFamily="18" charset="0"/>
              </a:rPr>
              <a:t> - Система оценивания. </a:t>
            </a:r>
            <a:r>
              <a:rPr lang="ru-RU" sz="2800" dirty="0" err="1">
                <a:latin typeface="Times New Roman" panose="02020603050405020304" pitchFamily="18" charset="0"/>
                <a:ea typeface="Calibri"/>
                <a:cs typeface="Times New Roman" pitchFamily="18" charset="0"/>
              </a:rPr>
              <a:t>Критериальное</a:t>
            </a:r>
            <a:r>
              <a:rPr lang="ru-RU" sz="2800" dirty="0">
                <a:latin typeface="Times New Roman" panose="02020603050405020304" pitchFamily="18" charset="0"/>
                <a:ea typeface="Calibri"/>
                <a:cs typeface="Times New Roman" pitchFamily="18" charset="0"/>
              </a:rPr>
              <a:t> и формирующее оценивание. </a:t>
            </a:r>
          </a:p>
          <a:p>
            <a:pPr algn="just"/>
            <a:endParaRPr lang="ru-RU" sz="2800" dirty="0">
              <a:latin typeface="Times New Roman" panose="02020603050405020304" pitchFamily="18" charset="0"/>
              <a:ea typeface="Calibri"/>
              <a:cs typeface="Times New Roman" pitchFamily="18" charset="0"/>
            </a:endParaRPr>
          </a:p>
          <a:p>
            <a:pPr algn="just"/>
            <a:r>
              <a:rPr lang="ru-RU" sz="2800" dirty="0">
                <a:latin typeface="Times New Roman" panose="02020603050405020304" pitchFamily="18" charset="0"/>
                <a:ea typeface="Calibri"/>
                <a:cs typeface="Times New Roman" pitchFamily="18" charset="0"/>
              </a:rPr>
              <a:t>-   Разработка </a:t>
            </a:r>
            <a:r>
              <a:rPr lang="ru-RU" sz="2800" dirty="0" err="1">
                <a:latin typeface="Times New Roman" panose="02020603050405020304" pitchFamily="18" charset="0"/>
                <a:ea typeface="Calibri"/>
                <a:cs typeface="Times New Roman" pitchFamily="18" charset="0"/>
              </a:rPr>
              <a:t>КИМов</a:t>
            </a:r>
            <a:r>
              <a:rPr lang="ru-RU" sz="2800" dirty="0">
                <a:latin typeface="Times New Roman" panose="02020603050405020304" pitchFamily="18" charset="0"/>
                <a:ea typeface="Calibri"/>
                <a:cs typeface="Times New Roman" pitchFamily="18" charset="0"/>
              </a:rPr>
              <a:t>. </a:t>
            </a:r>
          </a:p>
          <a:p>
            <a:pPr marL="342900" indent="-342900" algn="just">
              <a:buFontTx/>
              <a:buChar char="-"/>
            </a:pPr>
            <a:endParaRPr lang="ru-RU" sz="2800" dirty="0">
              <a:effectLst/>
              <a:latin typeface="Times New Roman" panose="02020603050405020304" pitchFamily="18" charset="0"/>
              <a:ea typeface="Calibri" panose="020F0502020204030204" pitchFamily="34" charset="0"/>
            </a:endParaRPr>
          </a:p>
          <a:p>
            <a:pPr marL="342900" indent="-342900" algn="just">
              <a:buFontTx/>
              <a:buChar char="-"/>
            </a:pPr>
            <a:r>
              <a:rPr lang="ru-RU" sz="2800" dirty="0">
                <a:effectLst/>
                <a:latin typeface="Times New Roman" panose="02020603050405020304" pitchFamily="18" charset="0"/>
                <a:ea typeface="Calibri" panose="020F0502020204030204" pitchFamily="34" charset="0"/>
              </a:rPr>
              <a:t>Аттестация и электронное портфолио педагога.</a:t>
            </a:r>
          </a:p>
          <a:p>
            <a:pPr marL="342900" indent="-342900" algn="just">
              <a:buFontTx/>
              <a:buChar char="-"/>
            </a:pPr>
            <a:endParaRPr lang="ru-RU" sz="2800" dirty="0">
              <a:effectLst/>
              <a:latin typeface="Times New Roman" panose="02020603050405020304" pitchFamily="18" charset="0"/>
              <a:ea typeface="Calibri" panose="020F0502020204030204" pitchFamily="34" charset="0"/>
            </a:endParaRPr>
          </a:p>
          <a:p>
            <a:pPr marL="342900" indent="-342900" algn="just">
              <a:buFontTx/>
              <a:buChar char="-"/>
            </a:pPr>
            <a:r>
              <a:rPr lang="ru-RU" sz="2800" dirty="0">
                <a:effectLst/>
                <a:latin typeface="Times New Roman" panose="02020603050405020304" pitchFamily="18" charset="0"/>
                <a:ea typeface="Calibri" panose="020F0502020204030204" pitchFamily="34" charset="0"/>
              </a:rPr>
              <a:t>Новые правила регистрации на портале </a:t>
            </a:r>
            <a:r>
              <a:rPr lang="ru-RU" sz="2800" dirty="0">
                <a:latin typeface="Times New Roman" panose="02020603050405020304" pitchFamily="18" charset="0"/>
                <a:ea typeface="Calibri" panose="020F0502020204030204" pitchFamily="34" charset="0"/>
              </a:rPr>
              <a:t>ВФСК ГТО </a:t>
            </a:r>
            <a:endParaRPr lang="ru-RU" sz="2800" dirty="0">
              <a:effectLst/>
              <a:latin typeface="Times New Roman" panose="02020603050405020304" pitchFamily="18" charset="0"/>
              <a:ea typeface="Calibri" panose="020F0502020204030204" pitchFamily="34" charset="0"/>
            </a:endParaRPr>
          </a:p>
        </p:txBody>
      </p:sp>
      <p:pic>
        <p:nvPicPr>
          <p:cNvPr id="5122" name="Picture 2" descr="Picture background">
            <a:extLst>
              <a:ext uri="{FF2B5EF4-FFF2-40B4-BE49-F238E27FC236}">
                <a16:creationId xmlns:a16="http://schemas.microsoft.com/office/drawing/2014/main" id="{55BD8260-5439-4D95-92AA-E0229FEBB1CB}"/>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452321" y="142900"/>
            <a:ext cx="936104" cy="923702"/>
          </a:xfrm>
          <a:prstGeom prst="rect">
            <a:avLst/>
          </a:prstGeom>
          <a:noFill/>
          <a:extLst>
            <a:ext uri="{909E8E84-426E-40DD-AFC4-6F175D3DCCD1}">
              <a14:hiddenFill xmlns:a14="http://schemas.microsoft.com/office/drawing/2010/main">
                <a:solidFill>
                  <a:srgbClr val="FFFFFF"/>
                </a:solidFill>
              </a14:hiddenFill>
            </a:ext>
          </a:extLst>
        </p:spPr>
      </p:pic>
      <p:pic>
        <p:nvPicPr>
          <p:cNvPr id="5126" name="Picture 6" descr="Picture background">
            <a:extLst>
              <a:ext uri="{FF2B5EF4-FFF2-40B4-BE49-F238E27FC236}">
                <a16:creationId xmlns:a16="http://schemas.microsoft.com/office/drawing/2014/main" id="{CDEAFA0E-9FDA-42CD-8C3D-B0D244F659D8}"/>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2751" t="12522" r="3538" b="12522"/>
          <a:stretch/>
        </p:blipFill>
        <p:spPr bwMode="auto">
          <a:xfrm>
            <a:off x="7164288" y="2276872"/>
            <a:ext cx="1752251" cy="1030736"/>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descr="Picture background">
            <a:extLst>
              <a:ext uri="{FF2B5EF4-FFF2-40B4-BE49-F238E27FC236}">
                <a16:creationId xmlns:a16="http://schemas.microsoft.com/office/drawing/2014/main" id="{5B33C082-C53D-47BF-B610-02F406AD418F}"/>
              </a:ext>
            </a:extLst>
          </p:cNvPr>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11255" t="12201" r="7870" b="13460"/>
          <a:stretch/>
        </p:blipFill>
        <p:spPr bwMode="auto">
          <a:xfrm>
            <a:off x="7020272" y="1180815"/>
            <a:ext cx="1495129" cy="1030736"/>
          </a:xfrm>
          <a:prstGeom prst="rect">
            <a:avLst/>
          </a:prstGeom>
          <a:noFill/>
          <a:extLst>
            <a:ext uri="{909E8E84-426E-40DD-AFC4-6F175D3DCCD1}">
              <a14:hiddenFill xmlns:a14="http://schemas.microsoft.com/office/drawing/2010/main">
                <a:solidFill>
                  <a:srgbClr val="FFFFFF"/>
                </a:solidFill>
              </a14:hiddenFill>
            </a:ext>
          </a:extLst>
        </p:spPr>
      </p:pic>
      <p:pic>
        <p:nvPicPr>
          <p:cNvPr id="5128" name="Picture 8" descr="Picture background">
            <a:extLst>
              <a:ext uri="{FF2B5EF4-FFF2-40B4-BE49-F238E27FC236}">
                <a16:creationId xmlns:a16="http://schemas.microsoft.com/office/drawing/2014/main" id="{B4F4A06E-EEB2-4423-9AD4-6BEBFCBF79F8}"/>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267562" y="3438890"/>
            <a:ext cx="1545702" cy="1030736"/>
          </a:xfrm>
          <a:prstGeom prst="rect">
            <a:avLst/>
          </a:prstGeom>
          <a:noFill/>
          <a:extLst>
            <a:ext uri="{909E8E84-426E-40DD-AFC4-6F175D3DCCD1}">
              <a14:hiddenFill xmlns:a14="http://schemas.microsoft.com/office/drawing/2010/main">
                <a:solidFill>
                  <a:srgbClr val="FFFFFF"/>
                </a:solidFill>
              </a14:hiddenFill>
            </a:ext>
          </a:extLst>
        </p:spPr>
      </p:pic>
      <p:pic>
        <p:nvPicPr>
          <p:cNvPr id="5130" name="Picture 10" descr="Picture background">
            <a:extLst>
              <a:ext uri="{FF2B5EF4-FFF2-40B4-BE49-F238E27FC236}">
                <a16:creationId xmlns:a16="http://schemas.microsoft.com/office/drawing/2014/main" id="{54F45B7C-6396-4594-9143-063E7509E250}"/>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459167" y="4510127"/>
            <a:ext cx="1271189" cy="1307976"/>
          </a:xfrm>
          <a:prstGeom prst="rect">
            <a:avLst/>
          </a:prstGeom>
          <a:noFill/>
          <a:extLst>
            <a:ext uri="{909E8E84-426E-40DD-AFC4-6F175D3DCCD1}">
              <a14:hiddenFill xmlns:a14="http://schemas.microsoft.com/office/drawing/2010/main">
                <a:solidFill>
                  <a:srgbClr val="FFFFFF"/>
                </a:solidFill>
              </a14:hiddenFill>
            </a:ext>
          </a:extLst>
        </p:spPr>
      </p:pic>
      <p:pic>
        <p:nvPicPr>
          <p:cNvPr id="5132" name="Picture 12" descr="Picture background">
            <a:extLst>
              <a:ext uri="{FF2B5EF4-FFF2-40B4-BE49-F238E27FC236}">
                <a16:creationId xmlns:a16="http://schemas.microsoft.com/office/drawing/2014/main" id="{4702A78B-7942-43D3-9B2D-891A3FD92F85}"/>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7231411" y="5827264"/>
            <a:ext cx="1832420" cy="10307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4745508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50" name="Picture 6" descr="Picture background">
            <a:extLst>
              <a:ext uri="{FF2B5EF4-FFF2-40B4-BE49-F238E27FC236}">
                <a16:creationId xmlns:a16="http://schemas.microsoft.com/office/drawing/2014/main" id="{F0FEDC6B-A7E8-4004-9279-6456156AE733}"/>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652120" y="3501008"/>
            <a:ext cx="3491879" cy="1322185"/>
          </a:xfrm>
          <a:prstGeom prst="rect">
            <a:avLst/>
          </a:prstGeom>
          <a:noFill/>
          <a:extLst>
            <a:ext uri="{909E8E84-426E-40DD-AFC4-6F175D3DCCD1}">
              <a14:hiddenFill xmlns:a14="http://schemas.microsoft.com/office/drawing/2010/main">
                <a:solidFill>
                  <a:srgbClr val="FFFFFF"/>
                </a:solidFill>
              </a14:hiddenFill>
            </a:ext>
          </a:extLst>
        </p:spPr>
      </p:pic>
      <p:pic>
        <p:nvPicPr>
          <p:cNvPr id="6146" name="Picture 2" descr="Picture background">
            <a:extLst>
              <a:ext uri="{FF2B5EF4-FFF2-40B4-BE49-F238E27FC236}">
                <a16:creationId xmlns:a16="http://schemas.microsoft.com/office/drawing/2014/main" id="{F228D149-0B1C-4A25-BA38-7923DBBC26B6}"/>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732240" y="1956519"/>
            <a:ext cx="2267744" cy="1195290"/>
          </a:xfrm>
          <a:prstGeom prst="rect">
            <a:avLst/>
          </a:prstGeom>
          <a:noFill/>
          <a:extLst>
            <a:ext uri="{909E8E84-426E-40DD-AFC4-6F175D3DCCD1}">
              <a14:hiddenFill xmlns:a14="http://schemas.microsoft.com/office/drawing/2010/main">
                <a:solidFill>
                  <a:srgbClr val="FFFFFF"/>
                </a:solidFill>
              </a14:hiddenFill>
            </a:ext>
          </a:extLst>
        </p:spPr>
      </p:pic>
      <p:sp>
        <p:nvSpPr>
          <p:cNvPr id="3" name="Прямоугольник 2"/>
          <p:cNvSpPr/>
          <p:nvPr/>
        </p:nvSpPr>
        <p:spPr>
          <a:xfrm>
            <a:off x="0" y="476672"/>
            <a:ext cx="7020272" cy="5632311"/>
          </a:xfrm>
          <a:prstGeom prst="rect">
            <a:avLst/>
          </a:prstGeom>
        </p:spPr>
        <p:txBody>
          <a:bodyPr wrap="square">
            <a:spAutoFit/>
          </a:bodyPr>
          <a:lstStyle/>
          <a:p>
            <a:pPr marL="342900" indent="-342900" algn="just">
              <a:buFontTx/>
              <a:buChar char="-"/>
            </a:pPr>
            <a:r>
              <a:rPr lang="ru-RU" sz="2400" dirty="0">
                <a:effectLst/>
                <a:latin typeface="Times New Roman" panose="02020603050405020304" pitchFamily="18" charset="0"/>
                <a:ea typeface="Calibri" panose="020F0502020204030204" pitchFamily="34" charset="0"/>
              </a:rPr>
              <a:t>Теоретическое изложение правил и проведение мастер-класса по игре лапта.</a:t>
            </a:r>
          </a:p>
          <a:p>
            <a:pPr marL="342900" indent="-342900" algn="just">
              <a:buFontTx/>
              <a:buChar char="-"/>
            </a:pPr>
            <a:endParaRPr lang="ru-RU" sz="2400" dirty="0">
              <a:effectLst/>
              <a:latin typeface="Times New Roman" panose="02020603050405020304" pitchFamily="18" charset="0"/>
              <a:ea typeface="Calibri" panose="020F0502020204030204" pitchFamily="34" charset="0"/>
            </a:endParaRPr>
          </a:p>
          <a:p>
            <a:pPr marL="342900" indent="-342900" algn="just">
              <a:buFontTx/>
              <a:buChar char="-"/>
            </a:pPr>
            <a:endParaRPr lang="ru-RU" sz="2400" dirty="0">
              <a:effectLst/>
              <a:latin typeface="Times New Roman" panose="02020603050405020304" pitchFamily="18" charset="0"/>
              <a:ea typeface="Calibri" panose="020F0502020204030204" pitchFamily="34" charset="0"/>
            </a:endParaRPr>
          </a:p>
          <a:p>
            <a:pPr marL="342900" indent="-342900" algn="just">
              <a:buFontTx/>
              <a:buChar char="-"/>
            </a:pPr>
            <a:r>
              <a:rPr lang="ru-RU" sz="2400" dirty="0">
                <a:effectLst/>
                <a:latin typeface="Times New Roman" panose="02020603050405020304" pitchFamily="18" charset="0"/>
                <a:ea typeface="Calibri" panose="020F0502020204030204" pitchFamily="34" charset="0"/>
              </a:rPr>
              <a:t>Теоретическое изложение правил и проведение учебно-тренировочного занятия по плаванию.</a:t>
            </a:r>
          </a:p>
          <a:p>
            <a:pPr marL="342900" indent="-342900" algn="just">
              <a:buFontTx/>
              <a:buChar char="-"/>
            </a:pPr>
            <a:endParaRPr lang="ru-RU" sz="2400" dirty="0">
              <a:effectLst/>
              <a:latin typeface="Times New Roman" panose="02020603050405020304" pitchFamily="18" charset="0"/>
              <a:ea typeface="Calibri" panose="020F0502020204030204" pitchFamily="34" charset="0"/>
            </a:endParaRPr>
          </a:p>
          <a:p>
            <a:pPr marL="342900" indent="-342900" algn="just">
              <a:buFontTx/>
              <a:buChar char="-"/>
            </a:pPr>
            <a:endParaRPr lang="ru-RU" sz="2400" dirty="0">
              <a:latin typeface="Times New Roman" panose="02020603050405020304" pitchFamily="18" charset="0"/>
              <a:ea typeface="Calibri" panose="020F0502020204030204" pitchFamily="34" charset="0"/>
            </a:endParaRPr>
          </a:p>
          <a:p>
            <a:pPr marL="342900" indent="-342900" algn="just">
              <a:buFontTx/>
              <a:buChar char="-"/>
            </a:pPr>
            <a:endParaRPr lang="ru-RU" sz="2400" dirty="0">
              <a:effectLst/>
              <a:latin typeface="Times New Roman" panose="02020603050405020304" pitchFamily="18" charset="0"/>
              <a:ea typeface="Calibri" panose="020F0502020204030204" pitchFamily="34" charset="0"/>
            </a:endParaRPr>
          </a:p>
          <a:p>
            <a:pPr marL="342900" indent="-342900" algn="just">
              <a:buFontTx/>
              <a:buChar char="-"/>
            </a:pPr>
            <a:r>
              <a:rPr lang="ru-RU" sz="2400" dirty="0">
                <a:latin typeface="Times New Roman" panose="02020603050405020304" pitchFamily="18" charset="0"/>
                <a:ea typeface="Calibri" panose="020F0502020204030204" pitchFamily="34" charset="0"/>
              </a:rPr>
              <a:t>Всероссийская олимпиада школьников.</a:t>
            </a:r>
          </a:p>
          <a:p>
            <a:pPr marL="342900" indent="-342900" algn="just">
              <a:buFontTx/>
              <a:buChar char="-"/>
            </a:pPr>
            <a:endParaRPr lang="ru-RU" sz="2400" dirty="0">
              <a:latin typeface="Times New Roman" panose="02020603050405020304" pitchFamily="18" charset="0"/>
              <a:ea typeface="Calibri" panose="020F0502020204030204" pitchFamily="34" charset="0"/>
            </a:endParaRPr>
          </a:p>
          <a:p>
            <a:pPr marL="342900" indent="-342900" algn="just">
              <a:buFontTx/>
              <a:buChar char="-"/>
            </a:pPr>
            <a:endParaRPr lang="ru-RU" sz="2400" dirty="0">
              <a:latin typeface="Times New Roman" panose="02020603050405020304" pitchFamily="18" charset="0"/>
              <a:ea typeface="Calibri" panose="020F0502020204030204" pitchFamily="34" charset="0"/>
            </a:endParaRPr>
          </a:p>
          <a:p>
            <a:pPr marL="342900" indent="-342900" algn="just">
              <a:buFontTx/>
              <a:buChar char="-"/>
            </a:pPr>
            <a:endParaRPr lang="ru-RU" sz="2400" dirty="0">
              <a:latin typeface="Times New Roman" panose="02020603050405020304" pitchFamily="18" charset="0"/>
              <a:ea typeface="Calibri" panose="020F0502020204030204" pitchFamily="34" charset="0"/>
            </a:endParaRPr>
          </a:p>
          <a:p>
            <a:pPr marL="342900" indent="-342900" algn="just">
              <a:buFontTx/>
              <a:buChar char="-"/>
            </a:pPr>
            <a:r>
              <a:rPr lang="ru-RU" sz="2400" dirty="0">
                <a:effectLst/>
                <a:latin typeface="Times New Roman" panose="02020603050405020304" pitchFamily="18" charset="0"/>
                <a:ea typeface="Calibri" panose="020F0502020204030204" pitchFamily="34" charset="0"/>
              </a:rPr>
              <a:t>Школьные спортивные клубы</a:t>
            </a:r>
          </a:p>
          <a:p>
            <a:pPr marL="342900" indent="-342900" algn="just">
              <a:buFontTx/>
              <a:buChar char="-"/>
            </a:pPr>
            <a:endParaRPr lang="ru-RU" sz="2400" dirty="0">
              <a:latin typeface="Times New Roman" panose="02020603050405020304" pitchFamily="18" charset="0"/>
              <a:ea typeface="Calibri"/>
              <a:cs typeface="Times New Roman" pitchFamily="18" charset="0"/>
            </a:endParaRPr>
          </a:p>
        </p:txBody>
      </p:sp>
      <p:pic>
        <p:nvPicPr>
          <p:cNvPr id="6148" name="Picture 4" descr="Picture background">
            <a:extLst>
              <a:ext uri="{FF2B5EF4-FFF2-40B4-BE49-F238E27FC236}">
                <a16:creationId xmlns:a16="http://schemas.microsoft.com/office/drawing/2014/main" id="{0123755F-A223-4E9E-988F-68040DB1A6D0}"/>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146701" y="116632"/>
            <a:ext cx="1726854" cy="1772816"/>
          </a:xfrm>
          <a:prstGeom prst="rect">
            <a:avLst/>
          </a:prstGeom>
          <a:noFill/>
          <a:extLst>
            <a:ext uri="{909E8E84-426E-40DD-AFC4-6F175D3DCCD1}">
              <a14:hiddenFill xmlns:a14="http://schemas.microsoft.com/office/drawing/2010/main">
                <a:solidFill>
                  <a:srgbClr val="FFFFFF"/>
                </a:solidFill>
              </a14:hiddenFill>
            </a:ext>
          </a:extLst>
        </p:spPr>
      </p:pic>
      <p:pic>
        <p:nvPicPr>
          <p:cNvPr id="6152" name="Picture 8" descr="Picture background">
            <a:extLst>
              <a:ext uri="{FF2B5EF4-FFF2-40B4-BE49-F238E27FC236}">
                <a16:creationId xmlns:a16="http://schemas.microsoft.com/office/drawing/2014/main" id="{CB683C19-C314-430B-9054-8DE69AE1466D}"/>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372200" y="4913784"/>
            <a:ext cx="2411760" cy="15462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9818278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1" descr="Описание: C:\Users\1\AppData\Local\Microsoft\Windows\Temporary Internet Files\Content.Word\logo.png"/>
          <p:cNvPicPr>
            <a:picLocks noChangeAspect="1" noChangeArrowheads="1"/>
          </p:cNvPicPr>
          <p:nvPr/>
        </p:nvPicPr>
        <p:blipFill>
          <a:blip r:embed="rId2">
            <a:extLst>
              <a:ext uri="{28A0092B-C50C-407E-A947-70E740481C1C}">
                <a14:useLocalDpi xmlns:a14="http://schemas.microsoft.com/office/drawing/2010/main" val="0"/>
              </a:ext>
            </a:extLst>
          </a:blip>
          <a:srcRect t="10345" b="19371"/>
          <a:stretch>
            <a:fillRect/>
          </a:stretch>
        </p:blipFill>
        <p:spPr bwMode="auto">
          <a:xfrm>
            <a:off x="7031949" y="0"/>
            <a:ext cx="2677360" cy="18448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Прямоугольник 2"/>
          <p:cNvSpPr/>
          <p:nvPr/>
        </p:nvSpPr>
        <p:spPr>
          <a:xfrm>
            <a:off x="107504" y="188640"/>
            <a:ext cx="8496944" cy="1200329"/>
          </a:xfrm>
          <a:prstGeom prst="rect">
            <a:avLst/>
          </a:prstGeom>
        </p:spPr>
        <p:txBody>
          <a:bodyPr wrap="square">
            <a:spAutoFit/>
          </a:bodyPr>
          <a:lstStyle/>
          <a:p>
            <a:r>
              <a:rPr lang="ru-RU" sz="3600" b="1" dirty="0">
                <a:solidFill>
                  <a:srgbClr val="FF0000"/>
                </a:solidFill>
                <a:latin typeface="Times New Roman" pitchFamily="18" charset="0"/>
                <a:cs typeface="Times New Roman" pitchFamily="18" charset="0"/>
              </a:rPr>
              <a:t>Планирование деятельности РМО </a:t>
            </a:r>
          </a:p>
          <a:p>
            <a:r>
              <a:rPr lang="ru-RU" sz="3600" b="1" dirty="0">
                <a:solidFill>
                  <a:srgbClr val="FF0000"/>
                </a:solidFill>
                <a:latin typeface="Times New Roman" pitchFamily="18" charset="0"/>
                <a:cs typeface="Times New Roman" pitchFamily="18" charset="0"/>
              </a:rPr>
              <a:t>в 2025-2026 учебном году</a:t>
            </a:r>
          </a:p>
        </p:txBody>
      </p:sp>
      <p:sp>
        <p:nvSpPr>
          <p:cNvPr id="4" name="Прямоугольник 3">
            <a:extLst>
              <a:ext uri="{FF2B5EF4-FFF2-40B4-BE49-F238E27FC236}">
                <a16:creationId xmlns:a16="http://schemas.microsoft.com/office/drawing/2014/main" id="{064E6AD4-5168-426F-9E2D-4F09DCA4ECC3}"/>
              </a:ext>
            </a:extLst>
          </p:cNvPr>
          <p:cNvSpPr/>
          <p:nvPr/>
        </p:nvSpPr>
        <p:spPr>
          <a:xfrm>
            <a:off x="0" y="1411839"/>
            <a:ext cx="7020272" cy="5016758"/>
          </a:xfrm>
          <a:prstGeom prst="rect">
            <a:avLst/>
          </a:prstGeom>
        </p:spPr>
        <p:txBody>
          <a:bodyPr wrap="square">
            <a:spAutoFit/>
          </a:bodyPr>
          <a:lstStyle/>
          <a:p>
            <a:pPr algn="just"/>
            <a:r>
              <a:rPr lang="ru-RU" sz="2000" dirty="0">
                <a:effectLst/>
                <a:latin typeface="Times New Roman" panose="02020603050405020304" pitchFamily="18" charset="0"/>
                <a:ea typeface="Calibri" panose="020F0502020204030204" pitchFamily="34" charset="0"/>
              </a:rPr>
              <a:t>1)   </a:t>
            </a:r>
            <a:r>
              <a:rPr lang="ru-RU" sz="2000" b="1" dirty="0">
                <a:solidFill>
                  <a:srgbClr val="FF0000"/>
                </a:solidFill>
                <a:effectLst/>
                <a:latin typeface="Times New Roman" panose="02020603050405020304" pitchFamily="18" charset="0"/>
                <a:ea typeface="Calibri" panose="020F0502020204030204" pitchFamily="34" charset="0"/>
              </a:rPr>
              <a:t>26 августа. </a:t>
            </a:r>
            <a:r>
              <a:rPr lang="ru-RU" sz="2000" dirty="0">
                <a:effectLst/>
                <a:latin typeface="Times New Roman" panose="02020603050405020304" pitchFamily="18" charset="0"/>
                <a:ea typeface="Calibri" panose="020F0502020204030204" pitchFamily="34" charset="0"/>
              </a:rPr>
              <a:t>Организационное РМО;</a:t>
            </a:r>
          </a:p>
          <a:p>
            <a:pPr algn="just"/>
            <a:endParaRPr lang="ru-RU" sz="2000" dirty="0">
              <a:effectLst/>
              <a:latin typeface="Times New Roman" panose="02020603050405020304" pitchFamily="18" charset="0"/>
              <a:ea typeface="Calibri" panose="020F0502020204030204" pitchFamily="34" charset="0"/>
            </a:endParaRPr>
          </a:p>
          <a:p>
            <a:pPr algn="just"/>
            <a:r>
              <a:rPr lang="ru-RU" sz="2000" dirty="0">
                <a:effectLst/>
                <a:latin typeface="Times New Roman" panose="02020603050405020304" pitchFamily="18" charset="0"/>
                <a:ea typeface="Calibri" panose="020F0502020204030204" pitchFamily="34" charset="0"/>
              </a:rPr>
              <a:t>2) </a:t>
            </a:r>
            <a:r>
              <a:rPr lang="ru-RU" sz="2000" b="1" dirty="0">
                <a:solidFill>
                  <a:srgbClr val="FF0000"/>
                </a:solidFill>
                <a:effectLst/>
                <a:latin typeface="Times New Roman" panose="02020603050405020304" pitchFamily="18" charset="0"/>
                <a:ea typeface="Calibri" panose="020F0502020204030204" pitchFamily="34" charset="0"/>
              </a:rPr>
              <a:t>Октябрь. </a:t>
            </a:r>
            <a:r>
              <a:rPr lang="ru-RU" sz="2000" dirty="0">
                <a:effectLst/>
                <a:latin typeface="Times New Roman" panose="02020603050405020304" pitchFamily="18" charset="0"/>
                <a:ea typeface="Calibri" panose="020F0502020204030204" pitchFamily="34" charset="0"/>
              </a:rPr>
              <a:t>В осенние каникулы будет проведен традиционный информационно-методический день, посвященный качеству образования в Ирбитском муниципальном образовании.</a:t>
            </a:r>
          </a:p>
          <a:p>
            <a:pPr marL="342900" indent="-342900" algn="just">
              <a:buFontTx/>
              <a:buChar char="-"/>
            </a:pPr>
            <a:endParaRPr lang="ru-RU" sz="2000" dirty="0">
              <a:latin typeface="Times New Roman" panose="02020603050405020304" pitchFamily="18" charset="0"/>
              <a:ea typeface="Calibri" panose="020F0502020204030204" pitchFamily="34" charset="0"/>
            </a:endParaRPr>
          </a:p>
          <a:p>
            <a:pPr algn="just"/>
            <a:r>
              <a:rPr lang="ru-RU" sz="2000" dirty="0">
                <a:effectLst/>
                <a:latin typeface="Times New Roman" panose="02020603050405020304" pitchFamily="18" charset="0"/>
                <a:ea typeface="Calibri" panose="020F0502020204030204" pitchFamily="34" charset="0"/>
              </a:rPr>
              <a:t>3) </a:t>
            </a:r>
            <a:r>
              <a:rPr lang="ru-RU" sz="2000" b="1" dirty="0">
                <a:solidFill>
                  <a:srgbClr val="FF0000"/>
                </a:solidFill>
                <a:effectLst/>
                <a:latin typeface="Times New Roman" panose="02020603050405020304" pitchFamily="18" charset="0"/>
                <a:ea typeface="Calibri" panose="020F0502020204030204" pitchFamily="34" charset="0"/>
              </a:rPr>
              <a:t>Март.</a:t>
            </a:r>
            <a:r>
              <a:rPr lang="ru-RU" sz="2000" dirty="0">
                <a:solidFill>
                  <a:srgbClr val="FF0000"/>
                </a:solidFill>
                <a:effectLst/>
                <a:latin typeface="Times New Roman" panose="02020603050405020304" pitchFamily="18" charset="0"/>
                <a:ea typeface="Calibri" panose="020F0502020204030204" pitchFamily="34" charset="0"/>
              </a:rPr>
              <a:t> </a:t>
            </a:r>
            <a:r>
              <a:rPr lang="ru-RU" sz="2000" dirty="0">
                <a:effectLst/>
                <a:latin typeface="Times New Roman" panose="02020603050405020304" pitchFamily="18" charset="0"/>
                <a:ea typeface="Calibri" panose="020F0502020204030204" pitchFamily="34" charset="0"/>
              </a:rPr>
              <a:t>В весенние каникулы будет организовано проведение научно-практической педагогической конференции по вопросу формирования функциональной грамотности</a:t>
            </a:r>
          </a:p>
          <a:p>
            <a:pPr marL="342900" indent="-342900" algn="just">
              <a:buFontTx/>
              <a:buChar char="-"/>
            </a:pPr>
            <a:endParaRPr lang="ru-RU" sz="2000" dirty="0">
              <a:latin typeface="Times New Roman" panose="02020603050405020304" pitchFamily="18" charset="0"/>
              <a:ea typeface="Calibri" panose="020F0502020204030204" pitchFamily="34" charset="0"/>
            </a:endParaRPr>
          </a:p>
          <a:p>
            <a:pPr algn="just"/>
            <a:r>
              <a:rPr lang="ru-RU" sz="2000" dirty="0">
                <a:latin typeface="Times New Roman" panose="02020603050405020304" pitchFamily="18" charset="0"/>
                <a:ea typeface="Calibri" panose="020F0502020204030204" pitchFamily="34" charset="0"/>
              </a:rPr>
              <a:t>4) </a:t>
            </a:r>
            <a:r>
              <a:rPr lang="ru-RU" sz="2000" b="1" dirty="0">
                <a:solidFill>
                  <a:srgbClr val="FF0000"/>
                </a:solidFill>
                <a:latin typeface="Times New Roman" panose="02020603050405020304" pitchFamily="18" charset="0"/>
                <a:ea typeface="Calibri" panose="020F0502020204030204" pitchFamily="34" charset="0"/>
              </a:rPr>
              <a:t>В течение 2025-2026 </a:t>
            </a:r>
            <a:r>
              <a:rPr lang="ru-RU" sz="2000" dirty="0">
                <a:latin typeface="Times New Roman" panose="02020603050405020304" pitchFamily="18" charset="0"/>
                <a:ea typeface="Calibri" panose="020F0502020204030204" pitchFamily="34" charset="0"/>
              </a:rPr>
              <a:t>года возобновляются выездные заседания РМО, в ходе которых необходимо продолжить работу по совершенствованию современного урока по предмету, в том числе формирования функциональной грамотности.</a:t>
            </a:r>
          </a:p>
        </p:txBody>
      </p:sp>
    </p:spTree>
    <p:extLst>
      <p:ext uri="{BB962C8B-B14F-4D97-AF65-F5344CB8AC3E}">
        <p14:creationId xmlns:p14="http://schemas.microsoft.com/office/powerpoint/2010/main" val="3799623864"/>
      </p:ext>
    </p:extLst>
  </p:cSld>
  <p:clrMapOvr>
    <a:masterClrMapping/>
  </p:clrMapOvr>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1175</TotalTime>
  <Words>1096</Words>
  <Application>Microsoft Office PowerPoint</Application>
  <PresentationFormat>Экран (4:3)</PresentationFormat>
  <Paragraphs>167</Paragraphs>
  <Slides>27</Slides>
  <Notes>0</Notes>
  <HiddenSlides>0</HiddenSlides>
  <MMClips>0</MMClips>
  <ScaleCrop>false</ScaleCrop>
  <HeadingPairs>
    <vt:vector size="6" baseType="variant">
      <vt:variant>
        <vt:lpstr>Использованные шрифты</vt:lpstr>
      </vt:variant>
      <vt:variant>
        <vt:i4>7</vt:i4>
      </vt:variant>
      <vt:variant>
        <vt:lpstr>Тема</vt:lpstr>
      </vt:variant>
      <vt:variant>
        <vt:i4>1</vt:i4>
      </vt:variant>
      <vt:variant>
        <vt:lpstr>Заголовки слайдов</vt:lpstr>
      </vt:variant>
      <vt:variant>
        <vt:i4>27</vt:i4>
      </vt:variant>
    </vt:vector>
  </HeadingPairs>
  <TitlesOfParts>
    <vt:vector size="35" baseType="lpstr">
      <vt:lpstr>-apple-system</vt:lpstr>
      <vt:lpstr>Arial</vt:lpstr>
      <vt:lpstr>Calibri</vt:lpstr>
      <vt:lpstr>Liberation Serif</vt:lpstr>
      <vt:lpstr>Segoe UI</vt:lpstr>
      <vt:lpstr>Tahoma</vt:lpstr>
      <vt:lpstr>Times New Roman</vt:lpstr>
      <vt:lpstr>Тема Office</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Пользователь Windows</dc:creator>
  <cp:lastModifiedBy>director_cro</cp:lastModifiedBy>
  <cp:revision>65</cp:revision>
  <dcterms:created xsi:type="dcterms:W3CDTF">2023-08-21T05:20:36Z</dcterms:created>
  <dcterms:modified xsi:type="dcterms:W3CDTF">2025-09-08T03:38:02Z</dcterms:modified>
</cp:coreProperties>
</file>