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6" r:id="rId3"/>
    <p:sldId id="308" r:id="rId4"/>
    <p:sldId id="287" r:id="rId5"/>
    <p:sldId id="288" r:id="rId6"/>
    <p:sldId id="290" r:id="rId7"/>
    <p:sldId id="289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4" r:id="rId21"/>
    <p:sldId id="305" r:id="rId22"/>
    <p:sldId id="306" r:id="rId23"/>
    <p:sldId id="307" r:id="rId24"/>
    <p:sldId id="256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8266038073064348E-2"/>
          <c:y val="9.8546598384109382E-2"/>
          <c:w val="0.92492645744675717"/>
          <c:h val="0.711200670388166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 отрасли "Образование" (млн. руб.)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1.5336339440545254E-2"/>
                  <c:y val="0.29515849249073345"/>
                </c:manualLayout>
              </c:layout>
              <c:tx>
                <c:rich>
                  <a:bodyPr/>
                  <a:lstStyle/>
                  <a:p>
                    <a:pPr>
                      <a:defRPr sz="3200" b="1">
                        <a:solidFill>
                          <a:srgbClr val="FF0000"/>
                        </a:solidFill>
                      </a:defRPr>
                    </a:pPr>
                    <a:r>
                      <a:rPr lang="en-US" sz="3200" dirty="0" smtClean="0"/>
                      <a:t>287</a:t>
                    </a:r>
                    <a:r>
                      <a:rPr lang="ru-RU" sz="3200" dirty="0" smtClean="0"/>
                      <a:t>,</a:t>
                    </a:r>
                    <a:r>
                      <a:rPr lang="en-US" sz="3200" dirty="0" smtClean="0"/>
                      <a:t>6</a:t>
                    </a:r>
                    <a:endParaRPr lang="en-US" sz="32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071982340126459E-2"/>
                  <c:y val="0.3247833574047328"/>
                </c:manualLayout>
              </c:layout>
              <c:tx>
                <c:rich>
                  <a:bodyPr/>
                  <a:lstStyle/>
                  <a:p>
                    <a:pPr>
                      <a:defRPr sz="3200" b="1">
                        <a:solidFill>
                          <a:srgbClr val="FF0000"/>
                        </a:solidFill>
                      </a:defRPr>
                    </a:pPr>
                    <a:r>
                      <a:rPr lang="en-US" sz="3200" dirty="0" smtClean="0"/>
                      <a:t>364</a:t>
                    </a:r>
                    <a:r>
                      <a:rPr lang="ru-RU" sz="3200" dirty="0" smtClean="0"/>
                      <a:t>,</a:t>
                    </a:r>
                    <a:r>
                      <a:rPr lang="en-US" sz="3200" dirty="0" smtClean="0"/>
                      <a:t>7</a:t>
                    </a:r>
                    <a:endParaRPr lang="en-US" sz="32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605628360133899E-2"/>
                  <c:y val="0.43439081263697971"/>
                </c:manualLayout>
              </c:layout>
              <c:tx>
                <c:rich>
                  <a:bodyPr/>
                  <a:lstStyle/>
                  <a:p>
                    <a:pPr>
                      <a:defRPr sz="3200" b="1">
                        <a:solidFill>
                          <a:srgbClr val="FF0000"/>
                        </a:solidFill>
                      </a:defRPr>
                    </a:pPr>
                    <a:r>
                      <a:rPr lang="en-US" sz="3200" dirty="0" smtClean="0"/>
                      <a:t>499</a:t>
                    </a:r>
                    <a:r>
                      <a:rPr lang="ru-RU" sz="3200" dirty="0" smtClean="0"/>
                      <a:t>,</a:t>
                    </a:r>
                    <a:r>
                      <a:rPr lang="en-US" sz="3200" dirty="0" smtClean="0"/>
                      <a:t>1</a:t>
                    </a:r>
                    <a:endParaRPr lang="en-US" sz="32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8403752240089267E-2"/>
                  <c:y val="0.50723183535162764"/>
                </c:manualLayout>
              </c:layout>
              <c:tx>
                <c:rich>
                  <a:bodyPr/>
                  <a:lstStyle/>
                  <a:p>
                    <a:pPr>
                      <a:defRPr sz="3200" b="1">
                        <a:solidFill>
                          <a:srgbClr val="FF0000"/>
                        </a:solidFill>
                      </a:defRPr>
                    </a:pPr>
                    <a:r>
                      <a:rPr lang="en-US" sz="3200" dirty="0" smtClean="0"/>
                      <a:t>551</a:t>
                    </a:r>
                    <a:r>
                      <a:rPr lang="ru-RU" sz="3200" dirty="0" smtClean="0"/>
                      <a:t>,1</a:t>
                    </a:r>
                    <a:endParaRPr lang="en-US" sz="32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004690300111583E-2"/>
                  <c:y val="0.55533286705517582"/>
                </c:manualLayout>
              </c:layout>
              <c:tx>
                <c:rich>
                  <a:bodyPr/>
                  <a:lstStyle/>
                  <a:p>
                    <a:pPr>
                      <a:defRPr sz="3200" b="1">
                        <a:solidFill>
                          <a:srgbClr val="0000FF"/>
                        </a:solidFill>
                      </a:defRPr>
                    </a:pPr>
                    <a:r>
                      <a:rPr lang="en-US" sz="3200" dirty="0" smtClean="0"/>
                      <a:t>598</a:t>
                    </a:r>
                    <a:r>
                      <a:rPr lang="ru-RU" sz="3200" dirty="0" smtClean="0"/>
                      <a:t>,</a:t>
                    </a:r>
                    <a:r>
                      <a:rPr lang="en-US" sz="3200" dirty="0" smtClean="0"/>
                      <a:t>5</a:t>
                    </a:r>
                    <a:endParaRPr lang="en-US" sz="32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287618.90000000002</c:v>
                </c:pt>
                <c:pt idx="1">
                  <c:v>364705.7</c:v>
                </c:pt>
                <c:pt idx="2">
                  <c:v>499124.6</c:v>
                </c:pt>
                <c:pt idx="3">
                  <c:v>551069.1</c:v>
                </c:pt>
                <c:pt idx="4">
                  <c:v>598506.1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cylinder"/>
        <c:axId val="76610944"/>
        <c:axId val="84051072"/>
        <c:axId val="0"/>
      </c:bar3DChart>
      <c:catAx>
        <c:axId val="7661094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>
                <a:solidFill>
                  <a:srgbClr val="FF0000"/>
                </a:solidFill>
              </a:defRPr>
            </a:pPr>
            <a:endParaRPr lang="ru-RU"/>
          </a:p>
        </c:txPr>
        <c:crossAx val="84051072"/>
        <c:crosses val="autoZero"/>
        <c:auto val="1"/>
        <c:lblAlgn val="ctr"/>
        <c:lblOffset val="100"/>
        <c:noMultiLvlLbl val="0"/>
      </c:catAx>
      <c:valAx>
        <c:axId val="840510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6610944"/>
        <c:crosses val="autoZero"/>
        <c:crossBetween val="between"/>
      </c:valAx>
    </c:plotArea>
    <c:plotVisOnly val="1"/>
    <c:dispBlanksAs val="gap"/>
    <c:showDLblsOverMax val="0"/>
  </c:chart>
  <c:spPr>
    <a:gradFill>
      <a:gsLst>
        <a:gs pos="0">
          <a:schemeClr val="accent1">
            <a:tint val="66000"/>
            <a:satMod val="160000"/>
            <a:alpha val="0"/>
          </a:schemeClr>
        </a:gs>
        <a:gs pos="50000">
          <a:schemeClr val="accent1">
            <a:tint val="44500"/>
            <a:satMod val="160000"/>
            <a:alpha val="0"/>
          </a:schemeClr>
        </a:gs>
        <a:gs pos="100000">
          <a:schemeClr val="accent3">
            <a:lumMod val="40000"/>
            <a:lumOff val="60000"/>
          </a:schemeClr>
        </a:gs>
      </a:gsLst>
      <a:lin ang="5400000" scaled="0"/>
    </a:gra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детей, охваченных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дошкольным образованием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2.5876091861793144E-2"/>
          <c:y val="0.2539071369470261"/>
          <c:w val="0.94824781627641375"/>
          <c:h val="0.4691384699120080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детей. Охваченных дошкольным образованием</c:v>
                </c:pt>
              </c:strCache>
            </c:strRef>
          </c:tx>
          <c:dLbls>
            <c:dLbl>
              <c:idx val="0"/>
              <c:layout>
                <c:manualLayout>
                  <c:x val="1.8818975899485901E-2"/>
                  <c:y val="1.56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3523719874357406E-3"/>
                  <c:y val="9.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466603912050182E-2"/>
                  <c:y val="6.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2009</c:v>
                </c:pt>
                <c:pt idx="1">
                  <c:v>2011</c:v>
                </c:pt>
                <c:pt idx="2">
                  <c:v>2013</c:v>
                </c:pt>
              </c:numCache>
            </c:numRef>
          </c:cat>
          <c:val>
            <c:numRef>
              <c:f>Лист1!$B$2:$B$4</c:f>
              <c:numCache>
                <c:formatCode>0%</c:formatCode>
                <c:ptCount val="3"/>
                <c:pt idx="0" formatCode="0.0%">
                  <c:v>0.76500000000000001</c:v>
                </c:pt>
                <c:pt idx="1">
                  <c:v>0.81</c:v>
                </c:pt>
                <c:pt idx="2">
                  <c:v>0.83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6341120"/>
        <c:axId val="126343808"/>
      </c:lineChart>
      <c:catAx>
        <c:axId val="126341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6343808"/>
        <c:crosses val="autoZero"/>
        <c:auto val="1"/>
        <c:lblAlgn val="ctr"/>
        <c:lblOffset val="100"/>
        <c:noMultiLvlLbl val="0"/>
      </c:catAx>
      <c:valAx>
        <c:axId val="126343808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126341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7901211672858401E-2"/>
                  <c:y val="6.5565791363618578E-2"/>
                </c:manualLayout>
              </c:layout>
              <c:tx>
                <c:rich>
                  <a:bodyPr/>
                  <a:lstStyle/>
                  <a:p>
                    <a:r>
                      <a:rPr lang="ru-RU" sz="3200" dirty="0" smtClean="0"/>
                      <a:t>1</a:t>
                    </a:r>
                    <a:r>
                      <a:rPr lang="en-US" sz="3200" dirty="0" smtClean="0"/>
                      <a:t>3</a:t>
                    </a:r>
                    <a:endParaRPr lang="en-US" sz="3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308406196567844E-2"/>
                  <c:y val="8.80988600603267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до 2 лет</c:v>
                </c:pt>
                <c:pt idx="1">
                  <c:v>от 2 до 3 лет</c:v>
                </c:pt>
                <c:pt idx="2">
                  <c:v>от 3 до 6 лет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0.78</c:v>
                </c:pt>
                <c:pt idx="1">
                  <c:v>0.13</c:v>
                </c:pt>
                <c:pt idx="2">
                  <c:v>0.09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24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2013 год</c:v>
                </c:pt>
                <c:pt idx="1">
                  <c:v>2014 год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 formatCode="0.0%">
                  <c:v>0.97199999999999998</c:v>
                </c:pt>
                <c:pt idx="1">
                  <c:v>0.96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556352"/>
        <c:axId val="95557888"/>
      </c:barChart>
      <c:catAx>
        <c:axId val="955563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5557888"/>
        <c:crosses val="autoZero"/>
        <c:auto val="1"/>
        <c:lblAlgn val="ctr"/>
        <c:lblOffset val="100"/>
        <c:noMultiLvlLbl val="0"/>
      </c:catAx>
      <c:valAx>
        <c:axId val="95557888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95556352"/>
        <c:crosses val="autoZero"/>
        <c:crossBetween val="between"/>
        <c:majorUnit val="1.0000000000000002E-2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2013 год</c:v>
                </c:pt>
                <c:pt idx="1">
                  <c:v>2014 год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 formatCode="0.0%">
                  <c:v>0.441</c:v>
                </c:pt>
                <c:pt idx="1">
                  <c:v>0.38700000000000001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859840"/>
        <c:axId val="33878016"/>
      </c:barChart>
      <c:catAx>
        <c:axId val="338598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33878016"/>
        <c:crosses val="autoZero"/>
        <c:auto val="1"/>
        <c:lblAlgn val="ctr"/>
        <c:lblOffset val="100"/>
        <c:noMultiLvlLbl val="0"/>
      </c:catAx>
      <c:valAx>
        <c:axId val="33878016"/>
        <c:scaling>
          <c:orientation val="minMax"/>
        </c:scaling>
        <c:delete val="1"/>
        <c:axPos val="l"/>
        <c:numFmt formatCode="0.0%" sourceLinked="1"/>
        <c:majorTickMark val="out"/>
        <c:minorTickMark val="none"/>
        <c:tickLblPos val="nextTo"/>
        <c:crossAx val="33859840"/>
        <c:crosses val="autoZero"/>
        <c:crossBetween val="between"/>
        <c:majorUnit val="1.0000000000000002E-2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729216427221846"/>
          <c:y val="0.16474774062515138"/>
          <c:w val="0.82951833326179636"/>
          <c:h val="0.667758150011418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Средний балл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54.9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Средний балл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Средний балл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63.6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027392"/>
        <c:axId val="34028928"/>
      </c:barChart>
      <c:catAx>
        <c:axId val="34027392"/>
        <c:scaling>
          <c:orientation val="minMax"/>
        </c:scaling>
        <c:delete val="1"/>
        <c:axPos val="b"/>
        <c:majorTickMark val="out"/>
        <c:minorTickMark val="none"/>
        <c:tickLblPos val="nextTo"/>
        <c:crossAx val="34028928"/>
        <c:crosses val="autoZero"/>
        <c:auto val="1"/>
        <c:lblAlgn val="ctr"/>
        <c:lblOffset val="100"/>
        <c:noMultiLvlLbl val="0"/>
      </c:catAx>
      <c:valAx>
        <c:axId val="3402892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340273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5314382731453424"/>
          <c:y val="0.83415933436671763"/>
          <c:w val="0.68273546397632878"/>
          <c:h val="0.15334836411572983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1126341306905281E-2"/>
          <c:y val="0.12679335324948526"/>
          <c:w val="0.8978746869483375"/>
          <c:h val="0.717356483381355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Средний балл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32.9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Средний балл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38.299999999999997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Средний балл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44.1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149504"/>
        <c:axId val="34151040"/>
      </c:barChart>
      <c:catAx>
        <c:axId val="34149504"/>
        <c:scaling>
          <c:orientation val="minMax"/>
        </c:scaling>
        <c:delete val="1"/>
        <c:axPos val="b"/>
        <c:majorTickMark val="out"/>
        <c:minorTickMark val="none"/>
        <c:tickLblPos val="nextTo"/>
        <c:crossAx val="34151040"/>
        <c:crosses val="autoZero"/>
        <c:auto val="1"/>
        <c:lblAlgn val="ctr"/>
        <c:lblOffset val="100"/>
        <c:noMultiLvlLbl val="0"/>
      </c:catAx>
      <c:valAx>
        <c:axId val="3415104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34149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9.6550479483797372E-2"/>
          <c:y val="0.828519477526523"/>
          <c:w val="0.63180145092866569"/>
          <c:h val="0.13541950275623707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72475668976487E-2"/>
          <c:y val="3.8374953851591044E-2"/>
          <c:w val="0.41257392978848634"/>
          <c:h val="0.698516791756128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биология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46.8</c:v>
                </c:pt>
                <c:pt idx="1">
                  <c:v>50</c:v>
                </c:pt>
                <c:pt idx="2">
                  <c:v>56.3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история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51.8</c:v>
                </c:pt>
                <c:pt idx="1">
                  <c:v>52.6</c:v>
                </c:pt>
                <c:pt idx="2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225024"/>
        <c:axId val="40235008"/>
      </c:barChart>
      <c:catAx>
        <c:axId val="40225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40235008"/>
        <c:crosses val="autoZero"/>
        <c:auto val="1"/>
        <c:lblAlgn val="ctr"/>
        <c:lblOffset val="100"/>
        <c:noMultiLvlLbl val="0"/>
      </c:catAx>
      <c:valAx>
        <c:axId val="40235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2250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8450787856352502"/>
          <c:y val="0.80284081936675633"/>
          <c:w val="0.58987669780043495"/>
          <c:h val="0.16439851356163751"/>
        </c:manualLayout>
      </c:layout>
      <c:overlay val="0"/>
      <c:spPr>
        <a:solidFill>
          <a:schemeClr val="bg1">
            <a:alpha val="37000"/>
          </a:schemeClr>
        </a:solidFill>
      </c:spPr>
      <c:txPr>
        <a:bodyPr/>
        <a:lstStyle/>
        <a:p>
          <a:pPr>
            <a:defRPr sz="2400"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биология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район</c:v>
                </c:pt>
                <c:pt idx="1">
                  <c:v>область</c:v>
                </c:pt>
                <c:pt idx="2">
                  <c:v>РФ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56.3</c:v>
                </c:pt>
                <c:pt idx="1">
                  <c:v>54</c:v>
                </c:pt>
                <c:pt idx="2">
                  <c:v>54.3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история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район</c:v>
                </c:pt>
                <c:pt idx="1">
                  <c:v>область</c:v>
                </c:pt>
                <c:pt idx="2">
                  <c:v>РФ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58</c:v>
                </c:pt>
                <c:pt idx="1">
                  <c:v>49</c:v>
                </c:pt>
                <c:pt idx="2">
                  <c:v>45.7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259968"/>
        <c:axId val="40261504"/>
      </c:barChart>
      <c:catAx>
        <c:axId val="40259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40261504"/>
        <c:crosses val="autoZero"/>
        <c:auto val="1"/>
        <c:lblAlgn val="ctr"/>
        <c:lblOffset val="100"/>
        <c:noMultiLvlLbl val="0"/>
      </c:catAx>
      <c:valAx>
        <c:axId val="402615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259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Лист1!$A$2:$A$10</c:f>
              <c:strCache>
                <c:ptCount val="9"/>
                <c:pt idx="0">
                  <c:v>естественнонаучная</c:v>
                </c:pt>
                <c:pt idx="1">
                  <c:v>культурологическая</c:v>
                </c:pt>
                <c:pt idx="2">
                  <c:v>научно-техническая</c:v>
                </c:pt>
                <c:pt idx="3">
                  <c:v>социально-педагогическая</c:v>
                </c:pt>
                <c:pt idx="4">
                  <c:v>спортивно-техническя</c:v>
                </c:pt>
                <c:pt idx="5">
                  <c:v>туристско-краеведческая</c:v>
                </c:pt>
                <c:pt idx="6">
                  <c:v>художественно-эстетическая</c:v>
                </c:pt>
                <c:pt idx="7">
                  <c:v>физкультурно-спортивная</c:v>
                </c:pt>
                <c:pt idx="8">
                  <c:v>эколого-биологическая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3.4</c:v>
                </c:pt>
                <c:pt idx="1">
                  <c:v>4</c:v>
                </c:pt>
                <c:pt idx="2">
                  <c:v>10.7</c:v>
                </c:pt>
                <c:pt idx="3">
                  <c:v>3.9</c:v>
                </c:pt>
                <c:pt idx="4">
                  <c:v>0</c:v>
                </c:pt>
                <c:pt idx="5">
                  <c:v>16.2</c:v>
                </c:pt>
                <c:pt idx="6">
                  <c:v>25.8</c:v>
                </c:pt>
                <c:pt idx="7">
                  <c:v>20</c:v>
                </c:pt>
                <c:pt idx="8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0122612237277606"/>
          <c:y val="1.9415709821271811E-2"/>
          <c:w val="0.38560775112394585"/>
          <c:h val="0.95921462598171736"/>
        </c:manualLayout>
      </c:layout>
      <c:overlay val="0"/>
      <c:spPr>
        <a:solidFill>
          <a:schemeClr val="bg1">
            <a:alpha val="49000"/>
          </a:schemeClr>
        </a:solidFill>
      </c:spPr>
      <c:txPr>
        <a:bodyPr/>
        <a:lstStyle/>
        <a:p>
          <a:pPr>
            <a:defRPr sz="1600" b="1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школьный уровень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0.76</c:v>
                </c:pt>
                <c:pt idx="1">
                  <c:v>0.73199999999999998</c:v>
                </c:pt>
                <c:pt idx="2">
                  <c:v>0.76800000000000002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муниципальный уровень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0.252</c:v>
                </c:pt>
                <c:pt idx="1">
                  <c:v>0.23400000000000001</c:v>
                </c:pt>
                <c:pt idx="2">
                  <c:v>0.10199999999999999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865152"/>
        <c:axId val="114259072"/>
      </c:barChart>
      <c:catAx>
        <c:axId val="40865152"/>
        <c:scaling>
          <c:orientation val="minMax"/>
        </c:scaling>
        <c:delete val="0"/>
        <c:axPos val="b"/>
        <c:majorTickMark val="out"/>
        <c:minorTickMark val="none"/>
        <c:tickLblPos val="nextTo"/>
        <c:crossAx val="114259072"/>
        <c:crosses val="autoZero"/>
        <c:auto val="1"/>
        <c:lblAlgn val="ctr"/>
        <c:lblOffset val="100"/>
        <c:noMultiLvlLbl val="0"/>
      </c:catAx>
      <c:valAx>
        <c:axId val="1142590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08651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2800"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23722010190588846"/>
                  <c:y val="-1.1111675667305422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smtClean="0"/>
                      <a:t>45</a:t>
                    </a:r>
                    <a:r>
                      <a:rPr lang="ru-RU" sz="2000" b="1" smtClean="0"/>
                      <a:t>,2</a:t>
                    </a:r>
                    <a:r>
                      <a:rPr lang="en-US" sz="2000" b="1" smtClean="0"/>
                      <a:t>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0.45200000000000001</c:v>
                </c:pt>
                <c:pt idx="1">
                  <c:v>0.54800000000000004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Количество победителей и призеров муниципального уровня</a:t>
            </a:r>
          </a:p>
        </c:rich>
      </c:tx>
      <c:layout/>
      <c:overlay val="0"/>
    </c:title>
    <c:autoTitleDeleted val="0"/>
    <c:view3D>
      <c:rotX val="2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победителей и призеров муниципального уровня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220</c:v>
                </c:pt>
                <c:pt idx="1">
                  <c:v>128</c:v>
                </c:pt>
                <c:pt idx="2">
                  <c:v>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625079284795895"/>
          <c:y val="0.43927764473234054"/>
          <c:w val="0.2709913402588347"/>
          <c:h val="0.3975596918692737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Количество </a:t>
            </a:r>
            <a:r>
              <a:rPr lang="ru-RU" sz="2000" dirty="0" smtClean="0"/>
              <a:t>приглашённых на региональный этап</a:t>
            </a:r>
            <a:endParaRPr lang="ru-RU" sz="2000" dirty="0"/>
          </a:p>
        </c:rich>
      </c:tx>
      <c:layout/>
      <c:overlay val="0"/>
    </c:title>
    <c:autoTitleDeleted val="0"/>
    <c:view3D>
      <c:rotX val="2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победителей и призеров муниципального уровня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2011-2012</c:v>
                </c:pt>
                <c:pt idx="1">
                  <c:v>2012-2013</c:v>
                </c:pt>
                <c:pt idx="2">
                  <c:v>2013-2014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9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2800"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22684543765289694"/>
                  <c:y val="-0.15963028021343451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/>
                      <a:t>62,5</a:t>
                    </a:r>
                    <a:r>
                      <a:rPr lang="en-US" sz="2000" b="1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0.625</c:v>
                </c:pt>
                <c:pt idx="1">
                  <c:v>0.375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2800"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20609610914691395"/>
                  <c:y val="-9.305297472723871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 smtClean="0"/>
                      <a:t>5</a:t>
                    </a:r>
                    <a:r>
                      <a:rPr lang="ru-RU" sz="2000" b="1" dirty="0" smtClean="0"/>
                      <a:t>5,8</a:t>
                    </a:r>
                    <a:r>
                      <a:rPr lang="en-US" sz="2000" b="1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0.55800000000000005</c:v>
                </c:pt>
                <c:pt idx="1">
                  <c:v>0.442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5.256505540037662E-2"/>
          <c:w val="1"/>
          <c:h val="0.7973034605931669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946550194987751E-2"/>
                  <c:y val="-7.12900009879559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409135331479177E-2"/>
                  <c:y val="-7.12900009879559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398445370476727E-2"/>
                  <c:y val="2.37633336626511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ОУ</c:v>
                </c:pt>
                <c:pt idx="1">
                  <c:v>ДОУ</c:v>
                </c:pt>
                <c:pt idx="2">
                  <c:v>УДО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27377</c:v>
                </c:pt>
                <c:pt idx="1">
                  <c:v>22604</c:v>
                </c:pt>
                <c:pt idx="2">
                  <c:v>22233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2.2419825292481627E-2"/>
                  <c:y val="-1.4258000197591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409135331479177E-2"/>
                  <c:y val="-4.75266673253039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398445370476727E-2"/>
                  <c:y val="-4.75266673253048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ОУ</c:v>
                </c:pt>
                <c:pt idx="1">
                  <c:v>ДОУ</c:v>
                </c:pt>
                <c:pt idx="2">
                  <c:v>УДО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27516</c:v>
                </c:pt>
                <c:pt idx="1">
                  <c:v>23039</c:v>
                </c:pt>
                <c:pt idx="2">
                  <c:v>23734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IV 2014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4946550194987751E-2"/>
                  <c:y val="-9.50533346506078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40913533147917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398445370476727E-2"/>
                  <c:y val="-7.12900009879559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ОУ</c:v>
                </c:pt>
                <c:pt idx="1">
                  <c:v>ДОУ</c:v>
                </c:pt>
                <c:pt idx="2">
                  <c:v>УДО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28350</c:v>
                </c:pt>
                <c:pt idx="1">
                  <c:v>26534</c:v>
                </c:pt>
                <c:pt idx="2">
                  <c:v>23441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2014 (план)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409135331479177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409135331479177E-2"/>
                  <c:y val="-4.7526667325303506E-3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398445370476727E-2"/>
                  <c:y val="-9.5053334650608331E-3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ОУ</c:v>
                </c:pt>
                <c:pt idx="1">
                  <c:v>ДОУ</c:v>
                </c:pt>
                <c:pt idx="2">
                  <c:v>УДО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30608</c:v>
                </c:pt>
                <c:pt idx="1">
                  <c:v>26802</c:v>
                </c:pt>
                <c:pt idx="2">
                  <c:v>26200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98571392"/>
        <c:axId val="98572928"/>
        <c:axId val="0"/>
      </c:bar3DChart>
      <c:catAx>
        <c:axId val="9857139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98572928"/>
        <c:crosses val="autoZero"/>
        <c:auto val="1"/>
        <c:lblAlgn val="ctr"/>
        <c:lblOffset val="100"/>
        <c:noMultiLvlLbl val="0"/>
      </c:catAx>
      <c:valAx>
        <c:axId val="985729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8571392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3200" b="1"/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chemeClr val="accent1">
            <a:tint val="66000"/>
            <a:satMod val="160000"/>
            <a:alpha val="0"/>
          </a:schemeClr>
        </a:gs>
        <a:gs pos="50000">
          <a:schemeClr val="accent1">
            <a:tint val="44500"/>
            <a:satMod val="160000"/>
            <a:alpha val="0"/>
          </a:schemeClr>
        </a:gs>
        <a:gs pos="100000">
          <a:schemeClr val="accent3">
            <a:lumMod val="40000"/>
            <a:lumOff val="60000"/>
          </a:schemeClr>
        </a:gs>
      </a:gsLst>
      <a:lin ang="5400000" scaled="0"/>
    </a:gra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800"/>
            </a:pPr>
            <a:r>
              <a:rPr lang="en-US" dirty="0" smtClean="0"/>
              <a:t>201</a:t>
            </a:r>
            <a:r>
              <a:rPr lang="ru-RU" dirty="0" smtClean="0"/>
              <a:t>0</a:t>
            </a:r>
            <a:endParaRPr lang="en-US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23722010190588846"/>
                  <c:y val="-1.1111675667305422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 smtClean="0"/>
                      <a:t>5</a:t>
                    </a:r>
                    <a:r>
                      <a:rPr lang="ru-RU" sz="2800" b="1" dirty="0" smtClean="0"/>
                      <a:t>2,6</a:t>
                    </a:r>
                    <a:r>
                      <a:rPr lang="en-US" sz="2800" b="1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0.52600000000000002</c:v>
                </c:pt>
                <c:pt idx="1">
                  <c:v>0.47399999999999998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800"/>
            </a:pPr>
            <a:r>
              <a:rPr lang="en-US" dirty="0" smtClean="0"/>
              <a:t>201</a:t>
            </a:r>
            <a:r>
              <a:rPr lang="ru-RU" dirty="0" smtClean="0"/>
              <a:t>1</a:t>
            </a:r>
            <a:endParaRPr lang="en-US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8827528253953851"/>
                  <c:y val="-0.20572218166235498"/>
                </c:manualLayout>
              </c:layout>
              <c:tx>
                <c:rich>
                  <a:bodyPr/>
                  <a:lstStyle/>
                  <a:p>
                    <a:r>
                      <a:rPr lang="ru-RU" sz="3200" b="1" dirty="0" smtClean="0"/>
                      <a:t>74,3</a:t>
                    </a:r>
                    <a:r>
                      <a:rPr lang="en-US" sz="3200" b="1" dirty="0" smtClean="0"/>
                      <a:t>%</a:t>
                    </a:r>
                    <a:endParaRPr lang="en-US" sz="2000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0.74299999999999999</c:v>
                </c:pt>
                <c:pt idx="1">
                  <c:v>0.25700000000000001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800"/>
            </a:pPr>
            <a:r>
              <a:rPr lang="en-US" dirty="0" smtClean="0"/>
              <a:t>201</a:t>
            </a:r>
            <a:r>
              <a:rPr lang="ru-RU" dirty="0" smtClean="0"/>
              <a:t>3</a:t>
            </a:r>
            <a:endParaRPr lang="en-US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3786270898675076"/>
                  <c:y val="-0.2719399293261654"/>
                </c:manualLayout>
              </c:layout>
              <c:tx>
                <c:rich>
                  <a:bodyPr/>
                  <a:lstStyle/>
                  <a:p>
                    <a:pPr>
                      <a:defRPr sz="3200" b="1"/>
                    </a:pPr>
                    <a:r>
                      <a:rPr lang="ru-RU" sz="3200" b="1" dirty="0" smtClean="0"/>
                      <a:t>87,5</a:t>
                    </a:r>
                    <a:r>
                      <a:rPr lang="en-US" sz="3200" b="1" dirty="0" smtClean="0"/>
                      <a:t>%</a:t>
                    </a:r>
                    <a:endParaRPr lang="en-US" sz="3200" dirty="0"/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0.875</c:v>
                </c:pt>
                <c:pt idx="1">
                  <c:v>0.125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44029505374754"/>
          <c:y val="1.2627058516548751E-3"/>
          <c:w val="0.6020833333333333"/>
          <c:h val="0.931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663375923049557E-2"/>
                  <c:y val="7.88778345644966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428005095039348E-2"/>
                  <c:y val="9.23217107559862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детский сад</c:v>
                </c:pt>
                <c:pt idx="1">
                  <c:v>начальная школа-детский сад</c:v>
                </c:pt>
                <c:pt idx="2">
                  <c:v>структурное подразделение СПК им. Жукова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"/>
          <c:y val="9.6924212598425083E-3"/>
          <c:w val="1"/>
          <c:h val="0.19623991141732286"/>
        </c:manualLayout>
      </c:layout>
      <c:overlay val="0"/>
    </c:legend>
    <c:plotVisOnly val="1"/>
    <c:dispBlanksAs val="gap"/>
    <c:showDLblsOverMax val="0"/>
  </c:chart>
  <c:spPr>
    <a:gradFill>
      <a:gsLst>
        <a:gs pos="0">
          <a:schemeClr val="accent1">
            <a:tint val="66000"/>
            <a:satMod val="160000"/>
            <a:alpha val="0"/>
          </a:schemeClr>
        </a:gs>
        <a:gs pos="50000">
          <a:schemeClr val="accent1">
            <a:tint val="44500"/>
            <a:satMod val="160000"/>
            <a:alpha val="49000"/>
          </a:schemeClr>
        </a:gs>
        <a:gs pos="100000">
          <a:schemeClr val="accent1">
            <a:tint val="23500"/>
            <a:satMod val="160000"/>
          </a:schemeClr>
        </a:gs>
      </a:gsLst>
      <a:lin ang="5400000" scaled="0"/>
    </a:gra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B6ACE-35A5-4281-AF0A-83282EA11A27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5AFAF-1FCB-4C8F-BFE3-E26DDE706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49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47A59-0FC8-4D05-B053-79AFF68A24F6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8FEE4-326D-4509-88E5-5C4052FCE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099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45B13-0CC4-4EB1-8211-A2BE8A1F90B0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9E3BB-ACAC-48EC-89EE-BDF18FE013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6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D371C-F3E2-4152-9801-16C7C1C7340A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B0D31-9AD8-4D16-B66C-CBBA1D5A8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791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ACA99-1886-47A9-957D-B244333CE1C3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72C4B-5E07-452C-A08B-66815959B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603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DD613-E8FA-49C2-B3A5-A0B4B71591D9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B7F50-C71D-4497-B030-77B2E5757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798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13AE6-D257-4F8C-97FC-34F0FF6ADE82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DA5B6-9F1A-49F3-B706-A50F9B34A2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738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F533F-A482-4403-A01F-4568E122F733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A93AF-84A0-4B3A-8F8E-B60C71305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49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998DB-044E-4DC5-A6B1-5B5475565400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0E526-5D72-48BA-9976-C6FFA99BC4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426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69EBC-5C2C-430F-914F-A1CB7A23320D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14C5B-9D41-438B-B1A5-3C734BB46D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2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1EC34-B133-45E4-A64F-F9452E095B09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AF2C4-F713-465C-B46F-E0699C0D8A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89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266486-BF2B-424E-B598-9F81FBE8CC37}" type="datetimeFigureOut">
              <a:rPr lang="ru-RU"/>
              <a:pPr>
                <a:defRPr/>
              </a:pPr>
              <a:t>08/09/2014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2ED5A9-E3F4-4FC5-BAD4-B6E5C4354F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2.jpeg"/><Relationship Id="rId7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3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4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5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7.xml"/><Relationship Id="rId5" Type="http://schemas.openxmlformats.org/officeDocument/2006/relationships/chart" Target="../charts/chart16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8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chart" Target="../charts/chart2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0.xml"/><Relationship Id="rId5" Type="http://schemas.openxmlformats.org/officeDocument/2006/relationships/chart" Target="../charts/chart19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7.pn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22.png"/><Relationship Id="rId5" Type="http://schemas.openxmlformats.org/officeDocument/2006/relationships/image" Target="../media/image2.jpeg"/><Relationship Id="rId10" Type="http://schemas.openxmlformats.org/officeDocument/2006/relationships/image" Target="../media/image21.png"/><Relationship Id="rId4" Type="http://schemas.microsoft.com/office/2007/relationships/hdphoto" Target="../media/hdphoto2.wdp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chart" Target="../charts/chart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9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17712" y="64492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234876" y="116632"/>
            <a:ext cx="6555192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Финансирование муниципальной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системы образования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67755005"/>
              </p:ext>
            </p:extLst>
          </p:nvPr>
        </p:nvGraphicFramePr>
        <p:xfrm>
          <a:off x="158678" y="1220278"/>
          <a:ext cx="8874768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80712084"/>
              </p:ext>
            </p:extLst>
          </p:nvPr>
        </p:nvGraphicFramePr>
        <p:xfrm>
          <a:off x="-180975" y="4758597"/>
          <a:ext cx="3672408" cy="2479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553557049"/>
              </p:ext>
            </p:extLst>
          </p:nvPr>
        </p:nvGraphicFramePr>
        <p:xfrm>
          <a:off x="2676268" y="4725144"/>
          <a:ext cx="3672408" cy="2479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006687108"/>
              </p:ext>
            </p:extLst>
          </p:nvPr>
        </p:nvGraphicFramePr>
        <p:xfrm>
          <a:off x="5652120" y="4766389"/>
          <a:ext cx="3672408" cy="2479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869866" y="4137935"/>
            <a:ext cx="5452390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Доля расходов по отрасли «Образование»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 общих расходах муниципального бюджета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-20447" y="617538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760491" y="188640"/>
            <a:ext cx="550400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Структура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сети общего образования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876425" y="4443660"/>
            <a:ext cx="2531142" cy="2442561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школ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915816" y="1405481"/>
            <a:ext cx="3168351" cy="2753254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образовательные организации с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филиалами</a:t>
            </a:r>
            <a:endParaRPr lang="ru-RU" sz="1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2098" y="2782108"/>
            <a:ext cx="2412462" cy="2328035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основных школ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632773" y="4425920"/>
            <a:ext cx="2520280" cy="2432080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начальные школы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718043" y="2913474"/>
            <a:ext cx="2439888" cy="2354501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начальная школа-детский сад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>
            <a:stCxn id="10" idx="2"/>
            <a:endCxn id="11" idx="7"/>
          </p:cNvCxnSpPr>
          <p:nvPr/>
        </p:nvCxnSpPr>
        <p:spPr>
          <a:xfrm flipH="1">
            <a:off x="2071263" y="2782108"/>
            <a:ext cx="844553" cy="3409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10" idx="3"/>
            <a:endCxn id="9" idx="0"/>
          </p:cNvCxnSpPr>
          <p:nvPr/>
        </p:nvCxnSpPr>
        <p:spPr>
          <a:xfrm flipH="1">
            <a:off x="3141996" y="3755530"/>
            <a:ext cx="237814" cy="6881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0" idx="5"/>
            <a:endCxn id="12" idx="0"/>
          </p:cNvCxnSpPr>
          <p:nvPr/>
        </p:nvCxnSpPr>
        <p:spPr>
          <a:xfrm>
            <a:off x="5620173" y="3755530"/>
            <a:ext cx="272740" cy="6703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0" idx="6"/>
            <a:endCxn id="13" idx="1"/>
          </p:cNvCxnSpPr>
          <p:nvPr/>
        </p:nvCxnSpPr>
        <p:spPr>
          <a:xfrm>
            <a:off x="6084167" y="2782108"/>
            <a:ext cx="991189" cy="4761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13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357004" y="188640"/>
            <a:ext cx="4310988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Успеваемость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 2013-2014 уч. году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25818541"/>
              </p:ext>
            </p:extLst>
          </p:nvPr>
        </p:nvGraphicFramePr>
        <p:xfrm>
          <a:off x="325573" y="1581818"/>
          <a:ext cx="4836510" cy="4048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932040" y="2285578"/>
            <a:ext cx="4175246" cy="3231654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100%-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успеваемость в ОУ: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Филиалы МКОУ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Килачёвской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Якшинская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Чернорицкая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НОШ»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МКОУ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Пьянковской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Большекочёвская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НОШ»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Чубаровская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начальная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школа-детский сад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90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952920" y="188640"/>
            <a:ext cx="511915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Качество обучения в ОУ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197323920"/>
              </p:ext>
            </p:extLst>
          </p:nvPr>
        </p:nvGraphicFramePr>
        <p:xfrm>
          <a:off x="325573" y="1581818"/>
          <a:ext cx="4836510" cy="4048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67944" y="1556792"/>
            <a:ext cx="518417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Харловская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– 49,4 %</a:t>
            </a:r>
          </a:p>
          <a:p>
            <a:pPr>
              <a:lnSpc>
                <a:spcPct val="20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Знаменская СОШ – 49,3 %</a:t>
            </a:r>
          </a:p>
          <a:p>
            <a:pPr>
              <a:lnSpc>
                <a:spcPct val="20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Осинцевская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 – 47,9 %</a:t>
            </a:r>
          </a:p>
          <a:p>
            <a:pPr>
              <a:lnSpc>
                <a:spcPct val="200000"/>
              </a:lnSpc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0370" y="5765194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Отличники учёбы – 158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(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5,1 %)</a:t>
            </a:r>
          </a:p>
        </p:txBody>
      </p:sp>
    </p:spTree>
    <p:extLst>
      <p:ext uri="{BB962C8B-B14F-4D97-AF65-F5344CB8AC3E}">
        <p14:creationId xmlns:p14="http://schemas.microsoft.com/office/powerpoint/2010/main" val="115010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987824" y="406405"/>
            <a:ext cx="328917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Результаты ЕГЭ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604063"/>
              </p:ext>
            </p:extLst>
          </p:nvPr>
        </p:nvGraphicFramePr>
        <p:xfrm>
          <a:off x="144855" y="1488051"/>
          <a:ext cx="8819633" cy="510930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185032"/>
                <a:gridCol w="1366580"/>
                <a:gridCol w="1883645"/>
                <a:gridCol w="1482762"/>
                <a:gridCol w="1901614"/>
              </a:tblGrid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 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2013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2014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Область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8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РФ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8EE"/>
                    </a:solidFill>
                  </a:tcPr>
                </a:tc>
              </a:tr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Русский язык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63,</a:t>
                      </a:r>
                      <a:r>
                        <a:rPr lang="en-US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0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</a:t>
                      </a:r>
                      <a:r>
                        <a:rPr lang="en-US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3.6 (+0.6)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65,5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62,5 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Математика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38,2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44,1 (+5,9)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46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39,6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Физика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43,1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42,6 (-0,5)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47,9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45,7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Химия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60,3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53,4 (-6,9)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57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55,6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Информатика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74,9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56,8 </a:t>
                      </a: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(-18,1</a:t>
                      </a: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)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62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57,2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Биология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50,0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56,3 </a:t>
                      </a:r>
                      <a:r>
                        <a:rPr lang="ru-RU" sz="2400" b="1" dirty="0" smtClean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2400" b="1" kern="1200" dirty="0" smtClean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+</a:t>
                      </a:r>
                      <a:r>
                        <a:rPr lang="ru-RU" sz="2400" b="1" dirty="0" smtClean="0">
                          <a:effectLst/>
                          <a:latin typeface="Times New Roman"/>
                          <a:ea typeface="Times New Roman"/>
                        </a:rPr>
                        <a:t>6,3</a:t>
                      </a: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54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54,3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История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56,2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58,0 (+1,8)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49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45,7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География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61,0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79,0 (+18)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54,1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53,1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Английский язык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63,0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53,0 (-10)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62,2 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61,2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Обществознание 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58,3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</a:rPr>
                        <a:t>55,4 (-2,9)</a:t>
                      </a: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53 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53,1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ED5"/>
                    </a:solidFill>
                  </a:tcPr>
                </a:tc>
              </a:tr>
              <a:tr h="42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Литература</a:t>
                      </a:r>
                      <a:endParaRPr lang="ru-RU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67,0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58,8 (-8,2)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60 </a:t>
                      </a:r>
                      <a:endParaRPr lang="ru-RU" sz="2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rgbClr val="000000"/>
                          </a:solidFill>
                          <a:effectLst/>
                          <a:latin typeface="Cambria"/>
                          <a:ea typeface="Times New Roman"/>
                          <a:cs typeface="Cambria"/>
                        </a:rPr>
                        <a:t>54 </a:t>
                      </a:r>
                      <a:endParaRPr lang="ru-RU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DDAC"/>
                    </a:solidFill>
                  </a:tcPr>
                </a:tc>
              </a:tr>
            </a:tbl>
          </a:graphicData>
        </a:graphic>
      </p:graphicFrame>
      <p:cxnSp>
        <p:nvCxnSpPr>
          <p:cNvPr id="22" name="Прямая со стрелкой 21"/>
          <p:cNvCxnSpPr>
            <a:cxnSpLocks noChangeShapeType="1"/>
          </p:cNvCxnSpPr>
          <p:nvPr/>
        </p:nvCxnSpPr>
        <p:spPr bwMode="auto">
          <a:xfrm flipV="1">
            <a:off x="6660232" y="4079610"/>
            <a:ext cx="9525" cy="346150"/>
          </a:xfrm>
          <a:prstGeom prst="straightConnector1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cxnSpLocks noChangeShapeType="1"/>
          </p:cNvCxnSpPr>
          <p:nvPr/>
        </p:nvCxnSpPr>
        <p:spPr bwMode="auto">
          <a:xfrm flipV="1">
            <a:off x="6663723" y="4538616"/>
            <a:ext cx="9525" cy="346150"/>
          </a:xfrm>
          <a:prstGeom prst="straightConnector1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cxnSpLocks noChangeShapeType="1"/>
          </p:cNvCxnSpPr>
          <p:nvPr/>
        </p:nvCxnSpPr>
        <p:spPr bwMode="auto">
          <a:xfrm flipV="1">
            <a:off x="6674980" y="4982822"/>
            <a:ext cx="9525" cy="346150"/>
          </a:xfrm>
          <a:prstGeom prst="straightConnector1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cxnSpLocks noChangeShapeType="1"/>
          </p:cNvCxnSpPr>
          <p:nvPr/>
        </p:nvCxnSpPr>
        <p:spPr bwMode="auto">
          <a:xfrm flipV="1">
            <a:off x="6722715" y="5819154"/>
            <a:ext cx="9525" cy="346150"/>
          </a:xfrm>
          <a:prstGeom prst="straightConnector1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cxnSpLocks noChangeShapeType="1"/>
          </p:cNvCxnSpPr>
          <p:nvPr/>
        </p:nvCxnSpPr>
        <p:spPr bwMode="auto">
          <a:xfrm flipV="1">
            <a:off x="8604448" y="1988840"/>
            <a:ext cx="9525" cy="346150"/>
          </a:xfrm>
          <a:prstGeom prst="straightConnector1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cxnSpLocks noChangeShapeType="1"/>
          </p:cNvCxnSpPr>
          <p:nvPr/>
        </p:nvCxnSpPr>
        <p:spPr bwMode="auto">
          <a:xfrm flipV="1">
            <a:off x="8613973" y="4079610"/>
            <a:ext cx="9525" cy="346150"/>
          </a:xfrm>
          <a:prstGeom prst="straightConnector1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cxnSpLocks noChangeShapeType="1"/>
          </p:cNvCxnSpPr>
          <p:nvPr/>
        </p:nvCxnSpPr>
        <p:spPr bwMode="auto">
          <a:xfrm flipV="1">
            <a:off x="8604447" y="4538616"/>
            <a:ext cx="9525" cy="346150"/>
          </a:xfrm>
          <a:prstGeom prst="straightConnector1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cxnSpLocks noChangeShapeType="1"/>
          </p:cNvCxnSpPr>
          <p:nvPr/>
        </p:nvCxnSpPr>
        <p:spPr bwMode="auto">
          <a:xfrm flipV="1">
            <a:off x="8609210" y="5783619"/>
            <a:ext cx="9525" cy="346150"/>
          </a:xfrm>
          <a:prstGeom prst="straightConnector1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cxnSpLocks noChangeShapeType="1"/>
          </p:cNvCxnSpPr>
          <p:nvPr/>
        </p:nvCxnSpPr>
        <p:spPr bwMode="auto">
          <a:xfrm flipV="1">
            <a:off x="8623498" y="6166548"/>
            <a:ext cx="9525" cy="346150"/>
          </a:xfrm>
          <a:prstGeom prst="straightConnector1">
            <a:avLst/>
          </a:prstGeom>
          <a:ln>
            <a:headEnd/>
            <a:tailEnd type="triangle" w="med" len="med"/>
          </a:ln>
          <a:ex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048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267744" y="140439"/>
            <a:ext cx="4053481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Результаты ЕГЭ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 русскому языку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65158" y="1505711"/>
            <a:ext cx="64640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Минимальный балл снижен с 36 до 24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186307864"/>
              </p:ext>
            </p:extLst>
          </p:nvPr>
        </p:nvGraphicFramePr>
        <p:xfrm>
          <a:off x="4787589" y="1967376"/>
          <a:ext cx="4007252" cy="4624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99921"/>
              </p:ext>
            </p:extLst>
          </p:nvPr>
        </p:nvGraphicFramePr>
        <p:xfrm>
          <a:off x="118132" y="2233163"/>
          <a:ext cx="5245956" cy="1915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601"/>
                <a:gridCol w="1101868"/>
                <a:gridCol w="1405838"/>
                <a:gridCol w="878649"/>
              </a:tblGrid>
              <a:tr h="478979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Не набрали минимальный балл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97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Из расчёта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Район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Область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РФ</a:t>
                      </a:r>
                      <a:endParaRPr lang="ru-RU" sz="2400" b="1" dirty="0"/>
                    </a:p>
                  </a:txBody>
                  <a:tcPr/>
                </a:tc>
              </a:tr>
              <a:tr h="47897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36 баллов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1,07%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20%</a:t>
                      </a:r>
                      <a:endParaRPr lang="ru-RU" sz="2400" b="1" dirty="0"/>
                    </a:p>
                  </a:txBody>
                  <a:tcPr/>
                </a:tc>
              </a:tr>
              <a:tr h="47897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24 балла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0,05%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0,5%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373758"/>
              </p:ext>
            </p:extLst>
          </p:nvPr>
        </p:nvGraphicFramePr>
        <p:xfrm>
          <a:off x="118020" y="4293096"/>
          <a:ext cx="5246067" cy="201622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99438"/>
                <a:gridCol w="1808989"/>
                <a:gridCol w="1537640"/>
              </a:tblGrid>
              <a:tr h="504056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Высокие баллы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От 73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От 80</a:t>
                      </a:r>
                      <a:endParaRPr lang="ru-RU" sz="2400" b="1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2013 год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29</a:t>
                      </a:r>
                      <a:r>
                        <a:rPr lang="ru-RU" sz="2400" b="1" baseline="0" dirty="0" smtClean="0"/>
                        <a:t> (19,9%)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22 (15,2%)</a:t>
                      </a:r>
                      <a:endParaRPr lang="ru-RU" sz="2400" b="1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2014 год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27</a:t>
                      </a:r>
                      <a:r>
                        <a:rPr lang="ru-RU" sz="2400" b="1" baseline="0" dirty="0" smtClean="0"/>
                        <a:t> (20,1%)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10</a:t>
                      </a:r>
                      <a:r>
                        <a:rPr lang="ru-RU" sz="2400" b="1" baseline="0" dirty="0" smtClean="0"/>
                        <a:t> (5,1%)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868144" y="2041933"/>
            <a:ext cx="2134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37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-24917" y="617538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721267" y="212447"/>
            <a:ext cx="339977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Результаты ЕГЭ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 математике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65159" y="1505711"/>
            <a:ext cx="64640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Минимальный балл снижен с 24 до 20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594041801"/>
              </p:ext>
            </p:extLst>
          </p:nvPr>
        </p:nvGraphicFramePr>
        <p:xfrm>
          <a:off x="5275306" y="2050177"/>
          <a:ext cx="3810074" cy="4807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572689"/>
              </p:ext>
            </p:extLst>
          </p:nvPr>
        </p:nvGraphicFramePr>
        <p:xfrm>
          <a:off x="128761" y="2492896"/>
          <a:ext cx="5235328" cy="1872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833"/>
                <a:gridCol w="1099636"/>
                <a:gridCol w="1402990"/>
                <a:gridCol w="876869"/>
              </a:tblGrid>
              <a:tr h="468052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Не набрали минимальный балл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Из расчёта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Район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Область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РФ</a:t>
                      </a:r>
                      <a:endParaRPr lang="ru-RU" sz="2400" b="1" dirty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24 баллов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5,9 %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2,17%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5,3%</a:t>
                      </a:r>
                      <a:endParaRPr lang="ru-RU" sz="2400" b="1" dirty="0"/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 балла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0,3%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0%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069781"/>
              </p:ext>
            </p:extLst>
          </p:nvPr>
        </p:nvGraphicFramePr>
        <p:xfrm>
          <a:off x="179512" y="4437112"/>
          <a:ext cx="5184576" cy="205942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877174"/>
                <a:gridCol w="1787785"/>
                <a:gridCol w="1519617"/>
              </a:tblGrid>
              <a:tr h="514856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Высокие баллы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14856"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От 63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От 80</a:t>
                      </a:r>
                      <a:endParaRPr lang="ru-RU" sz="2400" b="1" dirty="0"/>
                    </a:p>
                  </a:txBody>
                  <a:tcPr/>
                </a:tc>
              </a:tr>
              <a:tr h="51485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2013 год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12</a:t>
                      </a:r>
                      <a:r>
                        <a:rPr lang="ru-RU" sz="2400" b="1" baseline="0" dirty="0" smtClean="0"/>
                        <a:t> (8,2%)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</a:tr>
              <a:tr h="51485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2014 год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19</a:t>
                      </a:r>
                      <a:r>
                        <a:rPr lang="ru-RU" sz="2400" b="1" baseline="0" dirty="0" smtClean="0"/>
                        <a:t> (14,2%)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868144" y="2041933"/>
            <a:ext cx="2134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8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803198" y="212447"/>
            <a:ext cx="4929042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Результаты ЕГЭ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 биологии и истории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716087"/>
            <a:ext cx="364119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Средний балл по району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68806" y="1743199"/>
            <a:ext cx="378340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Средний балл в 2014 году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236473087"/>
              </p:ext>
            </p:extLst>
          </p:nvPr>
        </p:nvGraphicFramePr>
        <p:xfrm>
          <a:off x="10404" y="2243927"/>
          <a:ext cx="8882076" cy="4629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349735765"/>
              </p:ext>
            </p:extLst>
          </p:nvPr>
        </p:nvGraphicFramePr>
        <p:xfrm>
          <a:off x="4267719" y="2192979"/>
          <a:ext cx="4488160" cy="3976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58338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787493" y="560874"/>
            <a:ext cx="378610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Результаты ГИА-9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745778"/>
              </p:ext>
            </p:extLst>
          </p:nvPr>
        </p:nvGraphicFramePr>
        <p:xfrm>
          <a:off x="209966" y="2204864"/>
          <a:ext cx="8754522" cy="27127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697739"/>
                <a:gridCol w="1220435"/>
                <a:gridCol w="1459087"/>
                <a:gridCol w="1459087"/>
                <a:gridCol w="1459087"/>
                <a:gridCol w="1459087"/>
              </a:tblGrid>
              <a:tr h="1029602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Отметки</a:t>
                      </a:r>
                    </a:p>
                    <a:p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«2»      «3»      «4»      «5»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отметочный балл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1760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(0,7%)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(48,5%)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(35,8%)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(15%)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1760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(1%)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(67,1%)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(22,1%)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(9,8%)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22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094814" y="191542"/>
            <a:ext cx="4761816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Задачи повышения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качества образования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412776"/>
            <a:ext cx="8712968" cy="4832092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wrap="square">
            <a:spAutoFit/>
          </a:bodyPr>
          <a:lstStyle/>
          <a:p>
            <a:pPr indent="381000" algn="just">
              <a:lnSpc>
                <a:spcPct val="9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1. Провести анализ результатов экзаменов с целью определения перечня мероприятий по совершенствованию условий, обеспечивающих повышение:</a:t>
            </a: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- качества образования на всех уровнях обучения;</a:t>
            </a: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- квалификации педагогических работников;</a:t>
            </a:r>
          </a:p>
          <a:p>
            <a:pPr algn="just">
              <a:lnSpc>
                <a:spcPct val="9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- качества профессиональной практической деятельности;</a:t>
            </a:r>
          </a:p>
          <a:p>
            <a:pPr algn="just">
              <a:lnSpc>
                <a:spcPct val="90000"/>
              </a:lnSpc>
              <a:spcAft>
                <a:spcPts val="1200"/>
              </a:spcAft>
            </a:pPr>
            <a:r>
              <a:rPr lang="ru-RU" sz="2000" b="1" dirty="0">
                <a:latin typeface="Times New Roman"/>
                <a:ea typeface="Times New Roman"/>
              </a:rPr>
              <a:t>- качества профильной работы и предпрофессиональной подготовки обучающихся.</a:t>
            </a:r>
          </a:p>
          <a:p>
            <a:pPr indent="381000" algn="just">
              <a:lnSpc>
                <a:spcPct val="9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2. Обеспечить:</a:t>
            </a:r>
          </a:p>
          <a:p>
            <a:pPr indent="381000" algn="just">
              <a:lnSpc>
                <a:spcPct val="9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- адресный индивидуальный подход в работе с ОО, педагогическими работниками, обучающимися, выпускники которых не подтверждают на ГИА освоение образовательных цензов;</a:t>
            </a:r>
          </a:p>
          <a:p>
            <a:pPr indent="381000" algn="just">
              <a:lnSpc>
                <a:spcPct val="9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- совершенствование системы диагностики и оценки качества образования в основной школе;</a:t>
            </a:r>
          </a:p>
          <a:p>
            <a:pPr indent="381000" algn="just">
              <a:lnSpc>
                <a:spcPct val="9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- перевод руководящих и педагогических работников на эффективный контракт</a:t>
            </a:r>
            <a:r>
              <a:rPr lang="ru-RU" sz="2000" b="1" dirty="0" smtClean="0">
                <a:latin typeface="Times New Roman"/>
                <a:ea typeface="Times New Roman"/>
              </a:rPr>
              <a:t>.</a:t>
            </a:r>
            <a:endParaRPr lang="ru-RU" sz="2000" b="1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916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094814" y="191542"/>
            <a:ext cx="4761816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Задачи повышения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качества образования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484784"/>
            <a:ext cx="8568952" cy="4955203"/>
          </a:xfrm>
          <a:prstGeom prst="rect">
            <a:avLst/>
          </a:prstGeom>
          <a:solidFill>
            <a:schemeClr val="bg1">
              <a:alpha val="51000"/>
            </a:schemeClr>
          </a:solidFill>
        </p:spPr>
        <p:txBody>
          <a:bodyPr wrap="square">
            <a:spAutoFit/>
          </a:bodyPr>
          <a:lstStyle/>
          <a:p>
            <a:pPr indent="381000" algn="just">
              <a:lnSpc>
                <a:spcPct val="9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3. Продолжить работу:</a:t>
            </a:r>
          </a:p>
          <a:p>
            <a:pPr indent="381000" algn="just">
              <a:lnSpc>
                <a:spcPct val="9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- по выстраиванию системы индивидуальной работы с обучающимися по устранению учебных дефицитов в освоении общеобразовательных предметов на каждом уровне обучения;</a:t>
            </a:r>
          </a:p>
          <a:p>
            <a:pPr indent="381000" algn="just">
              <a:lnSpc>
                <a:spcPct val="90000"/>
              </a:lnSpc>
              <a:spcAft>
                <a:spcPts val="1200"/>
              </a:spcAft>
            </a:pPr>
            <a:r>
              <a:rPr lang="ru-RU" sz="2000" b="1" dirty="0">
                <a:latin typeface="Times New Roman"/>
                <a:ea typeface="Times New Roman"/>
              </a:rPr>
              <a:t>- по повышению квалификации педагогов с целью преодоления профессиональных дефицитов и повышения качества обучения школьников.</a:t>
            </a:r>
          </a:p>
          <a:p>
            <a:pPr indent="381000" algn="just">
              <a:spcAft>
                <a:spcPts val="1200"/>
              </a:spcAft>
            </a:pPr>
            <a:r>
              <a:rPr lang="ru-RU" sz="2000" b="1" dirty="0" smtClean="0">
                <a:latin typeface="Times New Roman"/>
                <a:ea typeface="Times New Roman"/>
              </a:rPr>
              <a:t>4</a:t>
            </a:r>
            <a:r>
              <a:rPr lang="ru-RU" sz="2000" b="1" dirty="0">
                <a:latin typeface="Times New Roman"/>
                <a:ea typeface="Times New Roman"/>
              </a:rPr>
              <a:t>. Оптимизировать работу по использованию информационных ресурсов, технического оборудования для подготовки обучающихся к ГИА.</a:t>
            </a:r>
          </a:p>
          <a:p>
            <a:pPr indent="381000" algn="just">
              <a:spcAft>
                <a:spcPts val="1200"/>
              </a:spcAft>
            </a:pPr>
            <a:r>
              <a:rPr lang="ru-RU" sz="2000" b="1" dirty="0">
                <a:latin typeface="Times New Roman"/>
                <a:ea typeface="Times New Roman"/>
              </a:rPr>
              <a:t>5. Муниципальной базовой площадке по оценке качества образования (</a:t>
            </a:r>
            <a:r>
              <a:rPr lang="ru-RU" sz="2000" b="1" dirty="0" err="1">
                <a:latin typeface="Times New Roman"/>
                <a:ea typeface="Times New Roman"/>
              </a:rPr>
              <a:t>Речкаловская</a:t>
            </a:r>
            <a:r>
              <a:rPr lang="ru-RU" sz="2000" b="1" dirty="0">
                <a:latin typeface="Times New Roman"/>
                <a:ea typeface="Times New Roman"/>
              </a:rPr>
              <a:t> школа) организовать работу по диссеминации положительного опыта в  ОУ Ирбитского МО.</a:t>
            </a:r>
          </a:p>
          <a:p>
            <a:pPr indent="381000" algn="just"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</a:rPr>
              <a:t>6. Проведение мероприятий по вопросам предъявления опыта работы по выстраиванию МСОКО и ШСОКО.</a:t>
            </a:r>
            <a:endParaRPr lang="ru-RU" sz="20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8630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617538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584980" y="-27384"/>
            <a:ext cx="5644109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Динамика заработной платы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педагогических работников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 2012-2014 гг.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447809159"/>
              </p:ext>
            </p:extLst>
          </p:nvPr>
        </p:nvGraphicFramePr>
        <p:xfrm>
          <a:off x="323528" y="1433244"/>
          <a:ext cx="8496944" cy="5424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69409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537701" y="483929"/>
            <a:ext cx="589514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Дополнительное образование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66203129"/>
              </p:ext>
            </p:extLst>
          </p:nvPr>
        </p:nvGraphicFramePr>
        <p:xfrm>
          <a:off x="810262" y="2606519"/>
          <a:ext cx="7884368" cy="4271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91680" y="2132856"/>
            <a:ext cx="36041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обучающихся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направленностям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8926" y="1514068"/>
            <a:ext cx="868757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Охват детей системой дополнительного образования – 89 % 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55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537701" y="483929"/>
            <a:ext cx="589514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Дополнительное образование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48327" y="1488266"/>
            <a:ext cx="574227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Достижения учащихся Ирбитского МО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2013-2014 уч. год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403540"/>
              </p:ext>
            </p:extLst>
          </p:nvPr>
        </p:nvGraphicFramePr>
        <p:xfrm>
          <a:off x="251520" y="2337677"/>
          <a:ext cx="8707851" cy="325156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{1FECB4D8-DB02-4DC6-A0A2-4F2EBAE1DC90}</a:tableStyleId>
              </a:tblPr>
              <a:tblGrid>
                <a:gridCol w="2899089"/>
                <a:gridCol w="2273919"/>
                <a:gridCol w="1734643"/>
                <a:gridCol w="1800200"/>
              </a:tblGrid>
              <a:tr h="54192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достижений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19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победители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1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Международный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1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1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Областной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276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1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2896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649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402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022811" y="167779"/>
            <a:ext cx="485344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Премия губернатора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Свердловской области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0" name="Picture 2" descr="C:\Users\1\Pictures\Брюшков Юрий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3" t="8496" r="9709" b="20853"/>
          <a:stretch/>
        </p:blipFill>
        <p:spPr bwMode="auto">
          <a:xfrm>
            <a:off x="61391" y="1488052"/>
            <a:ext cx="3367711" cy="460524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19975" y="2623916"/>
            <a:ext cx="5644514" cy="2308324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Премия Губернатора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 успехи, проявленные в областных фестивалях, конкурсах, всероссийских, международных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олимпиадах в 2013-2014 учебном году»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992" y="5445224"/>
            <a:ext cx="8604472" cy="19082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Брюшков Юрий 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учащийся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 класса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МКОУ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Знаменской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СОШ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679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432" y="59629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781004" y="167828"/>
            <a:ext cx="5300362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Результаты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олимпиады школьников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011219887"/>
              </p:ext>
            </p:extLst>
          </p:nvPr>
        </p:nvGraphicFramePr>
        <p:xfrm>
          <a:off x="432" y="1196752"/>
          <a:ext cx="7143010" cy="314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45013870"/>
              </p:ext>
            </p:extLst>
          </p:nvPr>
        </p:nvGraphicFramePr>
        <p:xfrm>
          <a:off x="-171428" y="4215888"/>
          <a:ext cx="4887444" cy="2659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47664" y="134076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Доля участников</a:t>
            </a:r>
            <a:endParaRPr lang="ru-RU" sz="2000" b="1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123417096"/>
              </p:ext>
            </p:extLst>
          </p:nvPr>
        </p:nvGraphicFramePr>
        <p:xfrm>
          <a:off x="4188580" y="4198090"/>
          <a:ext cx="4968552" cy="2659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90454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0" y="644922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Picture 19" descr="C:\Users\1\Downloads\образование 2\4746846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948" y="2996952"/>
            <a:ext cx="6820619" cy="2887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6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883383" y="476250"/>
            <a:ext cx="1177925" cy="849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9" name="Picture 5" descr="C:\Users\1\Downloads\315145_bi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094" y="14288"/>
            <a:ext cx="122396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 descr="C:\Users\1\Downloads\образование 2\dnevnik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21" y="5445224"/>
            <a:ext cx="2219631" cy="1220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1\Downloads\образование 2\стандарт.pn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792" y="5733256"/>
            <a:ext cx="2548252" cy="103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&amp;Fcy;&amp;Gcy;&amp;Ocy;&amp;Scy; &amp;Icy;&amp;ncy;&amp;fcy;&amp;ocy;&amp;rcy;&amp;mcy;&amp;acy;&amp;tscy;&amp;icy;&amp;yacy;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475" y="5606109"/>
            <a:ext cx="1614032" cy="135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&amp;Gcy;&amp;lcy;&amp;acy;&amp;vcy;&amp;ncy;&amp;acy;&amp;yacy; - &amp;Pcy;&amp;ocy;&amp;rcy;&amp;tcy;&amp;acy;&amp;lcy; &amp;gcy;&amp;ocy;&amp;scy;&amp;ucy;&amp;dcy;&amp;acy;&amp;rcy;&amp;scy;&amp;tcy;&amp;vcy;&amp;iecy;&amp;ncy;&amp;ncy;&amp;ycy;&amp;khcy; &amp;ucy;&amp;scy;&amp;lcy;&amp;ucy;&amp;gcy; &amp;YAcy;&amp;mcy;&amp;acy;&amp;lcy;&amp;ocy;-&amp;Ncy;&amp;iecy;&amp;ncy;&amp;iecy;&amp;tscy;&amp;kcy;&amp;ocy;&amp;gcy;&amp;ocy; &amp;acy;&amp;vcy;&amp;tcy;&amp;ocy;&amp;ncy;…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813" y="5805264"/>
            <a:ext cx="2381515" cy="1044524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3671" y="1772816"/>
            <a:ext cx="9066841" cy="230832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Развитие системы образования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Ирбитского муниципального образования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 современных условиях: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тоги и перспективы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50180" y="4941168"/>
            <a:ext cx="6146156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Районное </a:t>
            </a:r>
            <a:r>
              <a:rPr lang="ru-RU" sz="20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педагогическое совещание </a:t>
            </a:r>
            <a:endParaRPr lang="ru-RU" sz="20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28.08.2014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20521" y="615405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646715" y="414000"/>
            <a:ext cx="558133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МАОУ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Чёрновская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СОШ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027" name="Picture 3" descr="C:\Users\1\Downloads\Чёрновская СОШ\ремонт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705747" y="3704645"/>
            <a:ext cx="3933349" cy="295001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ownloads\Чёрновская СОШ\ремонт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69935" y="3402799"/>
            <a:ext cx="4144686" cy="310851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1\Downloads\Чёрновская СОШ\школа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53554"/>
            <a:ext cx="5818236" cy="436367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1\Downloads\ЗСШ №2\P109046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463" y="4152819"/>
            <a:ext cx="4027462" cy="302059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\Downloads\ЗСШ №2\P109047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706" y="1430331"/>
            <a:ext cx="5706330" cy="427974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1\Downloads\ЗСШ №2\P109046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79" y="4005064"/>
            <a:ext cx="3723347" cy="279251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646715" y="414000"/>
            <a:ext cx="655839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МАОУ Зайковская СОШ № 2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029" name="Picture 5" descr="\\Priyemnaya\документы\Казаков А.М\Приемка школ-2014\IMG_20140814_08541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68760"/>
            <a:ext cx="3144661" cy="559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13952" y="304383"/>
            <a:ext cx="601190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МКОУ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Речкаловская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СОШ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37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4" grpId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0" y="1303338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045710" y="335558"/>
            <a:ext cx="7414722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Изменение доли школьников,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обучающихся в современных условиях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204485334"/>
              </p:ext>
            </p:extLst>
          </p:nvPr>
        </p:nvGraphicFramePr>
        <p:xfrm>
          <a:off x="-612576" y="4423569"/>
          <a:ext cx="5616624" cy="3114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732240885"/>
              </p:ext>
            </p:extLst>
          </p:nvPr>
        </p:nvGraphicFramePr>
        <p:xfrm>
          <a:off x="2051720" y="2911401"/>
          <a:ext cx="5643104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145939172"/>
              </p:ext>
            </p:extLst>
          </p:nvPr>
        </p:nvGraphicFramePr>
        <p:xfrm>
          <a:off x="3923928" y="1196752"/>
          <a:ext cx="5976664" cy="2942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4647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0" y="1303338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705889" y="332656"/>
            <a:ext cx="561320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Дошкольное образование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094587152"/>
              </p:ext>
            </p:extLst>
          </p:nvPr>
        </p:nvGraphicFramePr>
        <p:xfrm>
          <a:off x="395536" y="1412875"/>
          <a:ext cx="8444292" cy="5760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2048" y="5661248"/>
            <a:ext cx="8791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 2013 году численность детей в Ирбитском МО в возрасте до 7 лет составляет 2645 человек </a:t>
            </a:r>
          </a:p>
          <a:p>
            <a:pPr algn="ctr"/>
            <a:r>
              <a:rPr lang="ru-RU" sz="2800" b="1" dirty="0" smtClean="0"/>
              <a:t>(в том числе детей 3-7 лет -1505 человек)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98469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0" y="1303338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705889" y="332656"/>
            <a:ext cx="561320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Дошкольное образование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9" name="Picture 2" descr="C:\Users\ЦВР\Desktop\IMG_11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050" y="1303338"/>
            <a:ext cx="5960600" cy="397373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Priyemnaya\документы\Роману Александровичу\20140402_1136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84999">
            <a:off x="802792" y="4772333"/>
            <a:ext cx="3402555" cy="255191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6005" y="1711889"/>
            <a:ext cx="47600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Зайковский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детский сад №1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1" name="Picture 3" descr="\\Priyemnaya\документы\Роману Александровичу\20140402_11224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68279">
            <a:off x="4890598" y="4754843"/>
            <a:ext cx="3197858" cy="239839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235933" y="4424924"/>
            <a:ext cx="41883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Лаптевский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детский сад 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288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0" y="1303338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705889" y="332656"/>
            <a:ext cx="561320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Дошкольное образование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06904514"/>
              </p:ext>
            </p:extLst>
          </p:nvPr>
        </p:nvGraphicFramePr>
        <p:xfrm>
          <a:off x="-34718" y="1243775"/>
          <a:ext cx="5398806" cy="3637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180210292"/>
              </p:ext>
            </p:extLst>
          </p:nvPr>
        </p:nvGraphicFramePr>
        <p:xfrm>
          <a:off x="2728259" y="3794680"/>
          <a:ext cx="6449183" cy="3063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08104" y="3140968"/>
            <a:ext cx="3369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Очерёдность в ДОУ, %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58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0" y="1303338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705891" y="332656"/>
            <a:ext cx="561320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Дошкольное образование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60019" y="1716088"/>
            <a:ext cx="1808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 Жар-Птица</a:t>
            </a:r>
            <a:endParaRPr lang="ru-RU" dirty="0"/>
          </a:p>
        </p:txBody>
      </p:sp>
      <p:pic>
        <p:nvPicPr>
          <p:cNvPr id="3" name="Picture 2" descr="\\Priyemnaya\документы\Роману Александровичу\фото дет.сад\Изображение 4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59" y="1488053"/>
            <a:ext cx="4840337" cy="320540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\\Priyemnaya\документы\Роману Александровичу\фото дет.сад\Изображение 48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991" y="4221088"/>
            <a:ext cx="5222149" cy="34582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5296756" y="1716088"/>
            <a:ext cx="382669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Строительство </a:t>
            </a:r>
          </a:p>
          <a:p>
            <a:pPr algn="ctr"/>
            <a:r>
              <a:rPr lang="ru-RU" sz="2400" b="1" dirty="0" smtClean="0"/>
              <a:t>дошкольного </a:t>
            </a:r>
          </a:p>
          <a:p>
            <a:pPr algn="ctr"/>
            <a:r>
              <a:rPr lang="ru-RU" sz="2400" b="1" dirty="0" smtClean="0"/>
              <a:t>образовательного </a:t>
            </a:r>
          </a:p>
          <a:p>
            <a:pPr algn="ctr"/>
            <a:r>
              <a:rPr lang="ru-RU" sz="2400" b="1" dirty="0" smtClean="0"/>
              <a:t>учреждения </a:t>
            </a:r>
          </a:p>
          <a:p>
            <a:pPr algn="ctr"/>
            <a:r>
              <a:rPr lang="ru-RU" sz="2400" b="1" dirty="0" smtClean="0"/>
              <a:t>в п. Пионерский на 90 мест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559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1\Downloads\i-colori-di-sfondo-astratto-onde-set-vettoriale_53-88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2" t="50000" r="51830"/>
          <a:stretch>
            <a:fillRect/>
          </a:stretch>
        </p:blipFill>
        <p:spPr bwMode="auto">
          <a:xfrm>
            <a:off x="10915" y="743070"/>
            <a:ext cx="9156700" cy="62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56700" cy="1412875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50000">
                <a:srgbClr val="00B050"/>
              </a:gs>
              <a:gs pos="100000">
                <a:srgbClr val="92D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1\Downloads\Презентация Главе\header_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171400"/>
            <a:ext cx="5593244" cy="165945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447" y="0"/>
            <a:ext cx="5528551" cy="1412776"/>
          </a:xfrm>
          <a:prstGeom prst="rect">
            <a:avLst/>
          </a:prstGeom>
          <a:gradFill flip="none" rotWithShape="1">
            <a:gsLst>
              <a:gs pos="0">
                <a:srgbClr val="92D050">
                  <a:alpha val="28000"/>
                </a:srgbClr>
              </a:gs>
              <a:gs pos="50000">
                <a:srgbClr val="00B050">
                  <a:alpha val="62000"/>
                </a:srgbClr>
              </a:gs>
              <a:gs pos="100000">
                <a:srgbClr val="92D050">
                  <a:alpha val="52000"/>
                </a:srgb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81" name="Picture 3" descr="C:\Users\1\Downloads\Презентация Главе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303213"/>
            <a:ext cx="2057400" cy="201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705889" y="332656"/>
            <a:ext cx="561320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Дошкольное образование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1412776"/>
            <a:ext cx="8640960" cy="5570756"/>
          </a:xfrm>
          <a:prstGeom prst="rect">
            <a:avLst/>
          </a:prstGeom>
          <a:solidFill>
            <a:schemeClr val="bg1">
              <a:alpha val="46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  <a:buAutoNum type="arabicPeriod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Оптимизировать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ДОУ по совершенствованию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лицензионных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условий, исполнению требований надзорных органов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повышению качества образовательных услуг, услуг по присмотру и уходу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Нивелировать выявленные проблемы, препятствующие в полной мере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дошкольного образования и обеспечить условия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стандарта в штатном режиме.</a:t>
            </a:r>
          </a:p>
          <a:p>
            <a:pPr algn="just">
              <a:spcAft>
                <a:spcPts val="60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Обеспечить результативность повышения квалификации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 компетенции педагогов ДОУ.</a:t>
            </a:r>
          </a:p>
          <a:p>
            <a:pPr algn="just">
              <a:spcAft>
                <a:spcPts val="60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Продолжить работу по развитию активной роли всех участников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 в реализации действующего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дошкольного образования. </a:t>
            </a:r>
          </a:p>
        </p:txBody>
      </p:sp>
    </p:spTree>
    <p:extLst>
      <p:ext uri="{BB962C8B-B14F-4D97-AF65-F5344CB8AC3E}">
        <p14:creationId xmlns:p14="http://schemas.microsoft.com/office/powerpoint/2010/main" val="331728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</TotalTime>
  <Words>975</Words>
  <Application>Microsoft Office PowerPoint</Application>
  <PresentationFormat>Экран (4:3)</PresentationFormat>
  <Paragraphs>308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150</cp:revision>
  <dcterms:created xsi:type="dcterms:W3CDTF">2014-03-25T02:43:07Z</dcterms:created>
  <dcterms:modified xsi:type="dcterms:W3CDTF">2014-09-08T05:48:36Z</dcterms:modified>
</cp:coreProperties>
</file>