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73" r:id="rId2"/>
    <p:sldId id="287" r:id="rId3"/>
    <p:sldId id="262" r:id="rId4"/>
    <p:sldId id="274" r:id="rId5"/>
    <p:sldId id="258" r:id="rId6"/>
    <p:sldId id="291" r:id="rId7"/>
    <p:sldId id="293" r:id="rId8"/>
    <p:sldId id="290" r:id="rId9"/>
    <p:sldId id="292" r:id="rId10"/>
    <p:sldId id="296" r:id="rId11"/>
    <p:sldId id="299" r:id="rId12"/>
    <p:sldId id="298" r:id="rId13"/>
    <p:sldId id="300" r:id="rId14"/>
    <p:sldId id="268" r:id="rId15"/>
    <p:sldId id="304" r:id="rId16"/>
    <p:sldId id="303" r:id="rId17"/>
    <p:sldId id="302" r:id="rId18"/>
    <p:sldId id="301" r:id="rId19"/>
    <p:sldId id="311" r:id="rId20"/>
    <p:sldId id="310" r:id="rId21"/>
    <p:sldId id="309" r:id="rId22"/>
    <p:sldId id="308" r:id="rId23"/>
    <p:sldId id="282" r:id="rId24"/>
    <p:sldId id="307" r:id="rId25"/>
    <p:sldId id="306" r:id="rId26"/>
    <p:sldId id="305" r:id="rId27"/>
    <p:sldId id="312" r:id="rId28"/>
    <p:sldId id="294" r:id="rId29"/>
    <p:sldId id="295" r:id="rId30"/>
    <p:sldId id="313" r:id="rId31"/>
    <p:sldId id="314" r:id="rId32"/>
    <p:sldId id="316" r:id="rId33"/>
    <p:sldId id="288" r:id="rId34"/>
    <p:sldId id="315" r:id="rId35"/>
    <p:sldId id="320" r:id="rId36"/>
    <p:sldId id="321" r:id="rId37"/>
    <p:sldId id="276" r:id="rId38"/>
    <p:sldId id="318" r:id="rId39"/>
    <p:sldId id="319" r:id="rId40"/>
    <p:sldId id="317" r:id="rId41"/>
    <p:sldId id="283" r:id="rId42"/>
    <p:sldId id="286" r:id="rId43"/>
    <p:sldId id="28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333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/>
            </a:pPr>
            <a:r>
              <a:rPr lang="ru-RU" sz="3200"/>
              <a:t>Средний балл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Лист1!$A$1:$A$2</c:f>
              <c:strCache>
                <c:ptCount val="2"/>
                <c:pt idx="0">
                  <c:v>Ирбитское МО</c:v>
                </c:pt>
                <c:pt idx="1">
                  <c:v>Свердловская область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53.4</c:v>
                </c:pt>
                <c:pt idx="1">
                  <c:v>52.7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27-4447-AE11-4C3B09FC31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3116544"/>
        <c:axId val="13118080"/>
      </c:barChart>
      <c:catAx>
        <c:axId val="13116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3118080"/>
        <c:crosses val="autoZero"/>
        <c:auto val="1"/>
        <c:lblAlgn val="ctr"/>
        <c:lblOffset val="100"/>
        <c:noMultiLvlLbl val="0"/>
      </c:catAx>
      <c:valAx>
        <c:axId val="13118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11654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600"/>
            </a:pPr>
            <a:r>
              <a:rPr lang="ru-RU" sz="3600"/>
              <a:t>Средний балл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Лист1!$A$1:$A$2</c:f>
              <c:strCache>
                <c:ptCount val="2"/>
                <c:pt idx="0">
                  <c:v>Ирбитское МО</c:v>
                </c:pt>
                <c:pt idx="1">
                  <c:v>Свердловская область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53.4</c:v>
                </c:pt>
                <c:pt idx="1">
                  <c:v>52.7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FD-4D0B-AB00-36C998EFF2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74604544"/>
        <c:axId val="74606080"/>
      </c:barChart>
      <c:catAx>
        <c:axId val="74604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74606080"/>
        <c:crosses val="autoZero"/>
        <c:auto val="1"/>
        <c:lblAlgn val="ctr"/>
        <c:lblOffset val="100"/>
        <c:noMultiLvlLbl val="0"/>
      </c:catAx>
      <c:valAx>
        <c:axId val="74606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460454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26F38-2B23-4263-9A3C-7B7DFD5F4D0A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723A7-EC91-47A1-BA8A-F9842FE62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83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Word_Document.doc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056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2657"/>
            <a:ext cx="2392377" cy="2405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6F5B49-489C-4514-B7C1-A15EEE1D3028}"/>
              </a:ext>
            </a:extLst>
          </p:cNvPr>
          <p:cNvSpPr txBox="1"/>
          <p:nvPr/>
        </p:nvSpPr>
        <p:spPr>
          <a:xfrm>
            <a:off x="1905000" y="1981200"/>
            <a:ext cx="6444916" cy="28316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профессиональных компетентностей учителей иностранного языка как условие повышения качества школьного филологического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05431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2657"/>
            <a:ext cx="2392377" cy="2405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8561EF2-68A7-47AC-99E1-5BF6C35ED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68" y="2133600"/>
            <a:ext cx="7415463" cy="432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D4E2448-DA63-463E-8B09-651DEBC835EA}"/>
              </a:ext>
            </a:extLst>
          </p:cNvPr>
          <p:cNvSpPr txBox="1">
            <a:spLocks/>
          </p:cNvSpPr>
          <p:nvPr/>
        </p:nvSpPr>
        <p:spPr>
          <a:xfrm>
            <a:off x="844215" y="495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ВсОШ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2022-2023</a:t>
            </a:r>
          </a:p>
        </p:txBody>
      </p:sp>
    </p:spTree>
    <p:extLst>
      <p:ext uri="{BB962C8B-B14F-4D97-AF65-F5344CB8AC3E}">
        <p14:creationId xmlns:p14="http://schemas.microsoft.com/office/powerpoint/2010/main" val="2975853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2657"/>
            <a:ext cx="2392377" cy="2405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92AABE2-A5D7-449E-9A03-05F0C539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94662"/>
            <a:ext cx="6934200" cy="326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201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2657"/>
            <a:ext cx="2392377" cy="2405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91F34060-D40E-4F8D-880D-D6F7A49919B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200" y="2057400"/>
            <a:ext cx="7372672" cy="35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41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2657"/>
            <a:ext cx="2392377" cy="2405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C447573-C176-4053-BEEF-2860E2C89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6446823" cy="369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463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2657"/>
            <a:ext cx="2392377" cy="2405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9AE91E-4181-4718-9B33-B43C1E6E02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74" y="2663572"/>
            <a:ext cx="3258940" cy="2437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D833B1-18CC-4991-9436-9F53577C97B8}"/>
              </a:ext>
            </a:extLst>
          </p:cNvPr>
          <p:cNvSpPr txBox="1"/>
          <p:nvPr/>
        </p:nvSpPr>
        <p:spPr>
          <a:xfrm>
            <a:off x="2743200" y="433436"/>
            <a:ext cx="5038125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учебного предмета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изменений в содержании предмета в связи с введением обновленных ФГОС и ФОП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57F445-1BA7-4088-8551-B20CE22AD6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4430"/>
          <a:stretch/>
        </p:blipFill>
        <p:spPr>
          <a:xfrm rot="5400000">
            <a:off x="2045522" y="2384766"/>
            <a:ext cx="2903511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9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15240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2657"/>
            <a:ext cx="2392377" cy="2405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D1B7D59-BEE9-4015-AC2D-AB2E070C764C}"/>
              </a:ext>
            </a:extLst>
          </p:cNvPr>
          <p:cNvSpPr txBox="1">
            <a:spLocks/>
          </p:cNvSpPr>
          <p:nvPr/>
        </p:nvSpPr>
        <p:spPr>
          <a:xfrm>
            <a:off x="1295400" y="914400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sm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Первое поколение ФГОС</a:t>
            </a:r>
            <a:br>
              <a:rPr kumimoji="0" lang="ru-RU" sz="2800" b="0" i="0" u="none" strike="noStrike" kern="1200" cap="sm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sm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2004</a:t>
            </a: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1A826BA9-CD6E-4CBF-8963-F24E562C07AB}"/>
              </a:ext>
            </a:extLst>
          </p:cNvPr>
          <p:cNvSpPr txBox="1">
            <a:spLocks/>
          </p:cNvSpPr>
          <p:nvPr/>
        </p:nvSpPr>
        <p:spPr>
          <a:xfrm>
            <a:off x="1043788" y="2160711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Предметный подход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Концентрация на знаниях, а не на умениях их применять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Акцент на полученных объёмах информации, темах и разделах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«Чему учить?»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Tx/>
              <a:buChar char="-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751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2657"/>
            <a:ext cx="2392377" cy="2405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7B58C0B-A408-41E5-9EAB-068C35FAF8AD}"/>
              </a:ext>
            </a:extLst>
          </p:cNvPr>
          <p:cNvSpPr txBox="1">
            <a:spLocks/>
          </p:cNvSpPr>
          <p:nvPr/>
        </p:nvSpPr>
        <p:spPr>
          <a:xfrm>
            <a:off x="1295400" y="637149"/>
            <a:ext cx="7467600" cy="106613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sm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Второе поколение ФГОС</a:t>
            </a:r>
            <a:br>
              <a:rPr kumimoji="0" lang="ru-RU" sz="2800" b="0" i="0" u="none" strike="noStrike" kern="1200" cap="sm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sm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2009 - 2012</a:t>
            </a: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AE08D750-8B2B-4A84-8790-CB9CCAAF6B9E}"/>
              </a:ext>
            </a:extLst>
          </p:cNvPr>
          <p:cNvSpPr txBox="1">
            <a:spLocks/>
          </p:cNvSpPr>
          <p:nvPr/>
        </p:nvSpPr>
        <p:spPr>
          <a:xfrm>
            <a:off x="838200" y="1843763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Метапредметное образование</a:t>
            </a:r>
          </a:p>
          <a:p>
            <a:pPr>
              <a:buFont typeface="Wingdings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Ориентир на результат и развитие УУД</a:t>
            </a:r>
          </a:p>
          <a:p>
            <a:pPr>
              <a:buFont typeface="Wingdings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Как полученные знания можно использовать в жизни?</a:t>
            </a:r>
          </a:p>
          <a:p>
            <a:pPr>
              <a:buFont typeface="Wingdings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Практико-ориентированные задания, связанные с реальной жизнью</a:t>
            </a:r>
          </a:p>
          <a:p>
            <a:pPr>
              <a:buFont typeface="Wingdings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Деятельностный подход</a:t>
            </a:r>
          </a:p>
          <a:p>
            <a:pPr>
              <a:buFont typeface="Wingdings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Взаимодействие учителя и ученика</a:t>
            </a:r>
          </a:p>
          <a:p>
            <a:pPr>
              <a:buFont typeface="Wingdings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«Для чего учить?»</a:t>
            </a:r>
          </a:p>
        </p:txBody>
      </p:sp>
    </p:spTree>
    <p:extLst>
      <p:ext uri="{BB962C8B-B14F-4D97-AF65-F5344CB8AC3E}">
        <p14:creationId xmlns:p14="http://schemas.microsoft.com/office/powerpoint/2010/main" val="290680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2657"/>
            <a:ext cx="2392377" cy="2405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7F1BB92-7CC8-4F0A-8318-8B158631200E}"/>
              </a:ext>
            </a:extLst>
          </p:cNvPr>
          <p:cNvSpPr txBox="1">
            <a:spLocks/>
          </p:cNvSpPr>
          <p:nvPr/>
        </p:nvSpPr>
        <p:spPr>
          <a:xfrm>
            <a:off x="1219200" y="685800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sm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Третье поколение ФГОС </a:t>
            </a:r>
            <a:br>
              <a:rPr kumimoji="0" lang="ru-RU" sz="2800" b="0" i="0" u="none" strike="noStrike" kern="1200" cap="sm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sm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2022</a:t>
            </a: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8999EE6F-A223-4457-AA83-DD214A158F75}"/>
              </a:ext>
            </a:extLst>
          </p:cNvPr>
          <p:cNvSpPr txBox="1">
            <a:spLocks/>
          </p:cNvSpPr>
          <p:nvPr/>
        </p:nvSpPr>
        <p:spPr>
          <a:xfrm>
            <a:off x="1219200" y="1906524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- Практическое применение получаемых знаний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- Конкретизация, привязка результатов образования к реальным знаниям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- Функциональная грамотность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- Вариативность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- Единство воспитания и обучения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- Цифровые образовательные инструменты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- Интерактивные материалы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- Необязательность второго иностранного языка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797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2657"/>
            <a:ext cx="2392377" cy="2405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28CB7262-9C70-4678-A720-51AF1F2EA9B1}"/>
              </a:ext>
            </a:extLst>
          </p:cNvPr>
          <p:cNvSpPr txBox="1">
            <a:spLocks/>
          </p:cNvSpPr>
          <p:nvPr/>
        </p:nvSpPr>
        <p:spPr>
          <a:xfrm>
            <a:off x="1371600" y="1170214"/>
            <a:ext cx="7467600" cy="52051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 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Изменения ФГОС НЕ носят революционного характера. Они призваны закрепить наработки последних лет, привести стандарты образовательного процесса в соответствие со сложившейся практикой.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Изменения коснулись в основном планируемых результатов освоения образовательной программы – предметных, метапредметных и личностных.  Есть также изменения в учебном плане и учебной нагрузке.</a:t>
            </a:r>
          </a:p>
        </p:txBody>
      </p:sp>
    </p:spTree>
    <p:extLst>
      <p:ext uri="{BB962C8B-B14F-4D97-AF65-F5344CB8AC3E}">
        <p14:creationId xmlns:p14="http://schemas.microsoft.com/office/powerpoint/2010/main" val="2802366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2657"/>
            <a:ext cx="2392377" cy="2405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614687A-1B46-49D7-B7C2-54663A8F17C9}"/>
              </a:ext>
            </a:extLst>
          </p:cNvPr>
          <p:cNvSpPr txBox="1">
            <a:spLocks/>
          </p:cNvSpPr>
          <p:nvPr/>
        </p:nvSpPr>
        <p:spPr>
          <a:xfrm>
            <a:off x="1295400" y="324119"/>
            <a:ext cx="7467600" cy="85010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sm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Содержание обучения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7090D640-7F92-4A08-8AB7-C5BA161395AC}"/>
              </a:ext>
            </a:extLst>
          </p:cNvPr>
          <p:cNvSpPr txBox="1">
            <a:spLocks/>
          </p:cNvSpPr>
          <p:nvPr/>
        </p:nvSpPr>
        <p:spPr>
          <a:xfrm>
            <a:off x="1447800" y="1413516"/>
            <a:ext cx="7467600" cy="52051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Коммуникативные умения: говорение, аудирование, смысловое чтение, письменная речь</a:t>
            </a:r>
          </a:p>
          <a:p>
            <a:pPr>
              <a:buFont typeface="Wingdings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Языковые знания и умения: фонетическая сторона речи, графика/орфография/пунктуация, лексическая и грамматическая сторона речи</a:t>
            </a:r>
          </a:p>
          <a:p>
            <a:pPr>
              <a:buFont typeface="Wingdings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Социокультурные знания и умения</a:t>
            </a:r>
          </a:p>
          <a:p>
            <a:pPr>
              <a:buFont typeface="Wingdings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Компенсаторные умения</a:t>
            </a:r>
          </a:p>
        </p:txBody>
      </p:sp>
    </p:spTree>
    <p:extLst>
      <p:ext uri="{BB962C8B-B14F-4D97-AF65-F5344CB8AC3E}">
        <p14:creationId xmlns:p14="http://schemas.microsoft.com/office/powerpoint/2010/main" val="332560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056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2657"/>
            <a:ext cx="2392377" cy="2405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41468B-38C7-4EFB-97AE-1A3459DFB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93345"/>
            <a:ext cx="6581084" cy="493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6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2657"/>
            <a:ext cx="2392377" cy="2405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04D5960-8F17-4FAA-86F9-30DE16EB2428}"/>
              </a:ext>
            </a:extLst>
          </p:cNvPr>
          <p:cNvSpPr txBox="1">
            <a:spLocks/>
          </p:cNvSpPr>
          <p:nvPr/>
        </p:nvSpPr>
        <p:spPr>
          <a:xfrm>
            <a:off x="1219200" y="533400"/>
            <a:ext cx="7467600" cy="85010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small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ФОП</a:t>
            </a:r>
            <a:endParaRPr kumimoji="0" lang="ru-RU" sz="4000" b="0" i="0" u="none" strike="noStrike" kern="1200" cap="sm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7C511E79-A439-4CA9-B2F1-8F0E7878B0EF}"/>
              </a:ext>
            </a:extLst>
          </p:cNvPr>
          <p:cNvSpPr txBox="1">
            <a:spLocks/>
          </p:cNvSpPr>
          <p:nvPr/>
        </p:nvSpPr>
        <p:spPr>
          <a:xfrm>
            <a:off x="1367589" y="1239417"/>
            <a:ext cx="7467600" cy="513318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 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Федеральная общеобразовательная программа вводится в школах с 1 сентября 2023 года, в ней содержится новая инструкция обучения и воспитания учеников начальных, средних и старших классов. Для педагогов в ней расписаны учебный план, график, план воспитательной работы. Ответственным за переход школы на ФОП считается директор. Он издает приказ, собирает команду, создает дорожную карту, вводит в курс дела педагогический коллектив и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952731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2657"/>
            <a:ext cx="2392377" cy="2405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1F2D1F72-9AC4-479D-AA16-6B8E3B12064D}"/>
              </a:ext>
            </a:extLst>
          </p:cNvPr>
          <p:cNvSpPr txBox="1">
            <a:spLocks/>
          </p:cNvSpPr>
          <p:nvPr/>
        </p:nvSpPr>
        <p:spPr>
          <a:xfrm>
            <a:off x="1143000" y="1295400"/>
            <a:ext cx="7467600" cy="527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Федеральная рабочая программа – часть федеральной основной общеобразовательной программы (ФОП).</a:t>
            </a:r>
          </a:p>
          <a:p>
            <a:pPr>
              <a:buFont typeface="Wingdings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Font typeface="Wingdings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Рабочая программа – нормативно-правовой документ, определяющий содержание, объём, порядок изучения какой – либо учебной дисциплины. (из конструктора рабочих программ)</a:t>
            </a:r>
          </a:p>
        </p:txBody>
      </p:sp>
    </p:spTree>
    <p:extLst>
      <p:ext uri="{BB962C8B-B14F-4D97-AF65-F5344CB8AC3E}">
        <p14:creationId xmlns:p14="http://schemas.microsoft.com/office/powerpoint/2010/main" val="1109104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951B59C0-AE72-423F-BF52-0FF427A580F4}"/>
              </a:ext>
            </a:extLst>
          </p:cNvPr>
          <p:cNvSpPr txBox="1">
            <a:spLocks/>
          </p:cNvSpPr>
          <p:nvPr/>
        </p:nvSpPr>
        <p:spPr>
          <a:xfrm>
            <a:off x="1306906" y="780069"/>
            <a:ext cx="6530188" cy="4626289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УМК разработан для всех классов (1 – 11)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Хорошая наполняемость комплекта: учебник, рабочая тетрадь, сборник дополнительных упражнений, книга тестов,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CD/DVD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книга для чтения и приложение «Языковой портфель» для учащихся, что делает урок более разнообразным и интересным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Аудиоприложение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наглядный материал, дополнительные упражнения к урокам (сайт издательства «Просвещение»)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В УМК используется современная лексика, достаточное количество грамматических упражнений и заданий для самопроверки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Каждый урок поделен на разделы: говорение, аудирование, работа с текстом, новая лексика, грамматика, письмо, тестирование /логично выстроенная тема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Красочность оформления учебников и рабочих тетрадей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Содержание заданий с учетом интересов и возрастных особенностей учащихся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Наличие заданий, направленных на подготовку к ГИА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Tx/>
              <a:buChar char="-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9941386-89C6-40C8-9F0F-C91F3183EF5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7467600" cy="562074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sm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Преимущества</a:t>
            </a:r>
          </a:p>
        </p:txBody>
      </p:sp>
      <p:pic>
        <p:nvPicPr>
          <p:cNvPr id="7" name="Picture 2" descr="C:\Users\1\Desktop\УЛЯШКИНА А В\Фото Лето 2023\IMG_20230825_131729.jpg">
            <a:extLst>
              <a:ext uri="{FF2B5EF4-FFF2-40B4-BE49-F238E27FC236}">
                <a16:creationId xmlns:a16="http://schemas.microsoft.com/office/drawing/2014/main" id="{9E351A80-2D13-4B15-8D07-44E0244CF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861597"/>
            <a:ext cx="1885193" cy="1306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1801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-92814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2657"/>
            <a:ext cx="2392377" cy="2405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Татьяна\Pictures\Мои рисунки\Фотошоп\+ школьные\! Рамки\33.png">
            <a:extLst>
              <a:ext uri="{FF2B5EF4-FFF2-40B4-BE49-F238E27FC236}">
                <a16:creationId xmlns:a16="http://schemas.microsoft.com/office/drawing/2014/main" id="{BD96B561-005A-4383-A85B-D73BAE5EE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7176" y="2024499"/>
            <a:ext cx="3144349" cy="235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2E0A39-F380-4C64-88A9-03B0CFD6AC22}"/>
              </a:ext>
            </a:extLst>
          </p:cNvPr>
          <p:cNvSpPr txBox="1"/>
          <p:nvPr/>
        </p:nvSpPr>
        <p:spPr>
          <a:xfrm>
            <a:off x="2133600" y="601602"/>
            <a:ext cx="5881437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Соотнесение содержания ФГИС «Моя школа» (электронные ресурсы) и тематического планирования по предмету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188A7CF-735D-48C9-B224-8B6EA2534545}"/>
              </a:ext>
            </a:extLst>
          </p:cNvPr>
          <p:cNvSpPr/>
          <p:nvPr/>
        </p:nvSpPr>
        <p:spPr>
          <a:xfrm>
            <a:off x="1752600" y="1905000"/>
            <a:ext cx="5626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2019EA-3A4A-4DD3-9EC2-470CB633AC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9" t="10479" r="50000" b="16406"/>
          <a:stretch/>
        </p:blipFill>
        <p:spPr>
          <a:xfrm rot="5400000">
            <a:off x="711087" y="2399004"/>
            <a:ext cx="2434956" cy="25614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1C46D4-F884-4229-8D81-DB8DC41791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8" t="22335" r="13141"/>
          <a:stretch/>
        </p:blipFill>
        <p:spPr>
          <a:xfrm rot="5400000">
            <a:off x="6111491" y="2226682"/>
            <a:ext cx="2493837" cy="278664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B7F55E0-547C-45D2-B542-701F6299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64" y="2035671"/>
            <a:ext cx="3151202" cy="314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372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2657"/>
            <a:ext cx="2392377" cy="2405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23E60FE0-E9D2-45DC-919A-02F609C3FAAD}"/>
              </a:ext>
            </a:extLst>
          </p:cNvPr>
          <p:cNvSpPr txBox="1">
            <a:spLocks/>
          </p:cNvSpPr>
          <p:nvPr/>
        </p:nvSpPr>
        <p:spPr>
          <a:xfrm>
            <a:off x="1447800" y="1129837"/>
            <a:ext cx="7344816" cy="45983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Основная </a:t>
            </a:r>
            <a:r>
              <a:rPr kumimoji="0" lang="ru-RU" sz="2800" b="0" i="0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цель</a:t>
            </a: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создания </a:t>
            </a: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ФГИС Моя школа</a:t>
            </a: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— обеспечить эффективную информационную поддержку образовательных организаций и создать условия для использования новых информационных технологий.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2" descr="C:\Users\Иван\Desktop\KrqNpAlKcFI.jpg">
            <a:extLst>
              <a:ext uri="{FF2B5EF4-FFF2-40B4-BE49-F238E27FC236}">
                <a16:creationId xmlns:a16="http://schemas.microsoft.com/office/drawing/2014/main" id="{926EFECC-E6FC-4667-BCC5-E0C52F4D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86384"/>
            <a:ext cx="4191450" cy="235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646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2657"/>
            <a:ext cx="2392377" cy="2405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05B0585-7686-4D85-9DCF-2106C550DAE3}"/>
              </a:ext>
            </a:extLst>
          </p:cNvPr>
          <p:cNvSpPr txBox="1">
            <a:spLocks/>
          </p:cNvSpPr>
          <p:nvPr/>
        </p:nvSpPr>
        <p:spPr>
          <a:xfrm>
            <a:off x="1676400" y="935902"/>
            <a:ext cx="6933361" cy="1183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ФГИС «Моя школа» предоставляет доступ к: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EA98F341-85F0-46AD-B3F7-571C9558989E}"/>
              </a:ext>
            </a:extLst>
          </p:cNvPr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электронному журналу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/</a:t>
            </a: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дневнику;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работе с файлами, созданию собственных папок с документами;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библиотеке цифрового образовательного и воспитательного контента;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созданию групповых и персональных чатов;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тестирующей системе для оценки знаний учащихся;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«Видеоуроки РЭШ» и «Подборки».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156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2657"/>
            <a:ext cx="2392377" cy="2405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710E2656-BFE1-429F-9989-E7BCE7BF44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" y="4114800"/>
            <a:ext cx="8662737" cy="1574264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6B303D60-4438-4C87-9618-DC1420B932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21" y="457200"/>
            <a:ext cx="663001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24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0E6B02-E454-4EBA-B5AF-D15E60ACC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Объект 3">
            <a:extLst>
              <a:ext uri="{FF2B5EF4-FFF2-40B4-BE49-F238E27FC236}">
                <a16:creationId xmlns:a16="http://schemas.microsoft.com/office/drawing/2014/main" id="{58972D61-500B-4B95-97B8-150518A1A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1068222"/>
            <a:ext cx="7704856" cy="472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2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EBF039-2A47-4E3A-B450-FDCAFB501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Объект 3">
            <a:extLst>
              <a:ext uri="{FF2B5EF4-FFF2-40B4-BE49-F238E27FC236}">
                <a16:creationId xmlns:a16="http://schemas.microsoft.com/office/drawing/2014/main" id="{F15F2708-0FEF-4566-98D8-08A4A1318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704856" cy="441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09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63E634-AAB9-43E8-A06B-E57F39BD7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Объект 3">
            <a:extLst>
              <a:ext uri="{FF2B5EF4-FFF2-40B4-BE49-F238E27FC236}">
                <a16:creationId xmlns:a16="http://schemas.microsoft.com/office/drawing/2014/main" id="{7D71EA2A-6694-49D7-A7EE-BA9FFDBF8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776864" cy="47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86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113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2657"/>
            <a:ext cx="2392377" cy="2405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A26616-8246-40B2-83F5-57563BE22640}"/>
              </a:ext>
            </a:extLst>
          </p:cNvPr>
          <p:cNvSpPr txBox="1"/>
          <p:nvPr/>
        </p:nvSpPr>
        <p:spPr>
          <a:xfrm>
            <a:off x="1600200" y="2507341"/>
            <a:ext cx="7086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4.Соотнесение содержания ФГИС «Моя школа» (электронные ресурсы) и тематического планирования по предмету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5.График контрольных работ: - требования к оценочным процедурам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6.Результаты диагностики профессиональных дефицитов педагогов в 2023 году: итоги и рекомендации педагогов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7.Организационные вопросы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A6C369-9865-41C8-B1DC-425EEE795831}"/>
              </a:ext>
            </a:extLst>
          </p:cNvPr>
          <p:cNvSpPr txBox="1"/>
          <p:nvPr/>
        </p:nvSpPr>
        <p:spPr>
          <a:xfrm>
            <a:off x="2030328" y="838200"/>
            <a:ext cx="6351671" cy="165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Анализ деятельности РМО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2022-2023 учебный год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Статистические данные по итогам сдачи ОГЭ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Содержание учебного предмета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определение изменений в содержании предмета в связи с введением обновленных ФГОС и ФОП (по классам);</a:t>
            </a:r>
          </a:p>
        </p:txBody>
      </p:sp>
    </p:spTree>
    <p:extLst>
      <p:ext uri="{BB962C8B-B14F-4D97-AF65-F5344CB8AC3E}">
        <p14:creationId xmlns:p14="http://schemas.microsoft.com/office/powerpoint/2010/main" val="2504413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43AD0E-D352-4D4B-8252-84912521F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Объект 3">
            <a:extLst>
              <a:ext uri="{FF2B5EF4-FFF2-40B4-BE49-F238E27FC236}">
                <a16:creationId xmlns:a16="http://schemas.microsoft.com/office/drawing/2014/main" id="{8DB95C6B-0ECC-49E6-A3CE-373D45A8E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3"/>
            <a:ext cx="7704856" cy="446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34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E81AFA-576A-441D-BE9D-FAE16E50A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EC0C69-8C0E-4BA2-B863-54F8F5202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C138D8BA-E5AD-4B87-89D5-237FA56DA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704856" cy="447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20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AAA27A-C950-4383-B523-5DC0FAADF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Объект 3">
            <a:extLst>
              <a:ext uri="{FF2B5EF4-FFF2-40B4-BE49-F238E27FC236}">
                <a16:creationId xmlns:a16="http://schemas.microsoft.com/office/drawing/2014/main" id="{BF8B401B-F022-42E5-874C-25EF5A353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704856" cy="516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15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2657"/>
            <a:ext cx="2392377" cy="2405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598D56-D723-44C2-9090-8E9A773845D2}"/>
              </a:ext>
            </a:extLst>
          </p:cNvPr>
          <p:cNvSpPr txBox="1"/>
          <p:nvPr/>
        </p:nvSpPr>
        <p:spPr>
          <a:xfrm>
            <a:off x="2667000" y="914400"/>
            <a:ext cx="469231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контрольных работ: - требования к оценочным процедурам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9105A7-34A5-4734-AE2A-A0DCA48DD5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3" t="26287" r="13334"/>
          <a:stretch/>
        </p:blipFill>
        <p:spPr>
          <a:xfrm rot="5400000">
            <a:off x="1120830" y="2940046"/>
            <a:ext cx="3005138" cy="239237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8FF6815-65F6-40D5-B13A-1BB992024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1902"/>
            <a:ext cx="3827565" cy="287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129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307EAC-8D4E-4E09-ACB9-A8B51090F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008526-67B3-4A03-AD1A-12FE2FC50FF1}"/>
              </a:ext>
            </a:extLst>
          </p:cNvPr>
          <p:cNvSpPr txBox="1"/>
          <p:nvPr/>
        </p:nvSpPr>
        <p:spPr>
          <a:xfrm>
            <a:off x="1066800" y="533400"/>
            <a:ext cx="75438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требования к системе оценивания.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 </a:t>
            </a:r>
            <a:r>
              <a:rPr lang="ru-RU" sz="14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системе оценивания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ее </a:t>
            </a:r>
            <a:r>
              <a:rPr lang="ru-RU" sz="14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цели и задачи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можно сформулировать следующим образом. Система оценивания должна быть устроена так, чтобы с ее помощью можно было: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-устанавливать, что знают и понимают учащиеся на иностранном языке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-давать общую и дифференцированную информацию о процессе преподавания и процессе учения,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-отслеживать индивидуальный прогресс учащихся в достижении Требований стандарта и в частности, в достижении планируемых результатах освоения программ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-обеспечивать обратную связь для учителей, учащихся и родителей,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-отслеживать эффективность реализуемой учебной программы.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этими целями 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оценивания направлена на получение информации, позволяющей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-учащимся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– обрести уверенность в возможности успешного включения в систему непрерывного образования,</a:t>
            </a:r>
          </a:p>
          <a:p>
            <a:pPr algn="just"/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-родителям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отслеживать процесс обучения и развития своего ребенка,</a:t>
            </a:r>
          </a:p>
          <a:p>
            <a:r>
              <a:rPr lang="ru-RU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-учителям</a:t>
            </a:r>
            <a:r>
              <a:rPr lang="ru-RU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выносить суждения об эффективности программы обучения, об индивидуальном прогрессе и достижениях учащихся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29383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A16B07-9199-45A8-8A98-E3E42BAE6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AA60BE-E4EA-4B38-B8F2-49C499414758}"/>
              </a:ext>
            </a:extLst>
          </p:cNvPr>
          <p:cNvSpPr txBox="1"/>
          <p:nvPr/>
        </p:nvSpPr>
        <p:spPr>
          <a:xfrm>
            <a:off x="1752600" y="381000"/>
            <a:ext cx="5909510" cy="7275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оценивания работ учащихся по предмету «Английский язык»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1.Критерии оценивания письменных работ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письменные работы 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(контрольные работы, тестовые работы, словарные диктанты) оценка вычисляется исходя из процента правильных ответов: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Творческие письменные работы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(письма, разные виды сочинений, эссе, проектные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работы, вт.ч. в группах) оцениваются по пяти критериям: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(соблюдение объема работы, соответствие теме, отражены ли все указанные в задании аспекты, стилевое оформление речи соответствует типу задания, аргументация на соответствующем уровне, соблюдение норм вежливости).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2.Организация работы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(логичность высказывания, использование средств логической связи на соответствующем уровне, соблюдение формата высказывания и деление текста на абзацы);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3.Лексика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(словарный запас соответствует поставленной задаче и требованиям данного года обучения языку);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4.Грамматика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(использование разнообразных грамматических конструкций в соответствии с поставленной задачей и требованиям данного года обучения языку);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5.Орфография и пунктуация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(отсутствие орфографических ошибок, соблюдение главных правил пунктуации: предложения начинаются с заглавной буквы, в конце предложения стоит точка, вопросительный или восклицательный знак, а также соблюдение основных правил расстановки запятых).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E791D4CC-D729-4CF2-B03A-71405DC8BC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949521"/>
              </p:ext>
            </p:extLst>
          </p:nvPr>
        </p:nvGraphicFramePr>
        <p:xfrm>
          <a:off x="1723273" y="1295400"/>
          <a:ext cx="5938837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4" imgW="5939606" imgH="1001196" progId="Word.Document.12">
                  <p:embed/>
                </p:oleObj>
              </mc:Choice>
              <mc:Fallback>
                <p:oleObj name="Document" r:id="rId4" imgW="5939606" imgH="10011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3273" y="1295400"/>
                        <a:ext cx="5938837" cy="100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9994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064F8C-749B-45BD-9DAB-F0D23BD1B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0C1F3F-1005-42C7-ADCA-7921503C8E31}"/>
              </a:ext>
            </a:extLst>
          </p:cNvPr>
          <p:cNvSpPr txBox="1"/>
          <p:nvPr/>
        </p:nvSpPr>
        <p:spPr>
          <a:xfrm>
            <a:off x="2133600" y="381000"/>
            <a:ext cx="5791200" cy="572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оценки творческих письменных работ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(письма,  сочинения, эссе, проектные работы, в т.ч. в группах)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CE1B89-F914-46BF-98DB-0F52F7030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264" y="931879"/>
            <a:ext cx="6605336" cy="554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606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-56721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3" y="56721"/>
            <a:ext cx="2631288" cy="2645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4210D8-AC1E-4538-B660-8ADE45BA60E1}"/>
              </a:ext>
            </a:extLst>
          </p:cNvPr>
          <p:cNvSpPr txBox="1"/>
          <p:nvPr/>
        </p:nvSpPr>
        <p:spPr>
          <a:xfrm>
            <a:off x="2209800" y="794657"/>
            <a:ext cx="6404180" cy="12603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3333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диагностики профессиональных дефицитов педагогов в 2023 году: итоги и рекомендации педагогов</a:t>
            </a:r>
            <a:endParaRPr lang="ru-RU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8DB752-82C8-4A8F-BB98-959CABEFE3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7" r="27778"/>
          <a:stretch/>
        </p:blipFill>
        <p:spPr>
          <a:xfrm rot="5400000">
            <a:off x="2331570" y="2485761"/>
            <a:ext cx="2304101" cy="21366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F17C76-1F96-4805-9A00-33EEC079EA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779515"/>
            <a:ext cx="2656206" cy="19954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F120B8-C4BF-4796-9734-3BB1CBD63456}"/>
              </a:ext>
            </a:extLst>
          </p:cNvPr>
          <p:cNvSpPr txBox="1"/>
          <p:nvPr/>
        </p:nvSpPr>
        <p:spPr>
          <a:xfrm>
            <a:off x="3083780" y="4895139"/>
            <a:ext cx="46562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Диагностика профессиональных дефицитов осуществляется на основе уровневого подхода и позволяет выявить несколько </a:t>
            </a:r>
            <a:r>
              <a:rPr lang="ru-RU" dirty="0" err="1"/>
              <a:t>дефицитарных</a:t>
            </a:r>
            <a:r>
              <a:rPr lang="ru-RU" dirty="0"/>
              <a:t> уровней: высокий, средний, низкий. </a:t>
            </a:r>
          </a:p>
        </p:txBody>
      </p:sp>
    </p:spTree>
    <p:extLst>
      <p:ext uri="{BB962C8B-B14F-4D97-AF65-F5344CB8AC3E}">
        <p14:creationId xmlns:p14="http://schemas.microsoft.com/office/powerpoint/2010/main" val="3001631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06328F-55CB-45BA-8F60-459CFADD5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A66866-0A2F-4CA0-AF1E-DB5DF56B88B5}"/>
              </a:ext>
            </a:extLst>
          </p:cNvPr>
          <p:cNvSpPr txBox="1"/>
          <p:nvPr/>
        </p:nvSpPr>
        <p:spPr>
          <a:xfrm>
            <a:off x="2243890" y="533400"/>
            <a:ext cx="575711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Целью ДР </a:t>
            </a:r>
            <a:r>
              <a:rPr kumimoji="0" lang="ru-RU" alt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ИЯ явилось определение уровня владения  учителем предметными и методическими компетенциями.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ДР была разделена на две части:</a:t>
            </a:r>
            <a:endParaRPr kumimoji="0" lang="ru-RU" alt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оценка предметных результатов (контроль иноязычной коммуникативной компетенции);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 исследование методических компетенций.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E0FEBD0-ABEA-4387-A1A4-D56A12D4D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614" y="2509885"/>
            <a:ext cx="745966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задания закрытого типа с выбором одного верного ответа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четырех/пяти 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предложенных, направленных на проверку практических умений по планированию учебной деятельности;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задания с развернутым ответом – методические задачи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позволяющие оценить владение учителем закрепленными проектом профессионального стандарта педагога трудовыми действиями: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знания учителем основ методики преподавания АЯ как учебного предмета и современных </a:t>
            </a:r>
            <a:r>
              <a:rPr lang="ru-RU" alt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педтехнологий</a:t>
            </a: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частности, метод проектов;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 умения оценивать развернутые ответы обучающихся по стандартизированным критериям, включая анализ ошибок ученика и разработку методических путей их </a:t>
            </a:r>
            <a:r>
              <a:rPr lang="ru-RU" alt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преодоленияв</a:t>
            </a: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дальнейшем обучении, в том числе, с использованием ИКТ</a:t>
            </a:r>
          </a:p>
        </p:txBody>
      </p:sp>
    </p:spTree>
    <p:extLst>
      <p:ext uri="{BB962C8B-B14F-4D97-AF65-F5344CB8AC3E}">
        <p14:creationId xmlns:p14="http://schemas.microsoft.com/office/powerpoint/2010/main" val="15851688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F069B2-FAE4-4621-BC36-149A8A654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04CEE4-53B7-467D-87C4-AEEAF02712DC}"/>
              </a:ext>
            </a:extLst>
          </p:cNvPr>
          <p:cNvSpPr txBox="1"/>
          <p:nvPr/>
        </p:nvSpPr>
        <p:spPr>
          <a:xfrm>
            <a:off x="2243890" y="381000"/>
            <a:ext cx="60619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Задания на выявление уровня методической компетенции выполнены значительно менее успешно по сравнению с заданиями на установление уровня предметной компетентности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CB3C689-DFF0-480B-B4A6-1EE6CD04C54F}"/>
              </a:ext>
            </a:extLst>
          </p:cNvPr>
          <p:cNvSpPr/>
          <p:nvPr/>
        </p:nvSpPr>
        <p:spPr>
          <a:xfrm>
            <a:off x="1600200" y="1581329"/>
            <a:ext cx="66230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Профессиональные дефициты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дефициты при осуществлении оценочной деятельности: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неспособность осуществлять объективную (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критериальноориентированную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оценку образовательных результатов обучающихся по АЯ с учетом требований нормативно-методических документов;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неспособность использовать результаты оценочных процедур для корректировки и индивидуализации используемых форм и методов обучения и воспитания учащихся;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неспособность создавать (подбирать) диагностические задания по АЯ для последующей разработки индивидуальных траекторий обучения и воспитания школьников.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0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056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2657"/>
            <a:ext cx="2392377" cy="2405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97570" y="838200"/>
            <a:ext cx="7441630" cy="1633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10"/>
              </a:lnSpc>
              <a:spcBef>
                <a:spcPts val="670"/>
              </a:spcBef>
              <a:spcAft>
                <a:spcPts val="670"/>
              </a:spcAft>
            </a:pPr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деятельности РМО за 2022 -</a:t>
            </a:r>
          </a:p>
          <a:p>
            <a:pPr algn="ctr">
              <a:lnSpc>
                <a:spcPts val="1610"/>
              </a:lnSpc>
              <a:spcBef>
                <a:spcPts val="670"/>
              </a:spcBef>
              <a:spcAft>
                <a:spcPts val="670"/>
              </a:spcAft>
            </a:pPr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учебный год</a:t>
            </a:r>
          </a:p>
          <a:p>
            <a:pPr algn="ctr"/>
            <a:br>
              <a:rPr lang="ru-RU" sz="28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7A92C1-5029-4D9D-A186-A925680BE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72580"/>
            <a:ext cx="8077200" cy="291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411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D6B589-DB3F-40F4-B717-C6B5F31DB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24B7CB-7F5A-4351-B6A0-6188ADE64013}"/>
              </a:ext>
            </a:extLst>
          </p:cNvPr>
          <p:cNvSpPr/>
          <p:nvPr/>
        </p:nvSpPr>
        <p:spPr>
          <a:xfrm>
            <a:off x="1524000" y="609600"/>
            <a:ext cx="685165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Предложения/рекомендации по ликвидации предметных, методических дефицитов и дефицитов в деятельности по оцениванию работ обучающихся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реализация адресных программ непрерывного и планомерного развития профессиональной компетентности учителей ИЯ с включением в их содержание предметных и методических тем и направлений, вызвавших наибольшие затруднения у учителей, принимавших участие в тестировании;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включение в реализуемые дополнительные профессиональные программы повышения квалификации материалов по вопросам введения в практику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критериального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формирующего оценивания учащихся при обучении ИЯ.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4262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-92814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2657"/>
            <a:ext cx="2392377" cy="2405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9A1D58-0638-49D1-B335-BD4FCBE8BE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77" y="2224440"/>
            <a:ext cx="4876800" cy="2743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881F4A-F9C2-452C-BC77-E6283C466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66" y="3656933"/>
            <a:ext cx="3384550" cy="2257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0CD061-1A64-4CF7-912F-B0225856FC8C}"/>
              </a:ext>
            </a:extLst>
          </p:cNvPr>
          <p:cNvSpPr txBox="1"/>
          <p:nvPr/>
        </p:nvSpPr>
        <p:spPr>
          <a:xfrm>
            <a:off x="2239977" y="448246"/>
            <a:ext cx="5943600" cy="16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Всероссийская научно-практическая конференция по теме «Речевая развивающая среда в образовательной организации: проблемы и технологии»</a:t>
            </a:r>
          </a:p>
        </p:txBody>
      </p:sp>
    </p:spTree>
    <p:extLst>
      <p:ext uri="{BB962C8B-B14F-4D97-AF65-F5344CB8AC3E}">
        <p14:creationId xmlns:p14="http://schemas.microsoft.com/office/powerpoint/2010/main" val="2886280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-92814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2657"/>
            <a:ext cx="2392377" cy="2405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42A466-5321-44F5-A49D-6500B96868B0}"/>
              </a:ext>
            </a:extLst>
          </p:cNvPr>
          <p:cNvSpPr txBox="1"/>
          <p:nvPr/>
        </p:nvSpPr>
        <p:spPr>
          <a:xfrm>
            <a:off x="2574483" y="786551"/>
            <a:ext cx="470434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«ШКОЛЬНЫЕ СМИ»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открытый муниципальный фестиваль -  конкурс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Статья «Разговоры о важном»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647C29-59EE-4511-BE6E-F24257DC45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09" y="2409826"/>
            <a:ext cx="4704346" cy="26127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C75DFF-4DF2-4CCE-A349-55ADC20E14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48174"/>
            <a:ext cx="2529840" cy="168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223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2657"/>
            <a:ext cx="2392377" cy="2405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D4062F-ED02-49CA-8FCF-C60C22115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81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057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2657"/>
            <a:ext cx="2392377" cy="2405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43789" y="806627"/>
            <a:ext cx="6781800" cy="84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</a:t>
            </a: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итогам сдачи ОГЭ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A500AA-BF0D-4582-8AEE-C938B04F59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8143" r="10000"/>
          <a:stretch/>
        </p:blipFill>
        <p:spPr>
          <a:xfrm rot="5400000">
            <a:off x="5454117" y="2152907"/>
            <a:ext cx="2830836" cy="24614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959191-8C6B-4FA3-A10E-DEA8D66863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65" y="2180771"/>
            <a:ext cx="5172052" cy="240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40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EC793C-C4C2-4982-AA15-15FA284B5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057"/>
            <a:ext cx="9144000" cy="6858000"/>
          </a:xfrm>
          <a:prstGeom prst="rect">
            <a:avLst/>
          </a:prstGeom>
        </p:spPr>
      </p:pic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7C5209F3-E529-4259-A2F5-EC764E716F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715868"/>
              </p:ext>
            </p:extLst>
          </p:nvPr>
        </p:nvGraphicFramePr>
        <p:xfrm>
          <a:off x="647563" y="639910"/>
          <a:ext cx="7848874" cy="5462066"/>
        </p:xfrm>
        <a:graphic>
          <a:graphicData uri="http://schemas.openxmlformats.org/drawingml/2006/table">
            <a:tbl>
              <a:tblPr/>
              <a:tblGrid>
                <a:gridCol w="292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2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16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25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76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25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16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25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566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2458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5446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9602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5690">
                <a:tc gridSpan="1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Информация о результатах ОГЭ в 9 классе по </a:t>
                      </a:r>
                      <a:r>
                        <a:rPr lang="ru-RU" sz="1200" b="1" i="0" u="none" strike="noStrike" dirty="0" err="1">
                          <a:effectLst/>
                          <a:latin typeface="Times New Roman"/>
                        </a:rPr>
                        <a:t>ангийскому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языку в 2023 году от 02.06.2023 г.</a:t>
                      </a:r>
                    </a:p>
                  </a:txBody>
                  <a:tcPr marL="6271" marR="6271" marT="62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85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Школа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Количество выпускников допущенных до ГИА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Количество учащихся, участвовавших в ОГЭ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Количество (процент) учащихся, набравших соответсвующий балл по пятибальной шкале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Наибольший первичный балл (из 68)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Средний первичный балл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Средний балл по 5-бальной шкале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"2" (0-28)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 "3" (29-45)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"4" (46-57)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"5" (58-68)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Бердюгинская</a:t>
                      </a: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Гаевская</a:t>
                      </a: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Горкинская</a:t>
                      </a: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Дубская</a:t>
                      </a: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Зайковская №1</a:t>
                      </a: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22,3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Зайковская №2</a:t>
                      </a: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Знаменская</a:t>
                      </a: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Килачевская</a:t>
                      </a: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Киргинская</a:t>
                      </a: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Кирилловская</a:t>
                      </a: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Ключевская</a:t>
                      </a: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Ницинская</a:t>
                      </a: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6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Осинцевская</a:t>
                      </a: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6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Пионерская</a:t>
                      </a: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15,5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6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Пьянковская</a:t>
                      </a: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6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Речкаловская</a:t>
                      </a: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6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Рудновская</a:t>
                      </a: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6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Стриганская</a:t>
                      </a: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6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Фоминская</a:t>
                      </a: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6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Харловская</a:t>
                      </a: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43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Черновская</a:t>
                      </a: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6271" marR="6271" marT="62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543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FB2930-DB6D-4364-BC0D-964C40E76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057"/>
            <a:ext cx="9144000" cy="6858000"/>
          </a:xfrm>
          <a:prstGeom prst="rect">
            <a:avLst/>
          </a:prstGeom>
        </p:spPr>
      </p:pic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A24B27B9-5E82-4093-8B51-DD31A15029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448476"/>
              </p:ext>
            </p:extLst>
          </p:nvPr>
        </p:nvGraphicFramePr>
        <p:xfrm>
          <a:off x="251522" y="476663"/>
          <a:ext cx="8435277" cy="5066677"/>
        </p:xfrm>
        <a:graphic>
          <a:graphicData uri="http://schemas.openxmlformats.org/drawingml/2006/table">
            <a:tbl>
              <a:tblPr/>
              <a:tblGrid>
                <a:gridCol w="31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66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43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66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94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466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44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7871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335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055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9018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Школа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Количество выпускников допущенных до ГИА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Количество учащихся, участвовавших в ОГЭ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Количество (процент) учащихся, набравших соответсвующий балл по пятибальной шкале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Наибольший первичный балл (из 68)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Средний первичный балл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Средний балл по 5-бальной шкале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"2" (0-28)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 "3" (29-45)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"4" (46-57)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"5" (58-68)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Бердюгинская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Гаевская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Горкинская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Дубская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Зайковская №1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57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54,3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4,00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Зайковская №2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Знаменская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Килачевская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Киргинская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Кирилловская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7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Ключевская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7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Ницинская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7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Осинцевская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7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Пионерская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52,0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4,00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7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Пьянковская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7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Речкаловская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7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Рудновская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7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Стриганская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7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Фоминская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7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Харловская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55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Черновская</a:t>
                      </a:r>
                    </a:p>
                  </a:txBody>
                  <a:tcPr marL="6846" marR="6846" marT="6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6846" marR="6846" marT="68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46" marR="6846" marT="6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382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995392-BA8B-4B76-B2A9-247EF0350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057"/>
            <a:ext cx="9144000" cy="6858000"/>
          </a:xfrm>
          <a:prstGeom prst="rect">
            <a:avLst/>
          </a:prstGeom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2B637554-EA3C-4194-A345-E400C4FAFA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873462"/>
              </p:ext>
            </p:extLst>
          </p:nvPr>
        </p:nvGraphicFramePr>
        <p:xfrm>
          <a:off x="1676400" y="990600"/>
          <a:ext cx="5598368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6453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91862B-33C3-41D8-B36F-2252E7696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057"/>
            <a:ext cx="9144000" cy="6858000"/>
          </a:xfrm>
          <a:prstGeom prst="rect">
            <a:avLst/>
          </a:prstGeom>
        </p:spPr>
      </p:pic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F22EBADD-6171-463E-89B6-A66F402F56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091333"/>
              </p:ext>
            </p:extLst>
          </p:nvPr>
        </p:nvGraphicFramePr>
        <p:xfrm>
          <a:off x="723900" y="990600"/>
          <a:ext cx="76962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5736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704</TotalTime>
  <Words>2245</Words>
  <Application>Microsoft Office PowerPoint</Application>
  <PresentationFormat>Экран (4:3)</PresentationFormat>
  <Paragraphs>793</Paragraphs>
  <Slides>43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4" baseType="lpstr">
      <vt:lpstr>Arial</vt:lpstr>
      <vt:lpstr>Bookman Old Style</vt:lpstr>
      <vt:lpstr>Brush Script MT</vt:lpstr>
      <vt:lpstr>Calibri</vt:lpstr>
      <vt:lpstr>Century Schoolbook</vt:lpstr>
      <vt:lpstr>Constantia</vt:lpstr>
      <vt:lpstr>Franklin Gothic Book</vt:lpstr>
      <vt:lpstr>Times New Roman</vt:lpstr>
      <vt:lpstr>Wingdings</vt:lpstr>
      <vt:lpstr>Office Theme</vt:lpstr>
      <vt:lpstr>Документ Microsoft 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58</cp:revision>
  <dcterms:created xsi:type="dcterms:W3CDTF">2006-08-16T00:00:00Z</dcterms:created>
  <dcterms:modified xsi:type="dcterms:W3CDTF">2023-10-02T15:51:11Z</dcterms:modified>
</cp:coreProperties>
</file>