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theme/themeOverride9.xml" ContentType="application/vnd.openxmlformats-officedocument.themeOverride+xml"/>
  <Override PartName="/ppt/drawings/drawing1.xml" ContentType="application/vnd.openxmlformats-officedocument.drawingml.chartshapes+xml"/>
  <Override PartName="/ppt/charts/chart15.xml" ContentType="application/vnd.openxmlformats-officedocument.drawingml.chart+xml"/>
  <Override PartName="/ppt/theme/themeOverride10.xml" ContentType="application/vnd.openxmlformats-officedocument.themeOverride+xml"/>
  <Override PartName="/ppt/charts/chart16.xml" ContentType="application/vnd.openxmlformats-officedocument.drawingml.chart+xml"/>
  <Override PartName="/ppt/theme/themeOverride11.xml" ContentType="application/vnd.openxmlformats-officedocument.themeOverride+xml"/>
  <Override PartName="/ppt/charts/chart17.xml" ContentType="application/vnd.openxmlformats-officedocument.drawingml.chart+xml"/>
  <Override PartName="/ppt/theme/themeOverride1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4" r:id="rId3"/>
    <p:sldMasterId id="2147483711" r:id="rId4"/>
    <p:sldMasterId id="2147483723" r:id="rId5"/>
  </p:sldMasterIdLst>
  <p:sldIdLst>
    <p:sldId id="260" r:id="rId6"/>
    <p:sldId id="259" r:id="rId7"/>
    <p:sldId id="261" r:id="rId8"/>
    <p:sldId id="270" r:id="rId9"/>
    <p:sldId id="271" r:id="rId10"/>
    <p:sldId id="267" r:id="rId11"/>
    <p:sldId id="273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90" r:id="rId21"/>
    <p:sldId id="291" r:id="rId22"/>
    <p:sldId id="292" r:id="rId23"/>
    <p:sldId id="293" r:id="rId24"/>
    <p:sldId id="294" r:id="rId25"/>
    <p:sldId id="256" r:id="rId26"/>
    <p:sldId id="258" r:id="rId27"/>
    <p:sldId id="257" r:id="rId28"/>
    <p:sldId id="304" r:id="rId29"/>
    <p:sldId id="262" r:id="rId30"/>
    <p:sldId id="263" r:id="rId31"/>
    <p:sldId id="266" r:id="rId32"/>
    <p:sldId id="305" r:id="rId33"/>
    <p:sldId id="306" r:id="rId34"/>
    <p:sldId id="272" r:id="rId35"/>
    <p:sldId id="277" r:id="rId36"/>
    <p:sldId id="278" r:id="rId37"/>
    <p:sldId id="279" r:id="rId38"/>
    <p:sldId id="280" r:id="rId39"/>
    <p:sldId id="313" r:id="rId40"/>
    <p:sldId id="307" r:id="rId41"/>
    <p:sldId id="308" r:id="rId42"/>
    <p:sldId id="309" r:id="rId43"/>
    <p:sldId id="310" r:id="rId44"/>
    <p:sldId id="311" r:id="rId45"/>
    <p:sldId id="312" r:id="rId46"/>
    <p:sldId id="264" r:id="rId47"/>
    <p:sldId id="296" r:id="rId48"/>
    <p:sldId id="297" r:id="rId49"/>
    <p:sldId id="299" r:id="rId50"/>
    <p:sldId id="298" r:id="rId5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E1D"/>
    <a:srgbClr val="FFCC99"/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11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tableStyles" Target="tableStyle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13.xlsx"/><Relationship Id="rId1" Type="http://schemas.openxmlformats.org/officeDocument/2006/relationships/themeOverride" Target="../theme/themeOverride9.xm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4.xlsx"/><Relationship Id="rId1" Type="http://schemas.openxmlformats.org/officeDocument/2006/relationships/themeOverride" Target="../theme/themeOverride10.xm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5.xlsx"/><Relationship Id="rId1" Type="http://schemas.openxmlformats.org/officeDocument/2006/relationships/themeOverride" Target="../theme/themeOverride11.xml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6.xlsx"/><Relationship Id="rId1" Type="http://schemas.openxmlformats.org/officeDocument/2006/relationships/themeOverride" Target="../theme/themeOverride12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7.xlsx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'Лист1'!$B$1</c:f>
              <c:strCache>
                <c:ptCount val="1"/>
                <c:pt idx="0">
                  <c:v>Свердловская </c:v>
                </c:pt>
              </c:strCache>
            </c:strRef>
          </c:tx>
          <c:invertIfNegative val="0"/>
          <c:cat>
            <c:numRef>
              <c:f>'Лист1'!$A$2:$A$5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</c:numCache>
            </c:numRef>
          </c:cat>
          <c:val>
            <c:numRef>
              <c:f>'Лист1'!$B$2:$B$5</c:f>
              <c:numCache>
                <c:formatCode>General</c:formatCode>
                <c:ptCount val="4"/>
                <c:pt idx="0">
                  <c:v>42.95</c:v>
                </c:pt>
                <c:pt idx="1">
                  <c:v>36.78</c:v>
                </c:pt>
                <c:pt idx="2">
                  <c:v>15.55</c:v>
                </c:pt>
                <c:pt idx="3">
                  <c:v>4.72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4D8-4645-BD6B-36748D7652EF}"/>
            </c:ext>
          </c:extLst>
        </c:ser>
        <c:ser>
          <c:idx val="1"/>
          <c:order val="1"/>
          <c:tx>
            <c:strRef>
              <c:f>'Лист1'!$C$1</c:f>
              <c:strCache>
                <c:ptCount val="1"/>
                <c:pt idx="0">
                  <c:v>Ирбитский</c:v>
                </c:pt>
              </c:strCache>
            </c:strRef>
          </c:tx>
          <c:invertIfNegative val="0"/>
          <c:cat>
            <c:numRef>
              <c:f>'Лист1'!$A$2:$A$5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</c:numCache>
            </c:numRef>
          </c:cat>
          <c:val>
            <c:numRef>
              <c:f>'Лист1'!$C$2:$C$5</c:f>
              <c:numCache>
                <c:formatCode>General</c:formatCode>
                <c:ptCount val="4"/>
                <c:pt idx="0">
                  <c:v>57.6</c:v>
                </c:pt>
                <c:pt idx="1">
                  <c:v>29.03</c:v>
                </c:pt>
                <c:pt idx="2">
                  <c:v>12.44</c:v>
                </c:pt>
                <c:pt idx="3">
                  <c:v>0.92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4D8-4645-BD6B-36748D7652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0123776"/>
        <c:axId val="118644096"/>
      </c:barChart>
      <c:catAx>
        <c:axId val="801237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8644096"/>
        <c:crosses val="autoZero"/>
        <c:auto val="1"/>
        <c:lblAlgn val="ctr"/>
        <c:lblOffset val="100"/>
        <c:noMultiLvlLbl val="0"/>
      </c:catAx>
      <c:valAx>
        <c:axId val="1186440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012377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0 баллов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Зайковская СОШ №1 (1)</c:v>
                </c:pt>
                <c:pt idx="1">
                  <c:v>Зайковская СОШ №1 (2)</c:v>
                </c:pt>
                <c:pt idx="2">
                  <c:v>Зайковская СОШ №1 (3)</c:v>
                </c:pt>
                <c:pt idx="3">
                  <c:v>Пионерская СОШ (1)</c:v>
                </c:pt>
                <c:pt idx="4">
                  <c:v>Пионерская СОШ (2)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2FB-4D82-880B-9308021C18C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 балл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Зайковская СОШ №1 (1)</c:v>
                </c:pt>
                <c:pt idx="1">
                  <c:v>Зайковская СОШ №1 (2)</c:v>
                </c:pt>
                <c:pt idx="2">
                  <c:v>Зайковская СОШ №1 (3)</c:v>
                </c:pt>
                <c:pt idx="3">
                  <c:v>Пионерская СОШ (1)</c:v>
                </c:pt>
                <c:pt idx="4">
                  <c:v>Пионерская СОШ (2)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1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2FB-4D82-880B-9308021C18C6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 балла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Зайковская СОШ №1 (1)</c:v>
                </c:pt>
                <c:pt idx="1">
                  <c:v>Зайковская СОШ №1 (2)</c:v>
                </c:pt>
                <c:pt idx="2">
                  <c:v>Зайковская СОШ №1 (3)</c:v>
                </c:pt>
                <c:pt idx="3">
                  <c:v>Пионерская СОШ (1)</c:v>
                </c:pt>
                <c:pt idx="4">
                  <c:v>Пионерская СОШ (2)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0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2FB-4D82-880B-9308021C18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2518400"/>
        <c:axId val="187927360"/>
      </c:barChart>
      <c:catAx>
        <c:axId val="1325184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87927360"/>
        <c:crosses val="autoZero"/>
        <c:auto val="1"/>
        <c:lblAlgn val="ctr"/>
        <c:lblOffset val="100"/>
        <c:noMultiLvlLbl val="0"/>
      </c:catAx>
      <c:valAx>
        <c:axId val="1879273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2518400"/>
        <c:crosses val="autoZero"/>
        <c:crossBetween val="between"/>
        <c:minorUnit val="1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баллов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Зайковская СОШ №1 (1)</c:v>
                </c:pt>
                <c:pt idx="1">
                  <c:v>Зайковская СОШ №1 (2)</c:v>
                </c:pt>
                <c:pt idx="2">
                  <c:v>Зайковская СОШ №1 (3)</c:v>
                </c:pt>
                <c:pt idx="3">
                  <c:v>Пионерская СОШ (1)</c:v>
                </c:pt>
                <c:pt idx="4">
                  <c:v>Пионерская СОШ (2)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</c:v>
                </c:pt>
                <c:pt idx="1">
                  <c:v>6</c:v>
                </c:pt>
                <c:pt idx="2">
                  <c:v>4</c:v>
                </c:pt>
                <c:pt idx="3">
                  <c:v>6</c:v>
                </c:pt>
                <c:pt idx="4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3A2-4A9B-BBAD-0F5054BAC0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2521472"/>
        <c:axId val="187931968"/>
      </c:barChart>
      <c:catAx>
        <c:axId val="1325214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87931968"/>
        <c:crosses val="autoZero"/>
        <c:auto val="1"/>
        <c:lblAlgn val="ctr"/>
        <c:lblOffset val="100"/>
        <c:noMultiLvlLbl val="0"/>
      </c:catAx>
      <c:valAx>
        <c:axId val="187931968"/>
        <c:scaling>
          <c:orientation val="minMax"/>
          <c:max val="6"/>
          <c:min val="1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2521472"/>
        <c:crosses val="autoZero"/>
        <c:crossBetween val="between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К1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Зайковская СОШ №1 (1)</c:v>
                </c:pt>
                <c:pt idx="1">
                  <c:v>Зайковская СОШ №1 (2)</c:v>
                </c:pt>
                <c:pt idx="2">
                  <c:v>Зайковская СОШ №1 (3)</c:v>
                </c:pt>
                <c:pt idx="3">
                  <c:v>Пионерская СОШ (1)</c:v>
                </c:pt>
                <c:pt idx="4">
                  <c:v>Пионерская СОШ (2)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6E-4EC1-97B3-0E8DEB301FD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К2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Зайковская СОШ №1 (1)</c:v>
                </c:pt>
                <c:pt idx="1">
                  <c:v>Зайковская СОШ №1 (2)</c:v>
                </c:pt>
                <c:pt idx="2">
                  <c:v>Зайковская СОШ №1 (3)</c:v>
                </c:pt>
                <c:pt idx="3">
                  <c:v>Пионерская СОШ (1)</c:v>
                </c:pt>
                <c:pt idx="4">
                  <c:v>Пионерская СОШ (2)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16E-4EC1-97B3-0E8DEB301FD4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К3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Зайковская СОШ №1 (1)</c:v>
                </c:pt>
                <c:pt idx="1">
                  <c:v>Зайковская СОШ №1 (2)</c:v>
                </c:pt>
                <c:pt idx="2">
                  <c:v>Зайковская СОШ №1 (3)</c:v>
                </c:pt>
                <c:pt idx="3">
                  <c:v>Пионерская СОШ (1)</c:v>
                </c:pt>
                <c:pt idx="4">
                  <c:v>Пионерская СОШ (2)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16E-4EC1-97B3-0E8DEB301F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8160128"/>
        <c:axId val="54498944"/>
      </c:barChart>
      <c:catAx>
        <c:axId val="1381601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54498944"/>
        <c:crosses val="autoZero"/>
        <c:auto val="1"/>
        <c:lblAlgn val="ctr"/>
        <c:lblOffset val="100"/>
        <c:noMultiLvlLbl val="0"/>
      </c:catAx>
      <c:valAx>
        <c:axId val="54498944"/>
        <c:scaling>
          <c:orientation val="minMax"/>
          <c:max val="3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8160128"/>
        <c:crosses val="autoZero"/>
        <c:crossBetween val="between"/>
        <c:majorUnit val="1"/>
        <c:minorUnit val="1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8918659128413403E-2"/>
          <c:y val="0.11428863521256627"/>
          <c:w val="0.92362701451444051"/>
          <c:h val="0.7753806692334893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Зайковская СОШ №1 (1)</c:v>
                </c:pt>
                <c:pt idx="1">
                  <c:v>Зайковская СОШ №1 (2)</c:v>
                </c:pt>
                <c:pt idx="2">
                  <c:v>Зайковская СОШ №1 (3)</c:v>
                </c:pt>
                <c:pt idx="3">
                  <c:v>Пионерская СОШ (1)</c:v>
                </c:pt>
                <c:pt idx="4">
                  <c:v>Пионерская СОШ (2)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</c:v>
                </c:pt>
                <c:pt idx="1">
                  <c:v>4</c:v>
                </c:pt>
                <c:pt idx="2">
                  <c:v>4</c:v>
                </c:pt>
                <c:pt idx="3">
                  <c:v>4</c:v>
                </c:pt>
                <c:pt idx="4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450-4150-9B14-6991A2AA80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8161152"/>
        <c:axId val="252118144"/>
      </c:barChart>
      <c:catAx>
        <c:axId val="1381611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252118144"/>
        <c:crosses val="autoZero"/>
        <c:auto val="1"/>
        <c:lblAlgn val="ctr"/>
        <c:lblOffset val="100"/>
        <c:noMultiLvlLbl val="0"/>
      </c:catAx>
      <c:valAx>
        <c:axId val="252118144"/>
        <c:scaling>
          <c:orientation val="minMax"/>
          <c:max val="4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8161152"/>
        <c:crosses val="autoZero"/>
        <c:crossBetween val="between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8918659128413403E-2"/>
          <c:y val="0.11428863521256627"/>
          <c:w val="0.92362701451444051"/>
          <c:h val="0.7753806692334893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Зайковская СОШ №1 (1)</c:v>
                </c:pt>
                <c:pt idx="1">
                  <c:v>Зайковская СОШ №1 (2)</c:v>
                </c:pt>
                <c:pt idx="2">
                  <c:v>Зайковская СОШ №1 (3)</c:v>
                </c:pt>
                <c:pt idx="3">
                  <c:v>Пионерская СОШ (1)</c:v>
                </c:pt>
                <c:pt idx="4">
                  <c:v>Пионерская СОШ (2)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</c:v>
                </c:pt>
                <c:pt idx="1">
                  <c:v>4</c:v>
                </c:pt>
                <c:pt idx="2">
                  <c:v>4</c:v>
                </c:pt>
                <c:pt idx="3">
                  <c:v>4</c:v>
                </c:pt>
                <c:pt idx="4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9D-4FE0-ABEC-00D71C72CE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52068864"/>
        <c:axId val="252122176"/>
      </c:barChart>
      <c:catAx>
        <c:axId val="2520688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252122176"/>
        <c:crosses val="autoZero"/>
        <c:auto val="1"/>
        <c:lblAlgn val="ctr"/>
        <c:lblOffset val="100"/>
        <c:noMultiLvlLbl val="0"/>
      </c:catAx>
      <c:valAx>
        <c:axId val="252122176"/>
        <c:scaling>
          <c:orientation val="minMax"/>
          <c:max val="5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52068864"/>
        <c:crosses val="autoZero"/>
        <c:crossBetween val="between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  <c:userShapes r:id="rId3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8918659128413403E-2"/>
          <c:y val="0.11428863521256627"/>
          <c:w val="0.92362701451444051"/>
          <c:h val="0.7753806692334893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Зайковская СОШ №1 (1)</c:v>
                </c:pt>
                <c:pt idx="1">
                  <c:v>Зайковская СОШ №1 (2)</c:v>
                </c:pt>
                <c:pt idx="2">
                  <c:v>Зайковская СОШ №1 (3)</c:v>
                </c:pt>
                <c:pt idx="3">
                  <c:v>Пионерская СОШ (1)</c:v>
                </c:pt>
                <c:pt idx="4">
                  <c:v>Пионерская СОШ (2)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</c:v>
                </c:pt>
                <c:pt idx="1">
                  <c:v>6</c:v>
                </c:pt>
                <c:pt idx="2">
                  <c:v>6</c:v>
                </c:pt>
                <c:pt idx="3">
                  <c:v>6</c:v>
                </c:pt>
                <c:pt idx="4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ECA-4581-A8B8-1E9CEA5C58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8999296"/>
        <c:axId val="245624768"/>
      </c:barChart>
      <c:catAx>
        <c:axId val="1389992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245624768"/>
        <c:crosses val="autoZero"/>
        <c:auto val="1"/>
        <c:lblAlgn val="ctr"/>
        <c:lblOffset val="100"/>
        <c:noMultiLvlLbl val="0"/>
      </c:catAx>
      <c:valAx>
        <c:axId val="245624768"/>
        <c:scaling>
          <c:orientation val="minMax"/>
          <c:max val="6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8999296"/>
        <c:crosses val="autoZero"/>
        <c:crossBetween val="between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8918659128413403E-2"/>
          <c:y val="0.11428863521256627"/>
          <c:w val="0.92362701451444051"/>
          <c:h val="0.7753806692334893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Зайковская СОШ №1 (1)</c:v>
                </c:pt>
                <c:pt idx="1">
                  <c:v>Зайковская СОШ №1 (2)</c:v>
                </c:pt>
                <c:pt idx="2">
                  <c:v>Зайковская СОШ №1 (3)</c:v>
                </c:pt>
                <c:pt idx="3">
                  <c:v>Пионерская СОШ (1)</c:v>
                </c:pt>
                <c:pt idx="4">
                  <c:v>Пионерская СОШ (2)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</c:v>
                </c:pt>
                <c:pt idx="1">
                  <c:v>5</c:v>
                </c:pt>
                <c:pt idx="2">
                  <c:v>5</c:v>
                </c:pt>
                <c:pt idx="3">
                  <c:v>6</c:v>
                </c:pt>
                <c:pt idx="4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43-48A2-B853-A7E4090C10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46312448"/>
        <c:axId val="252172480"/>
      </c:barChart>
      <c:catAx>
        <c:axId val="2463124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252172480"/>
        <c:crosses val="autoZero"/>
        <c:auto val="1"/>
        <c:lblAlgn val="ctr"/>
        <c:lblOffset val="100"/>
        <c:noMultiLvlLbl val="0"/>
      </c:catAx>
      <c:valAx>
        <c:axId val="252172480"/>
        <c:scaling>
          <c:orientation val="minMax"/>
          <c:max val="6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46312448"/>
        <c:crosses val="autoZero"/>
        <c:crossBetween val="between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К1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Зайковская СОШ №1 (1)</c:v>
                </c:pt>
                <c:pt idx="1">
                  <c:v>Зайковская СОШ №1 (2)</c:v>
                </c:pt>
                <c:pt idx="2">
                  <c:v>Зайковская СОШ №1 (3)</c:v>
                </c:pt>
                <c:pt idx="3">
                  <c:v>Пионерская СОШ (1)</c:v>
                </c:pt>
                <c:pt idx="4">
                  <c:v>Пионерская СОШ (2)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</c:v>
                </c:pt>
                <c:pt idx="1">
                  <c:v>2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B9E-4D65-8CB4-D1A2553BC0F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К2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Зайковская СОШ №1 (1)</c:v>
                </c:pt>
                <c:pt idx="1">
                  <c:v>Зайковская СОШ №1 (2)</c:v>
                </c:pt>
                <c:pt idx="2">
                  <c:v>Зайковская СОШ №1 (3)</c:v>
                </c:pt>
                <c:pt idx="3">
                  <c:v>Пионерская СОШ (1)</c:v>
                </c:pt>
                <c:pt idx="4">
                  <c:v>Пионерская СОШ (2)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B9E-4D65-8CB4-D1A2553BC0F1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К3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Зайковская СОШ №1 (1)</c:v>
                </c:pt>
                <c:pt idx="1">
                  <c:v>Зайковская СОШ №1 (2)</c:v>
                </c:pt>
                <c:pt idx="2">
                  <c:v>Зайковская СОШ №1 (3)</c:v>
                </c:pt>
                <c:pt idx="3">
                  <c:v>Пионерская СОШ (1)</c:v>
                </c:pt>
                <c:pt idx="4">
                  <c:v>Пионерская СОШ (2)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B9E-4D65-8CB4-D1A2553BC0F1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К4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Зайковская СОШ №1 (1)</c:v>
                </c:pt>
                <c:pt idx="1">
                  <c:v>Зайковская СОШ №1 (2)</c:v>
                </c:pt>
                <c:pt idx="2">
                  <c:v>Зайковская СОШ №1 (3)</c:v>
                </c:pt>
                <c:pt idx="3">
                  <c:v>Пионерская СОШ (1)</c:v>
                </c:pt>
                <c:pt idx="4">
                  <c:v>Пионерская СОШ (2)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1</c:v>
                </c:pt>
                <c:pt idx="3">
                  <c:v>1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B9E-4D65-8CB4-D1A2553BC0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46233600"/>
        <c:axId val="54511296"/>
      </c:barChart>
      <c:catAx>
        <c:axId val="2462336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54511296"/>
        <c:crosses val="autoZero"/>
        <c:auto val="1"/>
        <c:lblAlgn val="ctr"/>
        <c:lblOffset val="100"/>
        <c:noMultiLvlLbl val="0"/>
      </c:catAx>
      <c:valAx>
        <c:axId val="54511296"/>
        <c:scaling>
          <c:orientation val="minMax"/>
          <c:max val="3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46233600"/>
        <c:crosses val="autoZero"/>
        <c:crossBetween val="between"/>
        <c:majorUnit val="1"/>
        <c:minorUnit val="1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'Лист1'!$B$1</c:f>
              <c:strCache>
                <c:ptCount val="1"/>
                <c:pt idx="0">
                  <c:v>Свердловская </c:v>
                </c:pt>
              </c:strCache>
            </c:strRef>
          </c:tx>
          <c:invertIfNegative val="0"/>
          <c:cat>
            <c:numRef>
              <c:f>'Лист1'!$A$2:$A$5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</c:numCache>
            </c:numRef>
          </c:cat>
          <c:val>
            <c:numRef>
              <c:f>'Лист1'!$B$2:$B$5</c:f>
              <c:numCache>
                <c:formatCode>General</c:formatCode>
                <c:ptCount val="4"/>
                <c:pt idx="0">
                  <c:v>40.730000000000011</c:v>
                </c:pt>
                <c:pt idx="1">
                  <c:v>37.18</c:v>
                </c:pt>
                <c:pt idx="2">
                  <c:v>17.32</c:v>
                </c:pt>
                <c:pt idx="3">
                  <c:v>4.7699999999999996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11F-4DCC-8AF1-A14807011F24}"/>
            </c:ext>
          </c:extLst>
        </c:ser>
        <c:ser>
          <c:idx val="1"/>
          <c:order val="1"/>
          <c:tx>
            <c:strRef>
              <c:f>'Лист1'!$C$1</c:f>
              <c:strCache>
                <c:ptCount val="1"/>
                <c:pt idx="0">
                  <c:v>Ирбитский</c:v>
                </c:pt>
              </c:strCache>
            </c:strRef>
          </c:tx>
          <c:invertIfNegative val="0"/>
          <c:cat>
            <c:numRef>
              <c:f>'Лист1'!$A$2:$A$5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</c:numCache>
            </c:numRef>
          </c:cat>
          <c:val>
            <c:numRef>
              <c:f>'Лист1'!$C$2:$C$5</c:f>
              <c:numCache>
                <c:formatCode>General</c:formatCode>
                <c:ptCount val="4"/>
                <c:pt idx="0">
                  <c:v>36</c:v>
                </c:pt>
                <c:pt idx="1">
                  <c:v>51.2</c:v>
                </c:pt>
                <c:pt idx="2">
                  <c:v>11.2</c:v>
                </c:pt>
                <c:pt idx="3">
                  <c:v>0.92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11F-4DCC-8AF1-A14807011F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6670592"/>
        <c:axId val="46769280"/>
      </c:barChart>
      <c:catAx>
        <c:axId val="466705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6769280"/>
        <c:crosses val="autoZero"/>
        <c:auto val="1"/>
        <c:lblAlgn val="ctr"/>
        <c:lblOffset val="100"/>
        <c:noMultiLvlLbl val="0"/>
      </c:catAx>
      <c:valAx>
        <c:axId val="467692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667059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5.536071011956839E-2"/>
          <c:y val="6.3898887639045124E-2"/>
          <c:w val="0.79532334499854185"/>
          <c:h val="0.8565310586176727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'Лист1'!$B$1</c:f>
              <c:strCache>
                <c:ptCount val="1"/>
                <c:pt idx="0">
                  <c:v>2022 г.</c:v>
                </c:pt>
              </c:strCache>
            </c:strRef>
          </c:tx>
          <c:invertIfNegative val="0"/>
          <c:cat>
            <c:strRef>
              <c:f>'Лист1'!$A$2:$A$4</c:f>
              <c:strCache>
                <c:ptCount val="3"/>
                <c:pt idx="0">
                  <c:v>понизили</c:v>
                </c:pt>
                <c:pt idx="1">
                  <c:v>подтвердили</c:v>
                </c:pt>
                <c:pt idx="2">
                  <c:v>повысили</c:v>
                </c:pt>
              </c:strCache>
            </c:strRef>
          </c:cat>
          <c:val>
            <c:numRef>
              <c:f>'Лист1'!$B$2:$B$4</c:f>
              <c:numCache>
                <c:formatCode>General</c:formatCode>
                <c:ptCount val="3"/>
                <c:pt idx="0">
                  <c:v>73.27</c:v>
                </c:pt>
                <c:pt idx="1">
                  <c:v>26.27</c:v>
                </c:pt>
                <c:pt idx="2">
                  <c:v>0.46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32-44F0-8220-F6A2F4209424}"/>
            </c:ext>
          </c:extLst>
        </c:ser>
        <c:ser>
          <c:idx val="1"/>
          <c:order val="1"/>
          <c:tx>
            <c:strRef>
              <c:f>'Лист1'!$C$1</c:f>
              <c:strCache>
                <c:ptCount val="1"/>
                <c:pt idx="0">
                  <c:v>2023 г.</c:v>
                </c:pt>
              </c:strCache>
            </c:strRef>
          </c:tx>
          <c:invertIfNegative val="0"/>
          <c:cat>
            <c:strRef>
              <c:f>'Лист1'!$A$2:$A$4</c:f>
              <c:strCache>
                <c:ptCount val="3"/>
                <c:pt idx="0">
                  <c:v>понизили</c:v>
                </c:pt>
                <c:pt idx="1">
                  <c:v>подтвердили</c:v>
                </c:pt>
                <c:pt idx="2">
                  <c:v>повысили</c:v>
                </c:pt>
              </c:strCache>
            </c:strRef>
          </c:cat>
          <c:val>
            <c:numRef>
              <c:f>'Лист1'!$C$2:$C$4</c:f>
              <c:numCache>
                <c:formatCode>General</c:formatCode>
                <c:ptCount val="3"/>
                <c:pt idx="0">
                  <c:v>57.6</c:v>
                </c:pt>
                <c:pt idx="1">
                  <c:v>42</c:v>
                </c:pt>
                <c:pt idx="2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332-44F0-8220-F6A2F42094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7824256"/>
        <c:axId val="111028096"/>
      </c:barChart>
      <c:catAx>
        <c:axId val="878242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1028096"/>
        <c:crosses val="autoZero"/>
        <c:auto val="1"/>
        <c:lblAlgn val="ctr"/>
        <c:lblOffset val="100"/>
        <c:noMultiLvlLbl val="0"/>
      </c:catAx>
      <c:valAx>
        <c:axId val="1110280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782425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'Лист1'!$B$1</c:f>
              <c:strCache>
                <c:ptCount val="1"/>
                <c:pt idx="0">
                  <c:v>2022</c:v>
                </c:pt>
              </c:strCache>
            </c:strRef>
          </c:tx>
          <c:invertIfNegative val="0"/>
          <c:cat>
            <c:strRef>
              <c:f>'Лист1'!$A$2:$A$10</c:f>
              <c:strCache>
                <c:ptCount val="9"/>
                <c:pt idx="0">
                  <c:v>1</c:v>
                </c:pt>
                <c:pt idx="1">
                  <c:v>2</c:v>
                </c:pt>
                <c:pt idx="2">
                  <c:v>3К1</c:v>
                </c:pt>
                <c:pt idx="3">
                  <c:v>3К2</c:v>
                </c:pt>
                <c:pt idx="4">
                  <c:v>3К3</c:v>
                </c:pt>
                <c:pt idx="5">
                  <c:v>3К4</c:v>
                </c:pt>
                <c:pt idx="6">
                  <c:v>4</c:v>
                </c:pt>
                <c:pt idx="7">
                  <c:v>5</c:v>
                </c:pt>
                <c:pt idx="8">
                  <c:v>6</c:v>
                </c:pt>
              </c:strCache>
            </c:strRef>
          </c:cat>
          <c:val>
            <c:numRef>
              <c:f>'Лист1'!$B$2:$B$10</c:f>
              <c:numCache>
                <c:formatCode>General</c:formatCode>
                <c:ptCount val="9"/>
                <c:pt idx="0">
                  <c:v>49.39</c:v>
                </c:pt>
                <c:pt idx="1">
                  <c:v>43.09</c:v>
                </c:pt>
                <c:pt idx="2">
                  <c:v>26.5</c:v>
                </c:pt>
                <c:pt idx="3">
                  <c:v>25.58</c:v>
                </c:pt>
                <c:pt idx="4">
                  <c:v>21.43</c:v>
                </c:pt>
                <c:pt idx="5">
                  <c:v>22.35</c:v>
                </c:pt>
                <c:pt idx="6">
                  <c:v>38.620000000000012</c:v>
                </c:pt>
                <c:pt idx="7">
                  <c:v>36.130000000000003</c:v>
                </c:pt>
                <c:pt idx="8">
                  <c:v>32.07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1A-4917-8676-2B86FEE0EC44}"/>
            </c:ext>
          </c:extLst>
        </c:ser>
        <c:ser>
          <c:idx val="1"/>
          <c:order val="1"/>
          <c:tx>
            <c:strRef>
              <c:f>'Лист1'!$C$1</c:f>
              <c:strCache>
                <c:ptCount val="1"/>
                <c:pt idx="0">
                  <c:v>2023</c:v>
                </c:pt>
              </c:strCache>
            </c:strRef>
          </c:tx>
          <c:invertIfNegative val="0"/>
          <c:cat>
            <c:strRef>
              <c:f>'Лист1'!$A$2:$A$10</c:f>
              <c:strCache>
                <c:ptCount val="9"/>
                <c:pt idx="0">
                  <c:v>1</c:v>
                </c:pt>
                <c:pt idx="1">
                  <c:v>2</c:v>
                </c:pt>
                <c:pt idx="2">
                  <c:v>3К1</c:v>
                </c:pt>
                <c:pt idx="3">
                  <c:v>3К2</c:v>
                </c:pt>
                <c:pt idx="4">
                  <c:v>3К3</c:v>
                </c:pt>
                <c:pt idx="5">
                  <c:v>3К4</c:v>
                </c:pt>
                <c:pt idx="6">
                  <c:v>4</c:v>
                </c:pt>
                <c:pt idx="7">
                  <c:v>5</c:v>
                </c:pt>
                <c:pt idx="8">
                  <c:v>6</c:v>
                </c:pt>
              </c:strCache>
            </c:strRef>
          </c:cat>
          <c:val>
            <c:numRef>
              <c:f>'Лист1'!$C$2:$C$10</c:f>
              <c:numCache>
                <c:formatCode>General</c:formatCode>
                <c:ptCount val="9"/>
                <c:pt idx="0">
                  <c:v>46.64</c:v>
                </c:pt>
                <c:pt idx="1">
                  <c:v>52</c:v>
                </c:pt>
                <c:pt idx="2">
                  <c:v>44.6</c:v>
                </c:pt>
                <c:pt idx="3">
                  <c:v>40.800000000000004</c:v>
                </c:pt>
                <c:pt idx="4">
                  <c:v>31.8</c:v>
                </c:pt>
                <c:pt idx="5">
                  <c:v>34.200000000000003</c:v>
                </c:pt>
                <c:pt idx="6">
                  <c:v>47.04</c:v>
                </c:pt>
                <c:pt idx="7">
                  <c:v>41.44</c:v>
                </c:pt>
                <c:pt idx="8">
                  <c:v>29.52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51A-4917-8676-2B86FEE0EC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7823488"/>
        <c:axId val="87934080"/>
      </c:barChart>
      <c:catAx>
        <c:axId val="878234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7934080"/>
        <c:crosses val="autoZero"/>
        <c:auto val="1"/>
        <c:lblAlgn val="ctr"/>
        <c:lblOffset val="100"/>
        <c:noMultiLvlLbl val="0"/>
      </c:catAx>
      <c:valAx>
        <c:axId val="879340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782348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3.6523857085186358E-2"/>
          <c:y val="2.030749203966855E-2"/>
          <c:w val="0.7875442332590108"/>
          <c:h val="0.8796889444149811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'Лист1'!$B$1</c:f>
              <c:strCache>
                <c:ptCount val="1"/>
                <c:pt idx="0">
                  <c:v>Свердловская </c:v>
                </c:pt>
              </c:strCache>
            </c:strRef>
          </c:tx>
          <c:invertIfNegative val="0"/>
          <c:cat>
            <c:numRef>
              <c:f>'Лист1'!$A$2:$A$5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</c:numCache>
            </c:numRef>
          </c:cat>
          <c:val>
            <c:numRef>
              <c:f>'Лист1'!$B$2:$B$5</c:f>
              <c:numCache>
                <c:formatCode>General</c:formatCode>
                <c:ptCount val="4"/>
                <c:pt idx="0">
                  <c:v>13.39</c:v>
                </c:pt>
                <c:pt idx="1">
                  <c:v>29.14</c:v>
                </c:pt>
                <c:pt idx="2">
                  <c:v>33.75</c:v>
                </c:pt>
                <c:pt idx="3">
                  <c:v>41.38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40-4BB0-9F32-4B0934768D92}"/>
            </c:ext>
          </c:extLst>
        </c:ser>
        <c:ser>
          <c:idx val="1"/>
          <c:order val="1"/>
          <c:tx>
            <c:strRef>
              <c:f>'Лист1'!$C$1</c:f>
              <c:strCache>
                <c:ptCount val="1"/>
                <c:pt idx="0">
                  <c:v>Ирбитский</c:v>
                </c:pt>
              </c:strCache>
            </c:strRef>
          </c:tx>
          <c:invertIfNegative val="0"/>
          <c:cat>
            <c:numRef>
              <c:f>'Лист1'!$A$2:$A$5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</c:numCache>
            </c:numRef>
          </c:cat>
          <c:val>
            <c:numRef>
              <c:f>'Лист1'!$C$2:$C$5</c:f>
              <c:numCache>
                <c:formatCode>General</c:formatCode>
                <c:ptCount val="4"/>
                <c:pt idx="0">
                  <c:v>10.34</c:v>
                </c:pt>
                <c:pt idx="1">
                  <c:v>25.86</c:v>
                </c:pt>
                <c:pt idx="2">
                  <c:v>41.38</c:v>
                </c:pt>
                <c:pt idx="3">
                  <c:v>22.41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140-4BB0-9F32-4B0934768D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8000384"/>
        <c:axId val="88123264"/>
      </c:barChart>
      <c:catAx>
        <c:axId val="880003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8123264"/>
        <c:crosses val="autoZero"/>
        <c:auto val="1"/>
        <c:lblAlgn val="ctr"/>
        <c:lblOffset val="100"/>
        <c:noMultiLvlLbl val="0"/>
      </c:catAx>
      <c:valAx>
        <c:axId val="881232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800038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'Лист1'!$B$1</c:f>
              <c:strCache>
                <c:ptCount val="1"/>
                <c:pt idx="0">
                  <c:v>Свердловская </c:v>
                </c:pt>
              </c:strCache>
            </c:strRef>
          </c:tx>
          <c:invertIfNegative val="0"/>
          <c:cat>
            <c:numRef>
              <c:f>'Лист1'!$A$2:$A$5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</c:numCache>
            </c:numRef>
          </c:cat>
          <c:val>
            <c:numRef>
              <c:f>'Лист1'!$B$2:$B$5</c:f>
              <c:numCache>
                <c:formatCode>General</c:formatCode>
                <c:ptCount val="4"/>
                <c:pt idx="0">
                  <c:v>13.33</c:v>
                </c:pt>
                <c:pt idx="1">
                  <c:v>28.7</c:v>
                </c:pt>
                <c:pt idx="2">
                  <c:v>32.94</c:v>
                </c:pt>
                <c:pt idx="3">
                  <c:v>25.03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55B-4E8C-9598-28AF2275C6EC}"/>
            </c:ext>
          </c:extLst>
        </c:ser>
        <c:ser>
          <c:idx val="1"/>
          <c:order val="1"/>
          <c:tx>
            <c:strRef>
              <c:f>'Лист1'!$C$1</c:f>
              <c:strCache>
                <c:ptCount val="1"/>
                <c:pt idx="0">
                  <c:v>Ирбитский</c:v>
                </c:pt>
              </c:strCache>
            </c:strRef>
          </c:tx>
          <c:invertIfNegative val="0"/>
          <c:cat>
            <c:numRef>
              <c:f>'Лист1'!$A$2:$A$5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</c:numCache>
            </c:numRef>
          </c:cat>
          <c:val>
            <c:numRef>
              <c:f>'Лист1'!$C$2:$C$5</c:f>
              <c:numCache>
                <c:formatCode>General</c:formatCode>
                <c:ptCount val="4"/>
                <c:pt idx="0">
                  <c:v>14.29</c:v>
                </c:pt>
                <c:pt idx="1">
                  <c:v>71.430000000000007</c:v>
                </c:pt>
                <c:pt idx="2">
                  <c:v>14.29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55B-4E8C-9598-28AF2275C6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7899520"/>
        <c:axId val="87998464"/>
      </c:barChart>
      <c:catAx>
        <c:axId val="878995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7998464"/>
        <c:crosses val="autoZero"/>
        <c:auto val="1"/>
        <c:lblAlgn val="ctr"/>
        <c:lblOffset val="100"/>
        <c:noMultiLvlLbl val="0"/>
      </c:catAx>
      <c:valAx>
        <c:axId val="879984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789952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'Лист1'!$B$1</c:f>
              <c:strCache>
                <c:ptCount val="1"/>
                <c:pt idx="0">
                  <c:v>2022</c:v>
                </c:pt>
              </c:strCache>
            </c:strRef>
          </c:tx>
          <c:invertIfNegative val="0"/>
          <c:cat>
            <c:strRef>
              <c:f>'Лист1'!$A$2:$A$4</c:f>
              <c:strCache>
                <c:ptCount val="3"/>
                <c:pt idx="0">
                  <c:v>понизили</c:v>
                </c:pt>
                <c:pt idx="1">
                  <c:v>подтвердили</c:v>
                </c:pt>
                <c:pt idx="2">
                  <c:v>повысили</c:v>
                </c:pt>
              </c:strCache>
            </c:strRef>
          </c:cat>
          <c:val>
            <c:numRef>
              <c:f>'Лист1'!$B$2:$B$4</c:f>
              <c:numCache>
                <c:formatCode>General</c:formatCode>
                <c:ptCount val="3"/>
                <c:pt idx="0">
                  <c:v>36.21</c:v>
                </c:pt>
                <c:pt idx="1">
                  <c:v>56.9</c:v>
                </c:pt>
                <c:pt idx="2">
                  <c:v>6.9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06-4A03-9BAF-46B1936CBE77}"/>
            </c:ext>
          </c:extLst>
        </c:ser>
        <c:ser>
          <c:idx val="1"/>
          <c:order val="1"/>
          <c:tx>
            <c:strRef>
              <c:f>'Лист1'!$C$1</c:f>
              <c:strCache>
                <c:ptCount val="1"/>
                <c:pt idx="0">
                  <c:v>2023</c:v>
                </c:pt>
              </c:strCache>
            </c:strRef>
          </c:tx>
          <c:invertIfNegative val="0"/>
          <c:cat>
            <c:strRef>
              <c:f>'Лист1'!$A$2:$A$4</c:f>
              <c:strCache>
                <c:ptCount val="3"/>
                <c:pt idx="0">
                  <c:v>понизили</c:v>
                </c:pt>
                <c:pt idx="1">
                  <c:v>подтвердили</c:v>
                </c:pt>
                <c:pt idx="2">
                  <c:v>повысили</c:v>
                </c:pt>
              </c:strCache>
            </c:strRef>
          </c:cat>
          <c:val>
            <c:numRef>
              <c:f>'Лист1'!$C$2:$C$4</c:f>
              <c:numCache>
                <c:formatCode>General</c:formatCode>
                <c:ptCount val="3"/>
                <c:pt idx="0">
                  <c:v>42.86</c:v>
                </c:pt>
                <c:pt idx="1">
                  <c:v>57.14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906-4A03-9BAF-46B1936CBE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7358336"/>
        <c:axId val="47359872"/>
      </c:barChart>
      <c:catAx>
        <c:axId val="473583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7359872"/>
        <c:crosses val="autoZero"/>
        <c:auto val="1"/>
        <c:lblAlgn val="ctr"/>
        <c:lblOffset val="100"/>
        <c:noMultiLvlLbl val="0"/>
      </c:catAx>
      <c:valAx>
        <c:axId val="473598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735833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'Лист1'!$B$1</c:f>
              <c:strCache>
                <c:ptCount val="1"/>
                <c:pt idx="0">
                  <c:v>2022</c:v>
                </c:pt>
              </c:strCache>
            </c:strRef>
          </c:tx>
          <c:invertIfNegative val="0"/>
          <c:cat>
            <c:strRef>
              <c:f>'Лист1'!$A$2:$A$10</c:f>
              <c:strCach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5К1</c:v>
                </c:pt>
                <c:pt idx="5">
                  <c:v>5К2</c:v>
                </c:pt>
                <c:pt idx="6">
                  <c:v>6К1</c:v>
                </c:pt>
                <c:pt idx="7">
                  <c:v>6К2</c:v>
                </c:pt>
                <c:pt idx="8">
                  <c:v>6К3</c:v>
                </c:pt>
              </c:strCache>
            </c:strRef>
          </c:cat>
          <c:val>
            <c:numRef>
              <c:f>'Лист1'!$B$2:$B$10</c:f>
              <c:numCache>
                <c:formatCode>General</c:formatCode>
                <c:ptCount val="9"/>
                <c:pt idx="0">
                  <c:v>61.720000000000013</c:v>
                </c:pt>
                <c:pt idx="1">
                  <c:v>73.790000000000006</c:v>
                </c:pt>
                <c:pt idx="2">
                  <c:v>53.74</c:v>
                </c:pt>
                <c:pt idx="3">
                  <c:v>47.13</c:v>
                </c:pt>
                <c:pt idx="4">
                  <c:v>87.93</c:v>
                </c:pt>
                <c:pt idx="5">
                  <c:v>66.38</c:v>
                </c:pt>
                <c:pt idx="6">
                  <c:v>50.57</c:v>
                </c:pt>
                <c:pt idx="7">
                  <c:v>52.59</c:v>
                </c:pt>
                <c:pt idx="8">
                  <c:v>37.93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213-4605-992B-E54E0FDEB5B7}"/>
            </c:ext>
          </c:extLst>
        </c:ser>
        <c:ser>
          <c:idx val="1"/>
          <c:order val="1"/>
          <c:tx>
            <c:strRef>
              <c:f>'Лист1'!$C$1</c:f>
              <c:strCache>
                <c:ptCount val="1"/>
                <c:pt idx="0">
                  <c:v>2023</c:v>
                </c:pt>
              </c:strCache>
            </c:strRef>
          </c:tx>
          <c:invertIfNegative val="0"/>
          <c:cat>
            <c:strRef>
              <c:f>'Лист1'!$A$2:$A$10</c:f>
              <c:strCach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5К1</c:v>
                </c:pt>
                <c:pt idx="5">
                  <c:v>5К2</c:v>
                </c:pt>
                <c:pt idx="6">
                  <c:v>6К1</c:v>
                </c:pt>
                <c:pt idx="7">
                  <c:v>6К2</c:v>
                </c:pt>
                <c:pt idx="8">
                  <c:v>6К3</c:v>
                </c:pt>
              </c:strCache>
            </c:strRef>
          </c:cat>
          <c:val>
            <c:numRef>
              <c:f>'Лист1'!$C$2:$C$10</c:f>
              <c:numCache>
                <c:formatCode>General</c:formatCode>
                <c:ptCount val="9"/>
                <c:pt idx="0">
                  <c:v>40</c:v>
                </c:pt>
                <c:pt idx="1">
                  <c:v>80</c:v>
                </c:pt>
                <c:pt idx="2">
                  <c:v>42.86</c:v>
                </c:pt>
                <c:pt idx="3">
                  <c:v>52.38</c:v>
                </c:pt>
                <c:pt idx="4">
                  <c:v>28.57</c:v>
                </c:pt>
                <c:pt idx="5">
                  <c:v>14.29</c:v>
                </c:pt>
                <c:pt idx="6">
                  <c:v>9.52</c:v>
                </c:pt>
                <c:pt idx="7">
                  <c:v>0</c:v>
                </c:pt>
                <c:pt idx="8">
                  <c:v>7.14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213-4605-992B-E54E0FDEB5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8028672"/>
        <c:axId val="48300800"/>
      </c:barChart>
      <c:catAx>
        <c:axId val="480286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8300800"/>
        <c:crosses val="autoZero"/>
        <c:auto val="1"/>
        <c:lblAlgn val="ctr"/>
        <c:lblOffset val="100"/>
        <c:noMultiLvlLbl val="0"/>
      </c:catAx>
      <c:valAx>
        <c:axId val="483008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802867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подтвердили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МОУ "Зайковская СОШ №1"</c:v>
                </c:pt>
                <c:pt idx="1">
                  <c:v>МОУ "Пионерская СОШ"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85B-4B57-BAE4-DDBBDA52065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результат ниже годовой отметки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МОУ "Зайковская СОШ №1"</c:v>
                </c:pt>
                <c:pt idx="1">
                  <c:v>МОУ "Пионерская СОШ"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2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85B-4B57-BAE4-DDBBDA5206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9783808"/>
        <c:axId val="187925056"/>
      </c:barChart>
      <c:catAx>
        <c:axId val="2097838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87925056"/>
        <c:crosses val="autoZero"/>
        <c:auto val="1"/>
        <c:lblAlgn val="ctr"/>
        <c:lblOffset val="100"/>
        <c:noMultiLvlLbl val="0"/>
      </c:catAx>
      <c:valAx>
        <c:axId val="1879250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9783808"/>
        <c:crosses val="autoZero"/>
        <c:crossBetween val="between"/>
        <c:minorUnit val="1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498EB4-69BB-4A78-989C-E3F22183C851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9E3F0A7-52A2-43F8-8A6D-ACB832746775}">
      <dgm:prSet phldrT="[Текст]" custT="1"/>
      <dgm:spPr>
        <a:solidFill>
          <a:srgbClr val="92D050"/>
        </a:solidFill>
      </dgm:spPr>
      <dgm:t>
        <a:bodyPr/>
        <a:lstStyle/>
        <a:p>
          <a:pPr algn="ctr"/>
          <a:r>
            <a:rPr lang="ru-RU" sz="2400" b="1" i="1" dirty="0">
              <a:latin typeface="Times New Roman" pitchFamily="18" charset="0"/>
              <a:cs typeface="Times New Roman" pitchFamily="18" charset="0"/>
            </a:rPr>
            <a:t>высокая квалификация учителя;</a:t>
          </a:r>
          <a:endParaRPr lang="ru-RU" sz="2400" b="1" dirty="0">
            <a:solidFill>
              <a:srgbClr val="002060"/>
            </a:solidFill>
          </a:endParaRPr>
        </a:p>
      </dgm:t>
    </dgm:pt>
    <dgm:pt modelId="{659C83FE-5152-4E14-ACC2-6156CBA1DFB2}" type="parTrans" cxnId="{6212572D-97EA-41AD-9E08-826C945AB5B8}">
      <dgm:prSet/>
      <dgm:spPr/>
      <dgm:t>
        <a:bodyPr/>
        <a:lstStyle/>
        <a:p>
          <a:endParaRPr lang="ru-RU"/>
        </a:p>
      </dgm:t>
    </dgm:pt>
    <dgm:pt modelId="{A2E3F660-54CD-44C2-AA42-560154D2825F}" type="sibTrans" cxnId="{6212572D-97EA-41AD-9E08-826C945AB5B8}">
      <dgm:prSet/>
      <dgm:spPr>
        <a:solidFill>
          <a:srgbClr val="C00000">
            <a:alpha val="90000"/>
          </a:srgbClr>
        </a:solidFill>
      </dgm:spPr>
      <dgm:t>
        <a:bodyPr/>
        <a:lstStyle/>
        <a:p>
          <a:endParaRPr lang="ru-RU"/>
        </a:p>
      </dgm:t>
    </dgm:pt>
    <dgm:pt modelId="{0EE43A80-4A9A-429F-8B6B-C534FF443CA7}">
      <dgm:prSet phldrT="[Текст]" custT="1"/>
      <dgm:spPr>
        <a:solidFill>
          <a:srgbClr val="FFC000"/>
        </a:solidFill>
      </dgm:spPr>
      <dgm:t>
        <a:bodyPr/>
        <a:lstStyle/>
        <a:p>
          <a:pPr algn="ctr"/>
          <a:r>
            <a:rPr lang="ru-RU" sz="2400" b="1" i="1" dirty="0">
              <a:latin typeface="Times New Roman" pitchFamily="18" charset="0"/>
              <a:cs typeface="Times New Roman" pitchFamily="18" charset="0"/>
            </a:rPr>
            <a:t>взаимопонимание между учителем и учеником;</a:t>
          </a:r>
          <a:endParaRPr lang="ru-RU" sz="2400" b="1" dirty="0">
            <a:solidFill>
              <a:srgbClr val="002060"/>
            </a:solidFill>
          </a:endParaRPr>
        </a:p>
      </dgm:t>
    </dgm:pt>
    <dgm:pt modelId="{4A80D25D-84F1-4DAA-B4E9-888C505F7005}" type="parTrans" cxnId="{E8B76766-3288-4697-884E-098314E23C6A}">
      <dgm:prSet/>
      <dgm:spPr/>
      <dgm:t>
        <a:bodyPr/>
        <a:lstStyle/>
        <a:p>
          <a:endParaRPr lang="ru-RU"/>
        </a:p>
      </dgm:t>
    </dgm:pt>
    <dgm:pt modelId="{35158238-3399-421B-A003-9295CAF6DCE7}" type="sibTrans" cxnId="{E8B76766-3288-4697-884E-098314E23C6A}">
      <dgm:prSet/>
      <dgm:spPr>
        <a:solidFill>
          <a:srgbClr val="C00000">
            <a:alpha val="90000"/>
          </a:srgbClr>
        </a:solidFill>
      </dgm:spPr>
      <dgm:t>
        <a:bodyPr/>
        <a:lstStyle/>
        <a:p>
          <a:endParaRPr lang="ru-RU"/>
        </a:p>
      </dgm:t>
    </dgm:pt>
    <dgm:pt modelId="{89B388E6-C23C-4DAB-AE84-2A5DDCB3A506}">
      <dgm:prSet phldrT="[Текст]" custT="1"/>
      <dgm:spPr>
        <a:solidFill>
          <a:srgbClr val="EE8E97"/>
        </a:solidFill>
      </dgm:spPr>
      <dgm:t>
        <a:bodyPr/>
        <a:lstStyle/>
        <a:p>
          <a:pPr algn="ctr"/>
          <a:r>
            <a:rPr lang="ru-RU" sz="2400" b="1" i="1" dirty="0">
              <a:latin typeface="Times New Roman" pitchFamily="18" charset="0"/>
              <a:cs typeface="Times New Roman" pitchFamily="18" charset="0"/>
            </a:rPr>
            <a:t>доступная школьная программа, хорошие учебники;</a:t>
          </a:r>
          <a:endParaRPr lang="ru-RU" sz="2400" b="1" dirty="0">
            <a:solidFill>
              <a:srgbClr val="002060"/>
            </a:solidFill>
          </a:endParaRPr>
        </a:p>
      </dgm:t>
    </dgm:pt>
    <dgm:pt modelId="{18549002-5B60-486A-A907-1D250D8A8390}" type="parTrans" cxnId="{6BCBDE7F-23EC-4C0E-8B9D-5E298E0CF4AF}">
      <dgm:prSet/>
      <dgm:spPr/>
      <dgm:t>
        <a:bodyPr/>
        <a:lstStyle/>
        <a:p>
          <a:endParaRPr lang="ru-RU"/>
        </a:p>
      </dgm:t>
    </dgm:pt>
    <dgm:pt modelId="{517D6E55-1FE7-4BB8-A070-D3F929A083D8}" type="sibTrans" cxnId="{6BCBDE7F-23EC-4C0E-8B9D-5E298E0CF4AF}">
      <dgm:prSet/>
      <dgm:spPr>
        <a:solidFill>
          <a:srgbClr val="C00000">
            <a:alpha val="90000"/>
          </a:srgbClr>
        </a:solidFill>
      </dgm:spPr>
      <dgm:t>
        <a:bodyPr/>
        <a:lstStyle/>
        <a:p>
          <a:endParaRPr lang="ru-RU"/>
        </a:p>
      </dgm:t>
    </dgm:pt>
    <dgm:pt modelId="{BF7E08E0-B67C-4FF9-8287-DB186E056D07}">
      <dgm:prSet custT="1"/>
      <dgm:spPr>
        <a:solidFill>
          <a:srgbClr val="00B0F0"/>
        </a:solidFill>
      </dgm:spPr>
      <dgm:t>
        <a:bodyPr/>
        <a:lstStyle/>
        <a:p>
          <a:pPr algn="ctr"/>
          <a:r>
            <a:rPr lang="ru-RU" sz="2400" b="1" i="1" dirty="0">
              <a:latin typeface="Times New Roman" pitchFamily="18" charset="0"/>
              <a:cs typeface="Times New Roman" pitchFamily="18" charset="0"/>
            </a:rPr>
            <a:t>интересное и доступное изложение учебного материала педагогом;</a:t>
          </a:r>
          <a:endParaRPr lang="ru-RU" sz="2400" b="1" dirty="0">
            <a:solidFill>
              <a:srgbClr val="002060"/>
            </a:solidFill>
          </a:endParaRPr>
        </a:p>
      </dgm:t>
    </dgm:pt>
    <dgm:pt modelId="{7302A386-7B1A-4743-BC2F-9D0286A5A147}" type="parTrans" cxnId="{E7110619-A294-4D9F-866C-66A63120C1C0}">
      <dgm:prSet/>
      <dgm:spPr/>
      <dgm:t>
        <a:bodyPr/>
        <a:lstStyle/>
        <a:p>
          <a:endParaRPr lang="ru-RU"/>
        </a:p>
      </dgm:t>
    </dgm:pt>
    <dgm:pt modelId="{E5EE2B91-4E39-4162-9398-5AA57A79BAF9}" type="sibTrans" cxnId="{E7110619-A294-4D9F-866C-66A63120C1C0}">
      <dgm:prSet/>
      <dgm:spPr>
        <a:solidFill>
          <a:srgbClr val="C00000">
            <a:alpha val="90000"/>
          </a:srgbClr>
        </a:solidFill>
      </dgm:spPr>
      <dgm:t>
        <a:bodyPr/>
        <a:lstStyle/>
        <a:p>
          <a:endParaRPr lang="ru-RU"/>
        </a:p>
      </dgm:t>
    </dgm:pt>
    <dgm:pt modelId="{AC9B8D66-20AC-43F0-B1AE-CC62FB1BB58F}">
      <dgm:prSet custT="1"/>
      <dgm:spPr>
        <a:solidFill>
          <a:schemeClr val="accent4">
            <a:lumMod val="75000"/>
          </a:schemeClr>
        </a:solidFill>
      </dgm:spPr>
      <dgm:t>
        <a:bodyPr/>
        <a:lstStyle/>
        <a:p>
          <a:pPr algn="ctr"/>
          <a:r>
            <a:rPr lang="ru-RU" sz="2400" b="1" i="1" dirty="0">
              <a:latin typeface="Times New Roman" pitchFamily="18" charset="0"/>
              <a:cs typeface="Times New Roman" pitchFamily="18" charset="0"/>
            </a:rPr>
            <a:t>корректное отношение к друг другу основанная на уважении. </a:t>
          </a:r>
          <a:endParaRPr lang="ru-RU" sz="2400" b="1" dirty="0">
            <a:solidFill>
              <a:srgbClr val="002060"/>
            </a:solidFill>
          </a:endParaRPr>
        </a:p>
      </dgm:t>
    </dgm:pt>
    <dgm:pt modelId="{326B2EB6-390F-43BD-ACA6-2F72F7F3B981}" type="parTrans" cxnId="{0A8B061D-E21F-4702-A7A5-D95DDBAC0E4C}">
      <dgm:prSet/>
      <dgm:spPr/>
      <dgm:t>
        <a:bodyPr/>
        <a:lstStyle/>
        <a:p>
          <a:endParaRPr lang="ru-RU"/>
        </a:p>
      </dgm:t>
    </dgm:pt>
    <dgm:pt modelId="{2BAFD446-A740-4AE0-A9DA-7A3B7DA366A9}" type="sibTrans" cxnId="{0A8B061D-E21F-4702-A7A5-D95DDBAC0E4C}">
      <dgm:prSet/>
      <dgm:spPr/>
      <dgm:t>
        <a:bodyPr/>
        <a:lstStyle/>
        <a:p>
          <a:endParaRPr lang="ru-RU"/>
        </a:p>
      </dgm:t>
    </dgm:pt>
    <dgm:pt modelId="{A0AC8DE1-3354-44D5-949E-DC972048B803}" type="pres">
      <dgm:prSet presAssocID="{F6498EB4-69BB-4A78-989C-E3F22183C851}" presName="outerComposite" presStyleCnt="0">
        <dgm:presLayoutVars>
          <dgm:chMax val="5"/>
          <dgm:dir/>
          <dgm:resizeHandles val="exact"/>
        </dgm:presLayoutVars>
      </dgm:prSet>
      <dgm:spPr/>
    </dgm:pt>
    <dgm:pt modelId="{75E6DA43-D4D4-4D52-8D4B-79E174A0E42D}" type="pres">
      <dgm:prSet presAssocID="{F6498EB4-69BB-4A78-989C-E3F22183C851}" presName="dummyMaxCanvas" presStyleCnt="0">
        <dgm:presLayoutVars/>
      </dgm:prSet>
      <dgm:spPr/>
    </dgm:pt>
    <dgm:pt modelId="{D4F9DD3D-137D-4CB8-A7D0-791FB3CE8E10}" type="pres">
      <dgm:prSet presAssocID="{F6498EB4-69BB-4A78-989C-E3F22183C851}" presName="FiveNodes_1" presStyleLbl="node1" presStyleIdx="0" presStyleCnt="5">
        <dgm:presLayoutVars>
          <dgm:bulletEnabled val="1"/>
        </dgm:presLayoutVars>
      </dgm:prSet>
      <dgm:spPr/>
    </dgm:pt>
    <dgm:pt modelId="{39A4B1BA-4034-4F92-91BC-AFDBD4E61A78}" type="pres">
      <dgm:prSet presAssocID="{F6498EB4-69BB-4A78-989C-E3F22183C851}" presName="FiveNodes_2" presStyleLbl="node1" presStyleIdx="1" presStyleCnt="5">
        <dgm:presLayoutVars>
          <dgm:bulletEnabled val="1"/>
        </dgm:presLayoutVars>
      </dgm:prSet>
      <dgm:spPr/>
    </dgm:pt>
    <dgm:pt modelId="{9E941184-DA18-43A3-91EE-DF2F71DC50A2}" type="pres">
      <dgm:prSet presAssocID="{F6498EB4-69BB-4A78-989C-E3F22183C851}" presName="FiveNodes_3" presStyleLbl="node1" presStyleIdx="2" presStyleCnt="5">
        <dgm:presLayoutVars>
          <dgm:bulletEnabled val="1"/>
        </dgm:presLayoutVars>
      </dgm:prSet>
      <dgm:spPr/>
    </dgm:pt>
    <dgm:pt modelId="{306A2903-6FA8-4FC1-8A26-E74CC39D29F9}" type="pres">
      <dgm:prSet presAssocID="{F6498EB4-69BB-4A78-989C-E3F22183C851}" presName="FiveNodes_4" presStyleLbl="node1" presStyleIdx="3" presStyleCnt="5">
        <dgm:presLayoutVars>
          <dgm:bulletEnabled val="1"/>
        </dgm:presLayoutVars>
      </dgm:prSet>
      <dgm:spPr/>
    </dgm:pt>
    <dgm:pt modelId="{EF584BEE-CF54-4DAF-82AB-ABB23BEC40E1}" type="pres">
      <dgm:prSet presAssocID="{F6498EB4-69BB-4A78-989C-E3F22183C851}" presName="FiveNodes_5" presStyleLbl="node1" presStyleIdx="4" presStyleCnt="5">
        <dgm:presLayoutVars>
          <dgm:bulletEnabled val="1"/>
        </dgm:presLayoutVars>
      </dgm:prSet>
      <dgm:spPr/>
    </dgm:pt>
    <dgm:pt modelId="{FD60D474-8695-4532-B784-1D2E1D83D845}" type="pres">
      <dgm:prSet presAssocID="{F6498EB4-69BB-4A78-989C-E3F22183C851}" presName="FiveConn_1-2" presStyleLbl="fgAccFollowNode1" presStyleIdx="0" presStyleCnt="4">
        <dgm:presLayoutVars>
          <dgm:bulletEnabled val="1"/>
        </dgm:presLayoutVars>
      </dgm:prSet>
      <dgm:spPr/>
    </dgm:pt>
    <dgm:pt modelId="{CF42EC48-161D-448C-BA04-05FD35BF5E2B}" type="pres">
      <dgm:prSet presAssocID="{F6498EB4-69BB-4A78-989C-E3F22183C851}" presName="FiveConn_2-3" presStyleLbl="fgAccFollowNode1" presStyleIdx="1" presStyleCnt="4">
        <dgm:presLayoutVars>
          <dgm:bulletEnabled val="1"/>
        </dgm:presLayoutVars>
      </dgm:prSet>
      <dgm:spPr/>
    </dgm:pt>
    <dgm:pt modelId="{927FFBE8-9A37-4AD1-AEE7-073BFE357FCF}" type="pres">
      <dgm:prSet presAssocID="{F6498EB4-69BB-4A78-989C-E3F22183C851}" presName="FiveConn_3-4" presStyleLbl="fgAccFollowNode1" presStyleIdx="2" presStyleCnt="4">
        <dgm:presLayoutVars>
          <dgm:bulletEnabled val="1"/>
        </dgm:presLayoutVars>
      </dgm:prSet>
      <dgm:spPr/>
    </dgm:pt>
    <dgm:pt modelId="{B087569C-E599-4A1C-BACC-FE22929A32B3}" type="pres">
      <dgm:prSet presAssocID="{F6498EB4-69BB-4A78-989C-E3F22183C851}" presName="FiveConn_4-5" presStyleLbl="fgAccFollowNode1" presStyleIdx="3" presStyleCnt="4">
        <dgm:presLayoutVars>
          <dgm:bulletEnabled val="1"/>
        </dgm:presLayoutVars>
      </dgm:prSet>
      <dgm:spPr/>
    </dgm:pt>
    <dgm:pt modelId="{8E67269B-2739-43F0-90E7-BFB9723A4A70}" type="pres">
      <dgm:prSet presAssocID="{F6498EB4-69BB-4A78-989C-E3F22183C851}" presName="FiveNodes_1_text" presStyleLbl="node1" presStyleIdx="4" presStyleCnt="5">
        <dgm:presLayoutVars>
          <dgm:bulletEnabled val="1"/>
        </dgm:presLayoutVars>
      </dgm:prSet>
      <dgm:spPr/>
    </dgm:pt>
    <dgm:pt modelId="{7E70BA03-9EC4-460B-A694-2D47E80221E6}" type="pres">
      <dgm:prSet presAssocID="{F6498EB4-69BB-4A78-989C-E3F22183C851}" presName="FiveNodes_2_text" presStyleLbl="node1" presStyleIdx="4" presStyleCnt="5">
        <dgm:presLayoutVars>
          <dgm:bulletEnabled val="1"/>
        </dgm:presLayoutVars>
      </dgm:prSet>
      <dgm:spPr/>
    </dgm:pt>
    <dgm:pt modelId="{1E1E5227-B83E-48C0-8B85-09E88A3B57C1}" type="pres">
      <dgm:prSet presAssocID="{F6498EB4-69BB-4A78-989C-E3F22183C851}" presName="FiveNodes_3_text" presStyleLbl="node1" presStyleIdx="4" presStyleCnt="5">
        <dgm:presLayoutVars>
          <dgm:bulletEnabled val="1"/>
        </dgm:presLayoutVars>
      </dgm:prSet>
      <dgm:spPr/>
    </dgm:pt>
    <dgm:pt modelId="{7782C8B6-4C7F-4499-88CD-5F28B46179BE}" type="pres">
      <dgm:prSet presAssocID="{F6498EB4-69BB-4A78-989C-E3F22183C851}" presName="FiveNodes_4_text" presStyleLbl="node1" presStyleIdx="4" presStyleCnt="5">
        <dgm:presLayoutVars>
          <dgm:bulletEnabled val="1"/>
        </dgm:presLayoutVars>
      </dgm:prSet>
      <dgm:spPr/>
    </dgm:pt>
    <dgm:pt modelId="{A546C8B8-4415-4392-8367-6763A49A1F7E}" type="pres">
      <dgm:prSet presAssocID="{F6498EB4-69BB-4A78-989C-E3F22183C851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401CB605-4D8A-42DB-918C-E3F510E94FA1}" type="presOf" srcId="{AC9B8D66-20AC-43F0-B1AE-CC62FB1BB58F}" destId="{A546C8B8-4415-4392-8367-6763A49A1F7E}" srcOrd="1" destOrd="0" presId="urn:microsoft.com/office/officeart/2005/8/layout/vProcess5"/>
    <dgm:cxn modelId="{C6989F10-2A02-41C8-884E-CFC2FEA0320E}" type="presOf" srcId="{AC9B8D66-20AC-43F0-B1AE-CC62FB1BB58F}" destId="{EF584BEE-CF54-4DAF-82AB-ABB23BEC40E1}" srcOrd="0" destOrd="0" presId="urn:microsoft.com/office/officeart/2005/8/layout/vProcess5"/>
    <dgm:cxn modelId="{E7110619-A294-4D9F-866C-66A63120C1C0}" srcId="{F6498EB4-69BB-4A78-989C-E3F22183C851}" destId="{BF7E08E0-B67C-4FF9-8287-DB186E056D07}" srcOrd="3" destOrd="0" parTransId="{7302A386-7B1A-4743-BC2F-9D0286A5A147}" sibTransId="{E5EE2B91-4E39-4162-9398-5AA57A79BAF9}"/>
    <dgm:cxn modelId="{0A8B061D-E21F-4702-A7A5-D95DDBAC0E4C}" srcId="{F6498EB4-69BB-4A78-989C-E3F22183C851}" destId="{AC9B8D66-20AC-43F0-B1AE-CC62FB1BB58F}" srcOrd="4" destOrd="0" parTransId="{326B2EB6-390F-43BD-ACA6-2F72F7F3B981}" sibTransId="{2BAFD446-A740-4AE0-A9DA-7A3B7DA366A9}"/>
    <dgm:cxn modelId="{6212572D-97EA-41AD-9E08-826C945AB5B8}" srcId="{F6498EB4-69BB-4A78-989C-E3F22183C851}" destId="{59E3F0A7-52A2-43F8-8A6D-ACB832746775}" srcOrd="0" destOrd="0" parTransId="{659C83FE-5152-4E14-ACC2-6156CBA1DFB2}" sibTransId="{A2E3F660-54CD-44C2-AA42-560154D2825F}"/>
    <dgm:cxn modelId="{07968944-A965-47D3-B583-B56DB3504611}" type="presOf" srcId="{BF7E08E0-B67C-4FF9-8287-DB186E056D07}" destId="{7782C8B6-4C7F-4499-88CD-5F28B46179BE}" srcOrd="1" destOrd="0" presId="urn:microsoft.com/office/officeart/2005/8/layout/vProcess5"/>
    <dgm:cxn modelId="{CE7B2245-3EE4-424F-ADEE-F1FE575C4010}" type="presOf" srcId="{E5EE2B91-4E39-4162-9398-5AA57A79BAF9}" destId="{B087569C-E599-4A1C-BACC-FE22929A32B3}" srcOrd="0" destOrd="0" presId="urn:microsoft.com/office/officeart/2005/8/layout/vProcess5"/>
    <dgm:cxn modelId="{E8B76766-3288-4697-884E-098314E23C6A}" srcId="{F6498EB4-69BB-4A78-989C-E3F22183C851}" destId="{0EE43A80-4A9A-429F-8B6B-C534FF443CA7}" srcOrd="1" destOrd="0" parTransId="{4A80D25D-84F1-4DAA-B4E9-888C505F7005}" sibTransId="{35158238-3399-421B-A003-9295CAF6DCE7}"/>
    <dgm:cxn modelId="{2D9CF152-26B8-437A-9737-107248B051D4}" type="presOf" srcId="{59E3F0A7-52A2-43F8-8A6D-ACB832746775}" destId="{D4F9DD3D-137D-4CB8-A7D0-791FB3CE8E10}" srcOrd="0" destOrd="0" presId="urn:microsoft.com/office/officeart/2005/8/layout/vProcess5"/>
    <dgm:cxn modelId="{705FE377-576C-471E-BAB4-C7586004A47C}" type="presOf" srcId="{0EE43A80-4A9A-429F-8B6B-C534FF443CA7}" destId="{39A4B1BA-4034-4F92-91BC-AFDBD4E61A78}" srcOrd="0" destOrd="0" presId="urn:microsoft.com/office/officeart/2005/8/layout/vProcess5"/>
    <dgm:cxn modelId="{6BCBDE7F-23EC-4C0E-8B9D-5E298E0CF4AF}" srcId="{F6498EB4-69BB-4A78-989C-E3F22183C851}" destId="{89B388E6-C23C-4DAB-AE84-2A5DDCB3A506}" srcOrd="2" destOrd="0" parTransId="{18549002-5B60-486A-A907-1D250D8A8390}" sibTransId="{517D6E55-1FE7-4BB8-A070-D3F929A083D8}"/>
    <dgm:cxn modelId="{E6318983-8FCB-401E-A170-B839A5044C06}" type="presOf" srcId="{89B388E6-C23C-4DAB-AE84-2A5DDCB3A506}" destId="{9E941184-DA18-43A3-91EE-DF2F71DC50A2}" srcOrd="0" destOrd="0" presId="urn:microsoft.com/office/officeart/2005/8/layout/vProcess5"/>
    <dgm:cxn modelId="{383E808A-781A-4465-AC36-D93A1E784188}" type="presOf" srcId="{59E3F0A7-52A2-43F8-8A6D-ACB832746775}" destId="{8E67269B-2739-43F0-90E7-BFB9723A4A70}" srcOrd="1" destOrd="0" presId="urn:microsoft.com/office/officeart/2005/8/layout/vProcess5"/>
    <dgm:cxn modelId="{C52087C3-F666-4620-9ECD-13C062C6E879}" type="presOf" srcId="{517D6E55-1FE7-4BB8-A070-D3F929A083D8}" destId="{927FFBE8-9A37-4AD1-AEE7-073BFE357FCF}" srcOrd="0" destOrd="0" presId="urn:microsoft.com/office/officeart/2005/8/layout/vProcess5"/>
    <dgm:cxn modelId="{47DFE5C6-1346-430D-A390-07D25272E12B}" type="presOf" srcId="{BF7E08E0-B67C-4FF9-8287-DB186E056D07}" destId="{306A2903-6FA8-4FC1-8A26-E74CC39D29F9}" srcOrd="0" destOrd="0" presId="urn:microsoft.com/office/officeart/2005/8/layout/vProcess5"/>
    <dgm:cxn modelId="{CD0822D4-FDC5-45B0-B0B1-5B63D2410454}" type="presOf" srcId="{0EE43A80-4A9A-429F-8B6B-C534FF443CA7}" destId="{7E70BA03-9EC4-460B-A694-2D47E80221E6}" srcOrd="1" destOrd="0" presId="urn:microsoft.com/office/officeart/2005/8/layout/vProcess5"/>
    <dgm:cxn modelId="{E65479DC-130F-460C-A261-890C34668E2D}" type="presOf" srcId="{F6498EB4-69BB-4A78-989C-E3F22183C851}" destId="{A0AC8DE1-3354-44D5-949E-DC972048B803}" srcOrd="0" destOrd="0" presId="urn:microsoft.com/office/officeart/2005/8/layout/vProcess5"/>
    <dgm:cxn modelId="{D0EFD5EA-1D15-4CBD-9D74-7387D538F5E2}" type="presOf" srcId="{A2E3F660-54CD-44C2-AA42-560154D2825F}" destId="{FD60D474-8695-4532-B784-1D2E1D83D845}" srcOrd="0" destOrd="0" presId="urn:microsoft.com/office/officeart/2005/8/layout/vProcess5"/>
    <dgm:cxn modelId="{D3C631F6-ED72-4596-815D-49C5C5825493}" type="presOf" srcId="{89B388E6-C23C-4DAB-AE84-2A5DDCB3A506}" destId="{1E1E5227-B83E-48C0-8B85-09E88A3B57C1}" srcOrd="1" destOrd="0" presId="urn:microsoft.com/office/officeart/2005/8/layout/vProcess5"/>
    <dgm:cxn modelId="{D04735FF-0268-482B-BC10-CCD9D31505E2}" type="presOf" srcId="{35158238-3399-421B-A003-9295CAF6DCE7}" destId="{CF42EC48-161D-448C-BA04-05FD35BF5E2B}" srcOrd="0" destOrd="0" presId="urn:microsoft.com/office/officeart/2005/8/layout/vProcess5"/>
    <dgm:cxn modelId="{87BBB9B9-1F02-4F78-A635-6610DBA3F99B}" type="presParOf" srcId="{A0AC8DE1-3354-44D5-949E-DC972048B803}" destId="{75E6DA43-D4D4-4D52-8D4B-79E174A0E42D}" srcOrd="0" destOrd="0" presId="urn:microsoft.com/office/officeart/2005/8/layout/vProcess5"/>
    <dgm:cxn modelId="{C4A45092-1EA7-4387-AD6A-733FF6885262}" type="presParOf" srcId="{A0AC8DE1-3354-44D5-949E-DC972048B803}" destId="{D4F9DD3D-137D-4CB8-A7D0-791FB3CE8E10}" srcOrd="1" destOrd="0" presId="urn:microsoft.com/office/officeart/2005/8/layout/vProcess5"/>
    <dgm:cxn modelId="{C5299A50-A2B0-4ECC-A06D-2A9817DC94A2}" type="presParOf" srcId="{A0AC8DE1-3354-44D5-949E-DC972048B803}" destId="{39A4B1BA-4034-4F92-91BC-AFDBD4E61A78}" srcOrd="2" destOrd="0" presId="urn:microsoft.com/office/officeart/2005/8/layout/vProcess5"/>
    <dgm:cxn modelId="{8CCD5C21-07A7-48F8-800A-002E4448EBBA}" type="presParOf" srcId="{A0AC8DE1-3354-44D5-949E-DC972048B803}" destId="{9E941184-DA18-43A3-91EE-DF2F71DC50A2}" srcOrd="3" destOrd="0" presId="urn:microsoft.com/office/officeart/2005/8/layout/vProcess5"/>
    <dgm:cxn modelId="{B704E997-52D5-44F7-A097-40A3AA2BF486}" type="presParOf" srcId="{A0AC8DE1-3354-44D5-949E-DC972048B803}" destId="{306A2903-6FA8-4FC1-8A26-E74CC39D29F9}" srcOrd="4" destOrd="0" presId="urn:microsoft.com/office/officeart/2005/8/layout/vProcess5"/>
    <dgm:cxn modelId="{1FA29C23-CC8F-4179-B370-1B7C5A5F7276}" type="presParOf" srcId="{A0AC8DE1-3354-44D5-949E-DC972048B803}" destId="{EF584BEE-CF54-4DAF-82AB-ABB23BEC40E1}" srcOrd="5" destOrd="0" presId="urn:microsoft.com/office/officeart/2005/8/layout/vProcess5"/>
    <dgm:cxn modelId="{22B50B6E-D75D-48DB-A4AC-2FE2CD0CC2EA}" type="presParOf" srcId="{A0AC8DE1-3354-44D5-949E-DC972048B803}" destId="{FD60D474-8695-4532-B784-1D2E1D83D845}" srcOrd="6" destOrd="0" presId="urn:microsoft.com/office/officeart/2005/8/layout/vProcess5"/>
    <dgm:cxn modelId="{9EED7682-6128-4279-9E33-00E57435682D}" type="presParOf" srcId="{A0AC8DE1-3354-44D5-949E-DC972048B803}" destId="{CF42EC48-161D-448C-BA04-05FD35BF5E2B}" srcOrd="7" destOrd="0" presId="urn:microsoft.com/office/officeart/2005/8/layout/vProcess5"/>
    <dgm:cxn modelId="{E076C824-B9C1-4C0B-940B-D8ACBC7C70B6}" type="presParOf" srcId="{A0AC8DE1-3354-44D5-949E-DC972048B803}" destId="{927FFBE8-9A37-4AD1-AEE7-073BFE357FCF}" srcOrd="8" destOrd="0" presId="urn:microsoft.com/office/officeart/2005/8/layout/vProcess5"/>
    <dgm:cxn modelId="{54440C0D-F8C0-4280-AC8B-02FCFAB09241}" type="presParOf" srcId="{A0AC8DE1-3354-44D5-949E-DC972048B803}" destId="{B087569C-E599-4A1C-BACC-FE22929A32B3}" srcOrd="9" destOrd="0" presId="urn:microsoft.com/office/officeart/2005/8/layout/vProcess5"/>
    <dgm:cxn modelId="{EFD819E7-C600-44A4-9113-50CEF36FFB2C}" type="presParOf" srcId="{A0AC8DE1-3354-44D5-949E-DC972048B803}" destId="{8E67269B-2739-43F0-90E7-BFB9723A4A70}" srcOrd="10" destOrd="0" presId="urn:microsoft.com/office/officeart/2005/8/layout/vProcess5"/>
    <dgm:cxn modelId="{B730E1F7-47F9-4B9A-8ABD-8595FF34B390}" type="presParOf" srcId="{A0AC8DE1-3354-44D5-949E-DC972048B803}" destId="{7E70BA03-9EC4-460B-A694-2D47E80221E6}" srcOrd="11" destOrd="0" presId="urn:microsoft.com/office/officeart/2005/8/layout/vProcess5"/>
    <dgm:cxn modelId="{B8CB1F99-2C6A-4BCE-A6D3-0EBD0ECA64ED}" type="presParOf" srcId="{A0AC8DE1-3354-44D5-949E-DC972048B803}" destId="{1E1E5227-B83E-48C0-8B85-09E88A3B57C1}" srcOrd="12" destOrd="0" presId="urn:microsoft.com/office/officeart/2005/8/layout/vProcess5"/>
    <dgm:cxn modelId="{7A1F5AA0-C21B-4E8A-87E0-FBAE12F80C42}" type="presParOf" srcId="{A0AC8DE1-3354-44D5-949E-DC972048B803}" destId="{7782C8B6-4C7F-4499-88CD-5F28B46179BE}" srcOrd="13" destOrd="0" presId="urn:microsoft.com/office/officeart/2005/8/layout/vProcess5"/>
    <dgm:cxn modelId="{4E01F34D-41E4-4208-9A47-CCF3C17A1BC0}" type="presParOf" srcId="{A0AC8DE1-3354-44D5-949E-DC972048B803}" destId="{A546C8B8-4415-4392-8367-6763A49A1F7E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D40E05-147D-49B7-AC21-432BD49919C7}" type="doc">
      <dgm:prSet loTypeId="urn:microsoft.com/office/officeart/2005/8/layout/cycle1" loCatId="cycle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08B44BFB-01EF-4CBF-A609-93E0370A1BC2}">
      <dgm:prSet phldrT="[Текст]" custT="1"/>
      <dgm:spPr/>
      <dgm:t>
        <a:bodyPr/>
        <a:lstStyle/>
        <a:p>
          <a:r>
            <a:rPr lang="ru-RU" sz="2000" b="1" i="1" dirty="0">
              <a:latin typeface="Times New Roman" pitchFamily="18" charset="0"/>
              <a:cs typeface="Times New Roman" pitchFamily="18" charset="0"/>
            </a:rPr>
            <a:t>Доброта;</a:t>
          </a:r>
          <a:endParaRPr lang="ru-RU" sz="2000" b="1" dirty="0"/>
        </a:p>
      </dgm:t>
    </dgm:pt>
    <dgm:pt modelId="{F16B1F4A-3C25-43A5-BBE9-A01444477F77}" type="parTrans" cxnId="{8F58916A-6D5C-4021-B6E6-5347F48098D5}">
      <dgm:prSet/>
      <dgm:spPr/>
      <dgm:t>
        <a:bodyPr/>
        <a:lstStyle/>
        <a:p>
          <a:endParaRPr lang="ru-RU"/>
        </a:p>
      </dgm:t>
    </dgm:pt>
    <dgm:pt modelId="{4DA40721-9B6C-4C00-A75B-7AB60E50BA67}" type="sibTrans" cxnId="{8F58916A-6D5C-4021-B6E6-5347F48098D5}">
      <dgm:prSet/>
      <dgm:spPr/>
      <dgm:t>
        <a:bodyPr/>
        <a:lstStyle/>
        <a:p>
          <a:endParaRPr lang="ru-RU"/>
        </a:p>
      </dgm:t>
    </dgm:pt>
    <dgm:pt modelId="{567A2BB4-E955-4F73-8392-B4BD612F7773}">
      <dgm:prSet phldrT="[Текст]" custT="1"/>
      <dgm:spPr/>
      <dgm:t>
        <a:bodyPr/>
        <a:lstStyle/>
        <a:p>
          <a:r>
            <a:rPr lang="ru-RU" sz="2000" b="1" i="1" dirty="0">
              <a:latin typeface="Times New Roman" pitchFamily="18" charset="0"/>
              <a:cs typeface="Times New Roman" pitchFamily="18" charset="0"/>
            </a:rPr>
            <a:t>Внимание;</a:t>
          </a:r>
          <a:endParaRPr lang="ru-RU" sz="2000" b="1" dirty="0"/>
        </a:p>
      </dgm:t>
    </dgm:pt>
    <dgm:pt modelId="{7C9CF64B-CCE7-405D-A9FD-16750F152B89}" type="parTrans" cxnId="{981B1D47-BA26-4CA5-9F8E-48A482EFA450}">
      <dgm:prSet/>
      <dgm:spPr/>
      <dgm:t>
        <a:bodyPr/>
        <a:lstStyle/>
        <a:p>
          <a:endParaRPr lang="ru-RU"/>
        </a:p>
      </dgm:t>
    </dgm:pt>
    <dgm:pt modelId="{3F23E30D-1C37-42E7-B061-7F57EB3D1977}" type="sibTrans" cxnId="{981B1D47-BA26-4CA5-9F8E-48A482EFA450}">
      <dgm:prSet/>
      <dgm:spPr/>
      <dgm:t>
        <a:bodyPr/>
        <a:lstStyle/>
        <a:p>
          <a:endParaRPr lang="ru-RU"/>
        </a:p>
      </dgm:t>
    </dgm:pt>
    <dgm:pt modelId="{E6C24EF9-3578-4E25-89B4-4E562B70DC95}">
      <dgm:prSet phldrT="[Текст]" custT="1"/>
      <dgm:spPr/>
      <dgm:t>
        <a:bodyPr/>
        <a:lstStyle/>
        <a:p>
          <a:r>
            <a:rPr lang="ru-RU" sz="2000" b="1" i="1" dirty="0">
              <a:latin typeface="Times New Roman" pitchFamily="18" charset="0"/>
              <a:cs typeface="Times New Roman" pitchFamily="18" charset="0"/>
            </a:rPr>
            <a:t>Умение общаться;</a:t>
          </a:r>
          <a:endParaRPr lang="ru-RU" sz="2000" b="1" dirty="0"/>
        </a:p>
      </dgm:t>
    </dgm:pt>
    <dgm:pt modelId="{490FA034-C8EC-447D-8895-BF432E37D0FF}" type="parTrans" cxnId="{A058EBAF-8D8D-44F3-91B3-6617E940D38C}">
      <dgm:prSet/>
      <dgm:spPr/>
      <dgm:t>
        <a:bodyPr/>
        <a:lstStyle/>
        <a:p>
          <a:endParaRPr lang="ru-RU"/>
        </a:p>
      </dgm:t>
    </dgm:pt>
    <dgm:pt modelId="{E6DA5522-1DA8-4F9D-87BD-D53BFD3EB167}" type="sibTrans" cxnId="{A058EBAF-8D8D-44F3-91B3-6617E940D38C}">
      <dgm:prSet/>
      <dgm:spPr/>
      <dgm:t>
        <a:bodyPr/>
        <a:lstStyle/>
        <a:p>
          <a:endParaRPr lang="ru-RU"/>
        </a:p>
      </dgm:t>
    </dgm:pt>
    <dgm:pt modelId="{7D4190B6-1108-4B90-98A1-74B6CA3AD143}">
      <dgm:prSet phldrT="[Текст]" custT="1"/>
      <dgm:spPr/>
      <dgm:t>
        <a:bodyPr/>
        <a:lstStyle/>
        <a:p>
          <a:r>
            <a:rPr lang="ru-RU" sz="2000" b="1" i="1" dirty="0">
              <a:latin typeface="Times New Roman" pitchFamily="18" charset="0"/>
              <a:cs typeface="Times New Roman" pitchFamily="18" charset="0"/>
            </a:rPr>
            <a:t>Организованность, ответственность;</a:t>
          </a:r>
          <a:endParaRPr lang="ru-RU" sz="2000" b="1" dirty="0"/>
        </a:p>
      </dgm:t>
    </dgm:pt>
    <dgm:pt modelId="{E110CFA8-DDF0-4298-A31B-66D62B88971C}" type="parTrans" cxnId="{0CD7BEC9-4AAD-48A3-8966-6000A48C36D2}">
      <dgm:prSet/>
      <dgm:spPr/>
      <dgm:t>
        <a:bodyPr/>
        <a:lstStyle/>
        <a:p>
          <a:endParaRPr lang="ru-RU"/>
        </a:p>
      </dgm:t>
    </dgm:pt>
    <dgm:pt modelId="{FB9B4FE8-F105-46DB-9484-C9B7988B2FEE}" type="sibTrans" cxnId="{0CD7BEC9-4AAD-48A3-8966-6000A48C36D2}">
      <dgm:prSet/>
      <dgm:spPr/>
      <dgm:t>
        <a:bodyPr/>
        <a:lstStyle/>
        <a:p>
          <a:endParaRPr lang="ru-RU"/>
        </a:p>
      </dgm:t>
    </dgm:pt>
    <dgm:pt modelId="{8B9277B4-F124-4C18-819B-32126CFE13E2}">
      <dgm:prSet phldrT="[Текст]" custT="1"/>
      <dgm:spPr/>
      <dgm:t>
        <a:bodyPr/>
        <a:lstStyle/>
        <a:p>
          <a:r>
            <a:rPr lang="ru-RU" sz="2000" b="1" i="1" dirty="0">
              <a:latin typeface="Times New Roman" pitchFamily="18" charset="0"/>
              <a:cs typeface="Times New Roman" pitchFamily="18" charset="0"/>
            </a:rPr>
            <a:t>Инициатив-</a:t>
          </a:r>
          <a:r>
            <a:rPr lang="ru-RU" sz="2000" b="1" i="1" dirty="0" err="1">
              <a:latin typeface="Times New Roman" pitchFamily="18" charset="0"/>
              <a:cs typeface="Times New Roman" pitchFamily="18" charset="0"/>
            </a:rPr>
            <a:t>ность</a:t>
          </a:r>
          <a:endParaRPr lang="ru-RU" sz="2000" b="1" dirty="0"/>
        </a:p>
      </dgm:t>
    </dgm:pt>
    <dgm:pt modelId="{2ABBA1FF-BC9C-4BF0-B5C8-AF2B8F3750CC}" type="parTrans" cxnId="{08CC7C07-69C9-4525-BF26-65B9AE0AF5F2}">
      <dgm:prSet/>
      <dgm:spPr/>
      <dgm:t>
        <a:bodyPr/>
        <a:lstStyle/>
        <a:p>
          <a:endParaRPr lang="ru-RU"/>
        </a:p>
      </dgm:t>
    </dgm:pt>
    <dgm:pt modelId="{70BF9593-4D81-4469-97AB-E094EE996AB5}" type="sibTrans" cxnId="{08CC7C07-69C9-4525-BF26-65B9AE0AF5F2}">
      <dgm:prSet/>
      <dgm:spPr/>
      <dgm:t>
        <a:bodyPr/>
        <a:lstStyle/>
        <a:p>
          <a:endParaRPr lang="ru-RU"/>
        </a:p>
      </dgm:t>
    </dgm:pt>
    <dgm:pt modelId="{53A6EC3A-5E57-4C6E-88FD-D343DA510954}" type="pres">
      <dgm:prSet presAssocID="{48D40E05-147D-49B7-AC21-432BD49919C7}" presName="cycle" presStyleCnt="0">
        <dgm:presLayoutVars>
          <dgm:dir/>
          <dgm:resizeHandles val="exact"/>
        </dgm:presLayoutVars>
      </dgm:prSet>
      <dgm:spPr/>
    </dgm:pt>
    <dgm:pt modelId="{AD6D1CFF-DFDE-4401-8A06-1E6AF8B12D9A}" type="pres">
      <dgm:prSet presAssocID="{08B44BFB-01EF-4CBF-A609-93E0370A1BC2}" presName="dummy" presStyleCnt="0"/>
      <dgm:spPr/>
    </dgm:pt>
    <dgm:pt modelId="{574A9BA4-543C-47D5-A6BA-3218951484AD}" type="pres">
      <dgm:prSet presAssocID="{08B44BFB-01EF-4CBF-A609-93E0370A1BC2}" presName="node" presStyleLbl="revTx" presStyleIdx="0" presStyleCnt="5">
        <dgm:presLayoutVars>
          <dgm:bulletEnabled val="1"/>
        </dgm:presLayoutVars>
      </dgm:prSet>
      <dgm:spPr/>
    </dgm:pt>
    <dgm:pt modelId="{C10EECAF-1177-41C6-BFA4-B0A78BA85EE9}" type="pres">
      <dgm:prSet presAssocID="{4DA40721-9B6C-4C00-A75B-7AB60E50BA67}" presName="sibTrans" presStyleLbl="node1" presStyleIdx="0" presStyleCnt="5"/>
      <dgm:spPr/>
    </dgm:pt>
    <dgm:pt modelId="{7527B6F0-FEB5-4443-B4C0-3BFC11ADADA5}" type="pres">
      <dgm:prSet presAssocID="{567A2BB4-E955-4F73-8392-B4BD612F7773}" presName="dummy" presStyleCnt="0"/>
      <dgm:spPr/>
    </dgm:pt>
    <dgm:pt modelId="{9CDE8EE8-2DB5-484F-90E4-AF56086CE60B}" type="pres">
      <dgm:prSet presAssocID="{567A2BB4-E955-4F73-8392-B4BD612F7773}" presName="node" presStyleLbl="revTx" presStyleIdx="1" presStyleCnt="5">
        <dgm:presLayoutVars>
          <dgm:bulletEnabled val="1"/>
        </dgm:presLayoutVars>
      </dgm:prSet>
      <dgm:spPr/>
    </dgm:pt>
    <dgm:pt modelId="{84C68A75-E87E-4000-85AC-F0C9B83BB4AF}" type="pres">
      <dgm:prSet presAssocID="{3F23E30D-1C37-42E7-B061-7F57EB3D1977}" presName="sibTrans" presStyleLbl="node1" presStyleIdx="1" presStyleCnt="5"/>
      <dgm:spPr/>
    </dgm:pt>
    <dgm:pt modelId="{622CDDF7-DAFA-4901-9311-4C529CE0B5EA}" type="pres">
      <dgm:prSet presAssocID="{E6C24EF9-3578-4E25-89B4-4E562B70DC95}" presName="dummy" presStyleCnt="0"/>
      <dgm:spPr/>
    </dgm:pt>
    <dgm:pt modelId="{EFA9B26C-EBC8-4FCB-AF8E-91480B0AAFD1}" type="pres">
      <dgm:prSet presAssocID="{E6C24EF9-3578-4E25-89B4-4E562B70DC95}" presName="node" presStyleLbl="revTx" presStyleIdx="2" presStyleCnt="5">
        <dgm:presLayoutVars>
          <dgm:bulletEnabled val="1"/>
        </dgm:presLayoutVars>
      </dgm:prSet>
      <dgm:spPr/>
    </dgm:pt>
    <dgm:pt modelId="{A478CA82-CB5E-4B40-9F61-BE745BE683EB}" type="pres">
      <dgm:prSet presAssocID="{E6DA5522-1DA8-4F9D-87BD-D53BFD3EB167}" presName="sibTrans" presStyleLbl="node1" presStyleIdx="2" presStyleCnt="5"/>
      <dgm:spPr/>
    </dgm:pt>
    <dgm:pt modelId="{8BEFBA25-5FE9-4BBE-A738-D8686EE4660A}" type="pres">
      <dgm:prSet presAssocID="{7D4190B6-1108-4B90-98A1-74B6CA3AD143}" presName="dummy" presStyleCnt="0"/>
      <dgm:spPr/>
    </dgm:pt>
    <dgm:pt modelId="{E93CEF46-91DC-4CBC-9CEE-D1C920710A2F}" type="pres">
      <dgm:prSet presAssocID="{7D4190B6-1108-4B90-98A1-74B6CA3AD143}" presName="node" presStyleLbl="revTx" presStyleIdx="3" presStyleCnt="5">
        <dgm:presLayoutVars>
          <dgm:bulletEnabled val="1"/>
        </dgm:presLayoutVars>
      </dgm:prSet>
      <dgm:spPr/>
    </dgm:pt>
    <dgm:pt modelId="{1781344E-4EFE-4790-B81A-307B9D6B5EC5}" type="pres">
      <dgm:prSet presAssocID="{FB9B4FE8-F105-46DB-9484-C9B7988B2FEE}" presName="sibTrans" presStyleLbl="node1" presStyleIdx="3" presStyleCnt="5"/>
      <dgm:spPr/>
    </dgm:pt>
    <dgm:pt modelId="{3368678A-7352-45CF-9667-E27172278D50}" type="pres">
      <dgm:prSet presAssocID="{8B9277B4-F124-4C18-819B-32126CFE13E2}" presName="dummy" presStyleCnt="0"/>
      <dgm:spPr/>
    </dgm:pt>
    <dgm:pt modelId="{5769A168-0310-459E-A83F-FEBBA6134441}" type="pres">
      <dgm:prSet presAssocID="{8B9277B4-F124-4C18-819B-32126CFE13E2}" presName="node" presStyleLbl="revTx" presStyleIdx="4" presStyleCnt="5">
        <dgm:presLayoutVars>
          <dgm:bulletEnabled val="1"/>
        </dgm:presLayoutVars>
      </dgm:prSet>
      <dgm:spPr/>
    </dgm:pt>
    <dgm:pt modelId="{7A44BB7D-AD66-477A-836F-A06C7A23F36F}" type="pres">
      <dgm:prSet presAssocID="{70BF9593-4D81-4469-97AB-E094EE996AB5}" presName="sibTrans" presStyleLbl="node1" presStyleIdx="4" presStyleCnt="5"/>
      <dgm:spPr/>
    </dgm:pt>
  </dgm:ptLst>
  <dgm:cxnLst>
    <dgm:cxn modelId="{54421005-0415-4230-BD38-570C3749D75C}" type="presOf" srcId="{08B44BFB-01EF-4CBF-A609-93E0370A1BC2}" destId="{574A9BA4-543C-47D5-A6BA-3218951484AD}" srcOrd="0" destOrd="0" presId="urn:microsoft.com/office/officeart/2005/8/layout/cycle1"/>
    <dgm:cxn modelId="{08CC7C07-69C9-4525-BF26-65B9AE0AF5F2}" srcId="{48D40E05-147D-49B7-AC21-432BD49919C7}" destId="{8B9277B4-F124-4C18-819B-32126CFE13E2}" srcOrd="4" destOrd="0" parTransId="{2ABBA1FF-BC9C-4BF0-B5C8-AF2B8F3750CC}" sibTransId="{70BF9593-4D81-4469-97AB-E094EE996AB5}"/>
    <dgm:cxn modelId="{93DE3C26-691F-4109-9407-68B3263086F0}" type="presOf" srcId="{E6C24EF9-3578-4E25-89B4-4E562B70DC95}" destId="{EFA9B26C-EBC8-4FCB-AF8E-91480B0AAFD1}" srcOrd="0" destOrd="0" presId="urn:microsoft.com/office/officeart/2005/8/layout/cycle1"/>
    <dgm:cxn modelId="{F53BB92E-E2C9-4808-B3BC-47F18E3830FE}" type="presOf" srcId="{7D4190B6-1108-4B90-98A1-74B6CA3AD143}" destId="{E93CEF46-91DC-4CBC-9CEE-D1C920710A2F}" srcOrd="0" destOrd="0" presId="urn:microsoft.com/office/officeart/2005/8/layout/cycle1"/>
    <dgm:cxn modelId="{981B1D47-BA26-4CA5-9F8E-48A482EFA450}" srcId="{48D40E05-147D-49B7-AC21-432BD49919C7}" destId="{567A2BB4-E955-4F73-8392-B4BD612F7773}" srcOrd="1" destOrd="0" parTransId="{7C9CF64B-CCE7-405D-A9FD-16750F152B89}" sibTransId="{3F23E30D-1C37-42E7-B061-7F57EB3D1977}"/>
    <dgm:cxn modelId="{8F58916A-6D5C-4021-B6E6-5347F48098D5}" srcId="{48D40E05-147D-49B7-AC21-432BD49919C7}" destId="{08B44BFB-01EF-4CBF-A609-93E0370A1BC2}" srcOrd="0" destOrd="0" parTransId="{F16B1F4A-3C25-43A5-BBE9-A01444477F77}" sibTransId="{4DA40721-9B6C-4C00-A75B-7AB60E50BA67}"/>
    <dgm:cxn modelId="{1B979872-87F4-4B9B-B9DB-572D47FE843E}" type="presOf" srcId="{48D40E05-147D-49B7-AC21-432BD49919C7}" destId="{53A6EC3A-5E57-4C6E-88FD-D343DA510954}" srcOrd="0" destOrd="0" presId="urn:microsoft.com/office/officeart/2005/8/layout/cycle1"/>
    <dgm:cxn modelId="{D5842078-6031-46E2-AC18-B66D964EFCF9}" type="presOf" srcId="{4DA40721-9B6C-4C00-A75B-7AB60E50BA67}" destId="{C10EECAF-1177-41C6-BFA4-B0A78BA85EE9}" srcOrd="0" destOrd="0" presId="urn:microsoft.com/office/officeart/2005/8/layout/cycle1"/>
    <dgm:cxn modelId="{A058EBAF-8D8D-44F3-91B3-6617E940D38C}" srcId="{48D40E05-147D-49B7-AC21-432BD49919C7}" destId="{E6C24EF9-3578-4E25-89B4-4E562B70DC95}" srcOrd="2" destOrd="0" parTransId="{490FA034-C8EC-447D-8895-BF432E37D0FF}" sibTransId="{E6DA5522-1DA8-4F9D-87BD-D53BFD3EB167}"/>
    <dgm:cxn modelId="{0CD7BEC9-4AAD-48A3-8966-6000A48C36D2}" srcId="{48D40E05-147D-49B7-AC21-432BD49919C7}" destId="{7D4190B6-1108-4B90-98A1-74B6CA3AD143}" srcOrd="3" destOrd="0" parTransId="{E110CFA8-DDF0-4298-A31B-66D62B88971C}" sibTransId="{FB9B4FE8-F105-46DB-9484-C9B7988B2FEE}"/>
    <dgm:cxn modelId="{1B35B1D8-EEC8-4A85-B587-8BD91E9A0635}" type="presOf" srcId="{E6DA5522-1DA8-4F9D-87BD-D53BFD3EB167}" destId="{A478CA82-CB5E-4B40-9F61-BE745BE683EB}" srcOrd="0" destOrd="0" presId="urn:microsoft.com/office/officeart/2005/8/layout/cycle1"/>
    <dgm:cxn modelId="{7ABEB2DF-2AC7-44FC-BD30-C35BDE289306}" type="presOf" srcId="{FB9B4FE8-F105-46DB-9484-C9B7988B2FEE}" destId="{1781344E-4EFE-4790-B81A-307B9D6B5EC5}" srcOrd="0" destOrd="0" presId="urn:microsoft.com/office/officeart/2005/8/layout/cycle1"/>
    <dgm:cxn modelId="{55FA86E7-47B3-4DE0-B921-4C5C839609F5}" type="presOf" srcId="{567A2BB4-E955-4F73-8392-B4BD612F7773}" destId="{9CDE8EE8-2DB5-484F-90E4-AF56086CE60B}" srcOrd="0" destOrd="0" presId="urn:microsoft.com/office/officeart/2005/8/layout/cycle1"/>
    <dgm:cxn modelId="{C778FFF0-27A9-4B16-B96F-897488AA2E19}" type="presOf" srcId="{3F23E30D-1C37-42E7-B061-7F57EB3D1977}" destId="{84C68A75-E87E-4000-85AC-F0C9B83BB4AF}" srcOrd="0" destOrd="0" presId="urn:microsoft.com/office/officeart/2005/8/layout/cycle1"/>
    <dgm:cxn modelId="{CDFF1DFB-F844-4307-B3FB-1DD1738C9F81}" type="presOf" srcId="{70BF9593-4D81-4469-97AB-E094EE996AB5}" destId="{7A44BB7D-AD66-477A-836F-A06C7A23F36F}" srcOrd="0" destOrd="0" presId="urn:microsoft.com/office/officeart/2005/8/layout/cycle1"/>
    <dgm:cxn modelId="{D8D042FC-04F3-4565-8FE5-4E310FF1DCBB}" type="presOf" srcId="{8B9277B4-F124-4C18-819B-32126CFE13E2}" destId="{5769A168-0310-459E-A83F-FEBBA6134441}" srcOrd="0" destOrd="0" presId="urn:microsoft.com/office/officeart/2005/8/layout/cycle1"/>
    <dgm:cxn modelId="{CE9E537F-45B3-4709-8AA9-9A107A86CFF6}" type="presParOf" srcId="{53A6EC3A-5E57-4C6E-88FD-D343DA510954}" destId="{AD6D1CFF-DFDE-4401-8A06-1E6AF8B12D9A}" srcOrd="0" destOrd="0" presId="urn:microsoft.com/office/officeart/2005/8/layout/cycle1"/>
    <dgm:cxn modelId="{E254B955-E62B-4012-A0BD-C9FE0D9DA07D}" type="presParOf" srcId="{53A6EC3A-5E57-4C6E-88FD-D343DA510954}" destId="{574A9BA4-543C-47D5-A6BA-3218951484AD}" srcOrd="1" destOrd="0" presId="urn:microsoft.com/office/officeart/2005/8/layout/cycle1"/>
    <dgm:cxn modelId="{E582B549-7B23-49BA-AB2A-96213FDDAA08}" type="presParOf" srcId="{53A6EC3A-5E57-4C6E-88FD-D343DA510954}" destId="{C10EECAF-1177-41C6-BFA4-B0A78BA85EE9}" srcOrd="2" destOrd="0" presId="urn:microsoft.com/office/officeart/2005/8/layout/cycle1"/>
    <dgm:cxn modelId="{97A7DFB6-7075-4242-8C16-B5D357F5D7CC}" type="presParOf" srcId="{53A6EC3A-5E57-4C6E-88FD-D343DA510954}" destId="{7527B6F0-FEB5-4443-B4C0-3BFC11ADADA5}" srcOrd="3" destOrd="0" presId="urn:microsoft.com/office/officeart/2005/8/layout/cycle1"/>
    <dgm:cxn modelId="{39BDEAB1-0C90-420C-BE01-DE22EFB52F5D}" type="presParOf" srcId="{53A6EC3A-5E57-4C6E-88FD-D343DA510954}" destId="{9CDE8EE8-2DB5-484F-90E4-AF56086CE60B}" srcOrd="4" destOrd="0" presId="urn:microsoft.com/office/officeart/2005/8/layout/cycle1"/>
    <dgm:cxn modelId="{0BC6EABE-90F2-4444-947A-84D1173D4982}" type="presParOf" srcId="{53A6EC3A-5E57-4C6E-88FD-D343DA510954}" destId="{84C68A75-E87E-4000-85AC-F0C9B83BB4AF}" srcOrd="5" destOrd="0" presId="urn:microsoft.com/office/officeart/2005/8/layout/cycle1"/>
    <dgm:cxn modelId="{33963476-64DE-4D25-BB90-7AB059AF7E10}" type="presParOf" srcId="{53A6EC3A-5E57-4C6E-88FD-D343DA510954}" destId="{622CDDF7-DAFA-4901-9311-4C529CE0B5EA}" srcOrd="6" destOrd="0" presId="urn:microsoft.com/office/officeart/2005/8/layout/cycle1"/>
    <dgm:cxn modelId="{07EFD825-8328-4CAB-8030-DA18AA882D82}" type="presParOf" srcId="{53A6EC3A-5E57-4C6E-88FD-D343DA510954}" destId="{EFA9B26C-EBC8-4FCB-AF8E-91480B0AAFD1}" srcOrd="7" destOrd="0" presId="urn:microsoft.com/office/officeart/2005/8/layout/cycle1"/>
    <dgm:cxn modelId="{9AAC6806-849C-40D5-BFB8-37C346A4DD0D}" type="presParOf" srcId="{53A6EC3A-5E57-4C6E-88FD-D343DA510954}" destId="{A478CA82-CB5E-4B40-9F61-BE745BE683EB}" srcOrd="8" destOrd="0" presId="urn:microsoft.com/office/officeart/2005/8/layout/cycle1"/>
    <dgm:cxn modelId="{D8707408-7D78-4B3B-80E7-5A361007CBAB}" type="presParOf" srcId="{53A6EC3A-5E57-4C6E-88FD-D343DA510954}" destId="{8BEFBA25-5FE9-4BBE-A738-D8686EE4660A}" srcOrd="9" destOrd="0" presId="urn:microsoft.com/office/officeart/2005/8/layout/cycle1"/>
    <dgm:cxn modelId="{0459B8EA-721B-4E3F-806C-C1B09B0ED600}" type="presParOf" srcId="{53A6EC3A-5E57-4C6E-88FD-D343DA510954}" destId="{E93CEF46-91DC-4CBC-9CEE-D1C920710A2F}" srcOrd="10" destOrd="0" presId="urn:microsoft.com/office/officeart/2005/8/layout/cycle1"/>
    <dgm:cxn modelId="{2D00350F-F51F-47C6-93D9-A7BA7CBE48C2}" type="presParOf" srcId="{53A6EC3A-5E57-4C6E-88FD-D343DA510954}" destId="{1781344E-4EFE-4790-B81A-307B9D6B5EC5}" srcOrd="11" destOrd="0" presId="urn:microsoft.com/office/officeart/2005/8/layout/cycle1"/>
    <dgm:cxn modelId="{686A69A0-610B-40AF-98C8-AB2239877B63}" type="presParOf" srcId="{53A6EC3A-5E57-4C6E-88FD-D343DA510954}" destId="{3368678A-7352-45CF-9667-E27172278D50}" srcOrd="12" destOrd="0" presId="urn:microsoft.com/office/officeart/2005/8/layout/cycle1"/>
    <dgm:cxn modelId="{CBC8D4C4-1429-4CB5-BE5D-3E7C776237BB}" type="presParOf" srcId="{53A6EC3A-5E57-4C6E-88FD-D343DA510954}" destId="{5769A168-0310-459E-A83F-FEBBA6134441}" srcOrd="13" destOrd="0" presId="urn:microsoft.com/office/officeart/2005/8/layout/cycle1"/>
    <dgm:cxn modelId="{620ED1F0-8267-4AB6-9DAC-F10EC1F561AA}" type="presParOf" srcId="{53A6EC3A-5E57-4C6E-88FD-D343DA510954}" destId="{7A44BB7D-AD66-477A-836F-A06C7A23F36F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F9DD3D-137D-4CB8-A7D0-791FB3CE8E10}">
      <dsp:nvSpPr>
        <dsp:cNvPr id="0" name=""/>
        <dsp:cNvSpPr/>
      </dsp:nvSpPr>
      <dsp:spPr>
        <a:xfrm>
          <a:off x="0" y="0"/>
          <a:ext cx="6653539" cy="855455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i="1" kern="1200" dirty="0">
              <a:latin typeface="Times New Roman" pitchFamily="18" charset="0"/>
              <a:cs typeface="Times New Roman" pitchFamily="18" charset="0"/>
            </a:rPr>
            <a:t>высокая квалификация учителя;</a:t>
          </a:r>
          <a:endParaRPr lang="ru-RU" sz="2400" b="1" kern="1200" dirty="0">
            <a:solidFill>
              <a:srgbClr val="002060"/>
            </a:solidFill>
          </a:endParaRPr>
        </a:p>
      </dsp:txBody>
      <dsp:txXfrm>
        <a:off x="25055" y="25055"/>
        <a:ext cx="5630349" cy="805345"/>
      </dsp:txXfrm>
    </dsp:sp>
    <dsp:sp modelId="{39A4B1BA-4034-4F92-91BC-AFDBD4E61A78}">
      <dsp:nvSpPr>
        <dsp:cNvPr id="0" name=""/>
        <dsp:cNvSpPr/>
      </dsp:nvSpPr>
      <dsp:spPr>
        <a:xfrm>
          <a:off x="496855" y="974268"/>
          <a:ext cx="6653539" cy="855455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i="1" kern="1200" dirty="0">
              <a:latin typeface="Times New Roman" pitchFamily="18" charset="0"/>
              <a:cs typeface="Times New Roman" pitchFamily="18" charset="0"/>
            </a:rPr>
            <a:t>взаимопонимание между учителем и учеником;</a:t>
          </a:r>
          <a:endParaRPr lang="ru-RU" sz="2400" b="1" kern="1200" dirty="0">
            <a:solidFill>
              <a:srgbClr val="002060"/>
            </a:solidFill>
          </a:endParaRPr>
        </a:p>
      </dsp:txBody>
      <dsp:txXfrm>
        <a:off x="521910" y="999323"/>
        <a:ext cx="5550528" cy="805345"/>
      </dsp:txXfrm>
    </dsp:sp>
    <dsp:sp modelId="{9E941184-DA18-43A3-91EE-DF2F71DC50A2}">
      <dsp:nvSpPr>
        <dsp:cNvPr id="0" name=""/>
        <dsp:cNvSpPr/>
      </dsp:nvSpPr>
      <dsp:spPr>
        <a:xfrm>
          <a:off x="993710" y="1948536"/>
          <a:ext cx="6653539" cy="855455"/>
        </a:xfrm>
        <a:prstGeom prst="roundRect">
          <a:avLst>
            <a:gd name="adj" fmla="val 10000"/>
          </a:avLst>
        </a:prstGeom>
        <a:solidFill>
          <a:srgbClr val="EE8E9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i="1" kern="1200" dirty="0">
              <a:latin typeface="Times New Roman" pitchFamily="18" charset="0"/>
              <a:cs typeface="Times New Roman" pitchFamily="18" charset="0"/>
            </a:rPr>
            <a:t>доступная школьная программа, хорошие учебники;</a:t>
          </a:r>
          <a:endParaRPr lang="ru-RU" sz="2400" b="1" kern="1200" dirty="0">
            <a:solidFill>
              <a:srgbClr val="002060"/>
            </a:solidFill>
          </a:endParaRPr>
        </a:p>
      </dsp:txBody>
      <dsp:txXfrm>
        <a:off x="1018765" y="1973591"/>
        <a:ext cx="5550528" cy="805345"/>
      </dsp:txXfrm>
    </dsp:sp>
    <dsp:sp modelId="{306A2903-6FA8-4FC1-8A26-E74CC39D29F9}">
      <dsp:nvSpPr>
        <dsp:cNvPr id="0" name=""/>
        <dsp:cNvSpPr/>
      </dsp:nvSpPr>
      <dsp:spPr>
        <a:xfrm>
          <a:off x="1490565" y="2922804"/>
          <a:ext cx="6653539" cy="855455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i="1" kern="1200" dirty="0">
              <a:latin typeface="Times New Roman" pitchFamily="18" charset="0"/>
              <a:cs typeface="Times New Roman" pitchFamily="18" charset="0"/>
            </a:rPr>
            <a:t>интересное и доступное изложение учебного материала педагогом;</a:t>
          </a:r>
          <a:endParaRPr lang="ru-RU" sz="2400" b="1" kern="1200" dirty="0">
            <a:solidFill>
              <a:srgbClr val="002060"/>
            </a:solidFill>
          </a:endParaRPr>
        </a:p>
      </dsp:txBody>
      <dsp:txXfrm>
        <a:off x="1515620" y="2947859"/>
        <a:ext cx="5550528" cy="805345"/>
      </dsp:txXfrm>
    </dsp:sp>
    <dsp:sp modelId="{EF584BEE-CF54-4DAF-82AB-ABB23BEC40E1}">
      <dsp:nvSpPr>
        <dsp:cNvPr id="0" name=""/>
        <dsp:cNvSpPr/>
      </dsp:nvSpPr>
      <dsp:spPr>
        <a:xfrm>
          <a:off x="1987420" y="3897072"/>
          <a:ext cx="6653539" cy="855455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i="1" kern="1200" dirty="0">
              <a:latin typeface="Times New Roman" pitchFamily="18" charset="0"/>
              <a:cs typeface="Times New Roman" pitchFamily="18" charset="0"/>
            </a:rPr>
            <a:t>корректное отношение к друг другу основанная на уважении. </a:t>
          </a:r>
          <a:endParaRPr lang="ru-RU" sz="2400" b="1" kern="1200" dirty="0">
            <a:solidFill>
              <a:srgbClr val="002060"/>
            </a:solidFill>
          </a:endParaRPr>
        </a:p>
      </dsp:txBody>
      <dsp:txXfrm>
        <a:off x="2012475" y="3922127"/>
        <a:ext cx="5550528" cy="805345"/>
      </dsp:txXfrm>
    </dsp:sp>
    <dsp:sp modelId="{FD60D474-8695-4532-B784-1D2E1D83D845}">
      <dsp:nvSpPr>
        <dsp:cNvPr id="0" name=""/>
        <dsp:cNvSpPr/>
      </dsp:nvSpPr>
      <dsp:spPr>
        <a:xfrm>
          <a:off x="6097493" y="624957"/>
          <a:ext cx="556045" cy="556045"/>
        </a:xfrm>
        <a:prstGeom prst="downArrow">
          <a:avLst>
            <a:gd name="adj1" fmla="val 55000"/>
            <a:gd name="adj2" fmla="val 45000"/>
          </a:avLst>
        </a:prstGeom>
        <a:solidFill>
          <a:srgbClr val="C00000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500" kern="1200"/>
        </a:p>
      </dsp:txBody>
      <dsp:txXfrm>
        <a:off x="6222603" y="624957"/>
        <a:ext cx="305825" cy="418424"/>
      </dsp:txXfrm>
    </dsp:sp>
    <dsp:sp modelId="{CF42EC48-161D-448C-BA04-05FD35BF5E2B}">
      <dsp:nvSpPr>
        <dsp:cNvPr id="0" name=""/>
        <dsp:cNvSpPr/>
      </dsp:nvSpPr>
      <dsp:spPr>
        <a:xfrm>
          <a:off x="6594348" y="1599225"/>
          <a:ext cx="556045" cy="556045"/>
        </a:xfrm>
        <a:prstGeom prst="downArrow">
          <a:avLst>
            <a:gd name="adj1" fmla="val 55000"/>
            <a:gd name="adj2" fmla="val 45000"/>
          </a:avLst>
        </a:prstGeom>
        <a:solidFill>
          <a:srgbClr val="C00000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500" kern="1200"/>
        </a:p>
      </dsp:txBody>
      <dsp:txXfrm>
        <a:off x="6719458" y="1599225"/>
        <a:ext cx="305825" cy="418424"/>
      </dsp:txXfrm>
    </dsp:sp>
    <dsp:sp modelId="{927FFBE8-9A37-4AD1-AEE7-073BFE357FCF}">
      <dsp:nvSpPr>
        <dsp:cNvPr id="0" name=""/>
        <dsp:cNvSpPr/>
      </dsp:nvSpPr>
      <dsp:spPr>
        <a:xfrm>
          <a:off x="7091203" y="2559236"/>
          <a:ext cx="556045" cy="556045"/>
        </a:xfrm>
        <a:prstGeom prst="downArrow">
          <a:avLst>
            <a:gd name="adj1" fmla="val 55000"/>
            <a:gd name="adj2" fmla="val 45000"/>
          </a:avLst>
        </a:prstGeom>
        <a:solidFill>
          <a:srgbClr val="C00000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500" kern="1200"/>
        </a:p>
      </dsp:txBody>
      <dsp:txXfrm>
        <a:off x="7216313" y="2559236"/>
        <a:ext cx="305825" cy="418424"/>
      </dsp:txXfrm>
    </dsp:sp>
    <dsp:sp modelId="{B087569C-E599-4A1C-BACC-FE22929A32B3}">
      <dsp:nvSpPr>
        <dsp:cNvPr id="0" name=""/>
        <dsp:cNvSpPr/>
      </dsp:nvSpPr>
      <dsp:spPr>
        <a:xfrm>
          <a:off x="7588059" y="3543009"/>
          <a:ext cx="556045" cy="556045"/>
        </a:xfrm>
        <a:prstGeom prst="downArrow">
          <a:avLst>
            <a:gd name="adj1" fmla="val 55000"/>
            <a:gd name="adj2" fmla="val 45000"/>
          </a:avLst>
        </a:prstGeom>
        <a:solidFill>
          <a:srgbClr val="C00000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500" kern="1200"/>
        </a:p>
      </dsp:txBody>
      <dsp:txXfrm>
        <a:off x="7713169" y="3543009"/>
        <a:ext cx="305825" cy="4184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4A9BA4-543C-47D5-A6BA-3218951484AD}">
      <dsp:nvSpPr>
        <dsp:cNvPr id="0" name=""/>
        <dsp:cNvSpPr/>
      </dsp:nvSpPr>
      <dsp:spPr>
        <a:xfrm>
          <a:off x="5972233" y="44366"/>
          <a:ext cx="1496381" cy="14963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i="1" kern="1200" dirty="0">
              <a:latin typeface="Times New Roman" pitchFamily="18" charset="0"/>
              <a:cs typeface="Times New Roman" pitchFamily="18" charset="0"/>
            </a:rPr>
            <a:t>Доброта;</a:t>
          </a:r>
          <a:endParaRPr lang="ru-RU" sz="2000" b="1" kern="1200" dirty="0"/>
        </a:p>
      </dsp:txBody>
      <dsp:txXfrm>
        <a:off x="5972233" y="44366"/>
        <a:ext cx="1496381" cy="1496381"/>
      </dsp:txXfrm>
    </dsp:sp>
    <dsp:sp modelId="{C10EECAF-1177-41C6-BFA4-B0A78BA85EE9}">
      <dsp:nvSpPr>
        <dsp:cNvPr id="0" name=""/>
        <dsp:cNvSpPr/>
      </dsp:nvSpPr>
      <dsp:spPr>
        <a:xfrm>
          <a:off x="2450039" y="816"/>
          <a:ext cx="5613089" cy="5613089"/>
        </a:xfrm>
        <a:prstGeom prst="circularArrow">
          <a:avLst>
            <a:gd name="adj1" fmla="val 5198"/>
            <a:gd name="adj2" fmla="val 335789"/>
            <a:gd name="adj3" fmla="val 21293745"/>
            <a:gd name="adj4" fmla="val 19765798"/>
            <a:gd name="adj5" fmla="val 6065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CDE8EE8-2DB5-484F-90E4-AF56086CE60B}">
      <dsp:nvSpPr>
        <dsp:cNvPr id="0" name=""/>
        <dsp:cNvSpPr/>
      </dsp:nvSpPr>
      <dsp:spPr>
        <a:xfrm>
          <a:off x="6876937" y="2828756"/>
          <a:ext cx="1496381" cy="14963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i="1" kern="1200" dirty="0">
              <a:latin typeface="Times New Roman" pitchFamily="18" charset="0"/>
              <a:cs typeface="Times New Roman" pitchFamily="18" charset="0"/>
            </a:rPr>
            <a:t>Внимание;</a:t>
          </a:r>
          <a:endParaRPr lang="ru-RU" sz="2000" b="1" kern="1200" dirty="0"/>
        </a:p>
      </dsp:txBody>
      <dsp:txXfrm>
        <a:off x="6876937" y="2828756"/>
        <a:ext cx="1496381" cy="1496381"/>
      </dsp:txXfrm>
    </dsp:sp>
    <dsp:sp modelId="{84C68A75-E87E-4000-85AC-F0C9B83BB4AF}">
      <dsp:nvSpPr>
        <dsp:cNvPr id="0" name=""/>
        <dsp:cNvSpPr/>
      </dsp:nvSpPr>
      <dsp:spPr>
        <a:xfrm>
          <a:off x="2450039" y="816"/>
          <a:ext cx="5613089" cy="5613089"/>
        </a:xfrm>
        <a:prstGeom prst="circularArrow">
          <a:avLst>
            <a:gd name="adj1" fmla="val 5198"/>
            <a:gd name="adj2" fmla="val 335789"/>
            <a:gd name="adj3" fmla="val 4015220"/>
            <a:gd name="adj4" fmla="val 2252953"/>
            <a:gd name="adj5" fmla="val 6065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FA9B26C-EBC8-4FCB-AF8E-91480B0AAFD1}">
      <dsp:nvSpPr>
        <dsp:cNvPr id="0" name=""/>
        <dsp:cNvSpPr/>
      </dsp:nvSpPr>
      <dsp:spPr>
        <a:xfrm>
          <a:off x="4508393" y="4549604"/>
          <a:ext cx="1496381" cy="14963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i="1" kern="1200" dirty="0">
              <a:latin typeface="Times New Roman" pitchFamily="18" charset="0"/>
              <a:cs typeface="Times New Roman" pitchFamily="18" charset="0"/>
            </a:rPr>
            <a:t>Умение общаться;</a:t>
          </a:r>
          <a:endParaRPr lang="ru-RU" sz="2000" b="1" kern="1200" dirty="0"/>
        </a:p>
      </dsp:txBody>
      <dsp:txXfrm>
        <a:off x="4508393" y="4549604"/>
        <a:ext cx="1496381" cy="1496381"/>
      </dsp:txXfrm>
    </dsp:sp>
    <dsp:sp modelId="{A478CA82-CB5E-4B40-9F61-BE745BE683EB}">
      <dsp:nvSpPr>
        <dsp:cNvPr id="0" name=""/>
        <dsp:cNvSpPr/>
      </dsp:nvSpPr>
      <dsp:spPr>
        <a:xfrm>
          <a:off x="2450039" y="816"/>
          <a:ext cx="5613089" cy="5613089"/>
        </a:xfrm>
        <a:prstGeom prst="circularArrow">
          <a:avLst>
            <a:gd name="adj1" fmla="val 5198"/>
            <a:gd name="adj2" fmla="val 335789"/>
            <a:gd name="adj3" fmla="val 8211257"/>
            <a:gd name="adj4" fmla="val 6448991"/>
            <a:gd name="adj5" fmla="val 6065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93CEF46-91DC-4CBC-9CEE-D1C920710A2F}">
      <dsp:nvSpPr>
        <dsp:cNvPr id="0" name=""/>
        <dsp:cNvSpPr/>
      </dsp:nvSpPr>
      <dsp:spPr>
        <a:xfrm>
          <a:off x="2139849" y="2828756"/>
          <a:ext cx="1496381" cy="14963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i="1" kern="1200" dirty="0">
              <a:latin typeface="Times New Roman" pitchFamily="18" charset="0"/>
              <a:cs typeface="Times New Roman" pitchFamily="18" charset="0"/>
            </a:rPr>
            <a:t>Организованность, ответственность;</a:t>
          </a:r>
          <a:endParaRPr lang="ru-RU" sz="2000" b="1" kern="1200" dirty="0"/>
        </a:p>
      </dsp:txBody>
      <dsp:txXfrm>
        <a:off x="2139849" y="2828756"/>
        <a:ext cx="1496381" cy="1496381"/>
      </dsp:txXfrm>
    </dsp:sp>
    <dsp:sp modelId="{1781344E-4EFE-4790-B81A-307B9D6B5EC5}">
      <dsp:nvSpPr>
        <dsp:cNvPr id="0" name=""/>
        <dsp:cNvSpPr/>
      </dsp:nvSpPr>
      <dsp:spPr>
        <a:xfrm>
          <a:off x="2450039" y="816"/>
          <a:ext cx="5613089" cy="5613089"/>
        </a:xfrm>
        <a:prstGeom prst="circularArrow">
          <a:avLst>
            <a:gd name="adj1" fmla="val 5198"/>
            <a:gd name="adj2" fmla="val 335789"/>
            <a:gd name="adj3" fmla="val 12298413"/>
            <a:gd name="adj4" fmla="val 10770465"/>
            <a:gd name="adj5" fmla="val 6065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769A168-0310-459E-A83F-FEBBA6134441}">
      <dsp:nvSpPr>
        <dsp:cNvPr id="0" name=""/>
        <dsp:cNvSpPr/>
      </dsp:nvSpPr>
      <dsp:spPr>
        <a:xfrm>
          <a:off x="3044553" y="44366"/>
          <a:ext cx="1496381" cy="14963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i="1" kern="1200" dirty="0">
              <a:latin typeface="Times New Roman" pitchFamily="18" charset="0"/>
              <a:cs typeface="Times New Roman" pitchFamily="18" charset="0"/>
            </a:rPr>
            <a:t>Инициатив-</a:t>
          </a:r>
          <a:r>
            <a:rPr lang="ru-RU" sz="2000" b="1" i="1" kern="1200" dirty="0" err="1">
              <a:latin typeface="Times New Roman" pitchFamily="18" charset="0"/>
              <a:cs typeface="Times New Roman" pitchFamily="18" charset="0"/>
            </a:rPr>
            <a:t>ность</a:t>
          </a:r>
          <a:endParaRPr lang="ru-RU" sz="2000" b="1" kern="1200" dirty="0"/>
        </a:p>
      </dsp:txBody>
      <dsp:txXfrm>
        <a:off x="3044553" y="44366"/>
        <a:ext cx="1496381" cy="1496381"/>
      </dsp:txXfrm>
    </dsp:sp>
    <dsp:sp modelId="{7A44BB7D-AD66-477A-836F-A06C7A23F36F}">
      <dsp:nvSpPr>
        <dsp:cNvPr id="0" name=""/>
        <dsp:cNvSpPr/>
      </dsp:nvSpPr>
      <dsp:spPr>
        <a:xfrm>
          <a:off x="2450039" y="816"/>
          <a:ext cx="5613089" cy="5613089"/>
        </a:xfrm>
        <a:prstGeom prst="circularArrow">
          <a:avLst>
            <a:gd name="adj1" fmla="val 5198"/>
            <a:gd name="adj2" fmla="val 335789"/>
            <a:gd name="adj3" fmla="val 16866207"/>
            <a:gd name="adj4" fmla="val 15198004"/>
            <a:gd name="adj5" fmla="val 6065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0.37607</cdr:x>
      <cdr:y>0</cdr:y>
    </cdr:from>
    <cdr:to>
      <cdr:x>0.50174</cdr:x>
      <cdr:y>0.16152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736304" y="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800" b="1" i="1" dirty="0">
              <a:latin typeface="+mj-lt"/>
            </a:rPr>
            <a:t>Задание 5 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75" y="4650640"/>
            <a:ext cx="7772400" cy="859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ctr">
              <a:defRPr sz="3600">
                <a:solidFill>
                  <a:srgbClr val="FF9E1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8005" y="5566870"/>
            <a:ext cx="6400800" cy="835455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694C7-BF20-432A-9E7A-BB864F846D64}" type="datetimeFigureOut">
              <a:rPr lang="en-US"/>
              <a:pPr>
                <a:defRPr/>
              </a:pPr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AC682A-271B-4880-BC86-276C067118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075712"/>
      </p:ext>
    </p:extLst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CD080-AC19-427B-9CFD-0F1501306F2C}" type="datetimeFigureOut">
              <a:rPr lang="en-US"/>
              <a:pPr>
                <a:defRPr/>
              </a:pPr>
              <a:t>11/8/2023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80457-C936-468E-88BE-E965DCEA47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392273"/>
      </p:ext>
    </p:extLst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00ECA-3C18-4489-88A8-C1CB2CB3CB61}" type="datetimeFigureOut">
              <a:rPr lang="en-US"/>
              <a:pPr>
                <a:defRPr/>
              </a:pPr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08C6F-E632-43DE-B5B6-D9707D29A0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276766"/>
      </p:ext>
    </p:extLst>
  </p:cSld>
  <p:clrMapOvr>
    <a:masterClrMapping/>
  </p:clrMapOvr>
  <p:transition spd="slow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0991D-F43D-4BAB-9CA5-1B4502A2B4EF}" type="datetimeFigureOut">
              <a:rPr lang="en-US"/>
              <a:pPr>
                <a:defRPr/>
              </a:pPr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8A88B-CC8A-467D-8C69-3E4A6B2D74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909602"/>
      </p:ext>
    </p:extLst>
  </p:cSld>
  <p:clrMapOvr>
    <a:masterClrMapping/>
  </p:clrMapOvr>
  <p:transition spd="slow"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75" y="4650640"/>
            <a:ext cx="7772400" cy="859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ctr">
              <a:defRPr sz="3600">
                <a:solidFill>
                  <a:srgbClr val="FF9E1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8005" y="5566870"/>
            <a:ext cx="6400800" cy="835455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01A58-CBEA-4243-BE1C-34CEA15EEB88}" type="datetimeFigureOut">
              <a:rPr lang="en-US"/>
              <a:pPr>
                <a:defRPr/>
              </a:pPr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AF011-D950-41A5-8A89-6E1171EE16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051391"/>
      </p:ext>
    </p:extLst>
  </p:cSld>
  <p:clrMapOvr>
    <a:masterClrMapping/>
  </p:clrMapOvr>
  <p:transition spd="slow"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1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9E1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2770"/>
            <a:ext cx="8229600" cy="391880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2313B-9BB0-48EC-B318-E839B0777826}" type="datetimeFigureOut">
              <a:rPr lang="en-US"/>
              <a:pPr>
                <a:defRPr/>
              </a:pPr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CBC10-5C55-4877-B0B9-2260964CC9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64651"/>
      </p:ext>
    </p:extLst>
  </p:cSld>
  <p:clrMapOvr>
    <a:masterClrMapping/>
  </p:clrMapOvr>
  <p:transition spd="slow">
    <p:pul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1544" y="374900"/>
            <a:ext cx="7016195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9E1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1545" y="1544098"/>
            <a:ext cx="7016195" cy="4275740"/>
          </a:xfrm>
        </p:spPr>
        <p:txBody>
          <a:bodyPr/>
          <a:lstStyle>
            <a:lvl1pPr>
              <a:defRPr sz="2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B3606-97A1-4E63-8F79-21BC6231B2BD}" type="datetimeFigureOut">
              <a:rPr lang="en-US"/>
              <a:pPr>
                <a:defRPr/>
              </a:pPr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75DE6-A891-4940-9F80-E914DC621B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426671"/>
      </p:ext>
    </p:extLst>
  </p:cSld>
  <p:clrMapOvr>
    <a:masterClrMapping/>
  </p:clrMapOvr>
  <p:transition spd="slow">
    <p:pull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E0470-C843-4365-96F7-917DF79D7B3D}" type="datetimeFigureOut">
              <a:rPr lang="en-US"/>
              <a:pPr>
                <a:defRPr/>
              </a:pPr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49449-CCB4-428A-A9A1-4D8A41060E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973800"/>
      </p:ext>
    </p:extLst>
  </p:cSld>
  <p:clrMapOvr>
    <a:masterClrMapping/>
  </p:clrMapOvr>
  <p:transition spd="slow">
    <p:pull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D3660-E9A7-44AE-BB30-6DDE1B849653}" type="datetimeFigureOut">
              <a:rPr lang="en-US"/>
              <a:pPr>
                <a:defRPr/>
              </a:pPr>
              <a:t>11/8/2023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523E1-BC29-483A-AAF9-BCAC662EB6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93845"/>
      </p:ext>
    </p:extLst>
  </p:cSld>
  <p:clrMapOvr>
    <a:masterClrMapping/>
  </p:clrMapOvr>
  <p:transition spd="slow">
    <p:pull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17065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9E1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2341022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970885"/>
            <a:ext cx="4040188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234102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970885"/>
            <a:ext cx="4041775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A2A17-1FF8-4808-A8B5-3760E09E3324}" type="datetimeFigureOut">
              <a:rPr lang="en-US"/>
              <a:pPr>
                <a:defRPr/>
              </a:pPr>
              <a:t>11/8/2023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54E75-5F23-4822-BADE-229A7766BA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354145"/>
      </p:ext>
    </p:extLst>
  </p:cSld>
  <p:clrMapOvr>
    <a:masterClrMapping/>
  </p:clrMapOvr>
  <p:transition spd="slow">
    <p:pull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8D8CBC-BEC5-4A84-A35F-7B5CC9E7E47F}" type="datetimeFigureOut">
              <a:rPr lang="en-US"/>
              <a:pPr>
                <a:defRPr/>
              </a:pPr>
              <a:t>11/8/2023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7413A-6939-4803-9920-205361D9D3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861528"/>
      </p:ext>
    </p:extLst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1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9E1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2770"/>
            <a:ext cx="8229600" cy="391880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51EEE-46DD-4274-9219-6EDBC9CB5484}" type="datetimeFigureOut">
              <a:rPr lang="en-US"/>
              <a:pPr>
                <a:defRPr/>
              </a:pPr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1DA0E-15D7-46B7-85DB-EA493173F5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869767"/>
      </p:ext>
    </p:extLst>
  </p:cSld>
  <p:clrMapOvr>
    <a:masterClrMapping/>
  </p:clrMapOvr>
  <p:transition spd="slow">
    <p:pull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BE31A-C3F6-4B44-BA29-9BABD70C39B4}" type="datetimeFigureOut">
              <a:rPr lang="en-US"/>
              <a:pPr>
                <a:defRPr/>
              </a:pPr>
              <a:t>11/8/2023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C9E81-E865-41AC-BA13-096CD9B0B9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210807"/>
      </p:ext>
    </p:extLst>
  </p:cSld>
  <p:clrMapOvr>
    <a:masterClrMapping/>
  </p:clrMapOvr>
  <p:transition spd="slow">
    <p:pull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B1B29-AAEC-4A64-A542-09134FFA2F86}" type="datetimeFigureOut">
              <a:rPr lang="en-US"/>
              <a:pPr>
                <a:defRPr/>
              </a:pPr>
              <a:t>11/8/2023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B34F4-15AD-452F-A75D-1D4B4B9387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308425"/>
      </p:ext>
    </p:extLst>
  </p:cSld>
  <p:clrMapOvr>
    <a:masterClrMapping/>
  </p:clrMapOvr>
  <p:transition spd="slow">
    <p:pull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F79A2-1735-4ED7-B102-77058CC7CB56}" type="datetimeFigureOut">
              <a:rPr lang="en-US"/>
              <a:pPr>
                <a:defRPr/>
              </a:pPr>
              <a:t>11/8/2023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E062A-B931-4B93-8FD7-2B781240B0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126449"/>
      </p:ext>
    </p:extLst>
  </p:cSld>
  <p:clrMapOvr>
    <a:masterClrMapping/>
  </p:clrMapOvr>
  <p:transition spd="slow">
    <p:pull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A4680-A0CD-4F30-9157-039765A687E1}" type="datetimeFigureOut">
              <a:rPr lang="en-US"/>
              <a:pPr>
                <a:defRPr/>
              </a:pPr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5395D-48A1-4A3A-9444-5B820638CB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194995"/>
      </p:ext>
    </p:extLst>
  </p:cSld>
  <p:clrMapOvr>
    <a:masterClrMapping/>
  </p:clrMapOvr>
  <p:transition spd="slow">
    <p:pull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10D0F-720A-432B-8302-E9F55CA610E3}" type="datetimeFigureOut">
              <a:rPr lang="en-US"/>
              <a:pPr>
                <a:defRPr/>
              </a:pPr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7A35A-A85B-469A-868E-16FA78734E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848328"/>
      </p:ext>
    </p:extLst>
  </p:cSld>
  <p:clrMapOvr>
    <a:masterClrMapping/>
  </p:clrMapOvr>
  <p:transition spd="slow">
    <p:pull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75" y="4650640"/>
            <a:ext cx="7772400" cy="859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ctr">
              <a:defRPr sz="3600">
                <a:solidFill>
                  <a:srgbClr val="FF9E1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8005" y="5566870"/>
            <a:ext cx="6400800" cy="835455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73D82-8830-450C-8E9F-028790347411}" type="datetimeFigureOut">
              <a:rPr lang="en-US"/>
              <a:pPr>
                <a:defRPr/>
              </a:pPr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ACBC8-F312-4392-B5E7-FB20D7F19D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002698"/>
      </p:ext>
    </p:extLst>
  </p:cSld>
  <p:clrMapOvr>
    <a:masterClrMapping/>
  </p:clrMapOvr>
  <p:transition spd="slow">
    <p:pull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1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9E1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2770"/>
            <a:ext cx="8229600" cy="391880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F55DC-AC68-487F-8A2E-5972A61A56F1}" type="datetimeFigureOut">
              <a:rPr lang="en-US"/>
              <a:pPr>
                <a:defRPr/>
              </a:pPr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9CECA-AFC0-415C-A4E4-1C8EDA1F37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986930"/>
      </p:ext>
    </p:extLst>
  </p:cSld>
  <p:clrMapOvr>
    <a:masterClrMapping/>
  </p:clrMapOvr>
  <p:transition spd="slow">
    <p:pull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1544" y="374900"/>
            <a:ext cx="7016195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9E1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1545" y="1544098"/>
            <a:ext cx="7016195" cy="4275740"/>
          </a:xfrm>
        </p:spPr>
        <p:txBody>
          <a:bodyPr/>
          <a:lstStyle>
            <a:lvl1pPr>
              <a:defRPr sz="2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61008-49E9-414E-84C5-8A3683B2D7B3}" type="datetimeFigureOut">
              <a:rPr lang="en-US"/>
              <a:pPr>
                <a:defRPr/>
              </a:pPr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706A0-73E5-4E9C-A6F5-3847A2CB5C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254754"/>
      </p:ext>
    </p:extLst>
  </p:cSld>
  <p:clrMapOvr>
    <a:masterClrMapping/>
  </p:clrMapOvr>
  <p:transition spd="slow">
    <p:pull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7D4D3-A29A-4E6F-A821-1AA9E112C266}" type="datetimeFigureOut">
              <a:rPr lang="en-US"/>
              <a:pPr>
                <a:defRPr/>
              </a:pPr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73483-8E4A-41B2-BE6E-DDB35C2CB9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314872"/>
      </p:ext>
    </p:extLst>
  </p:cSld>
  <p:clrMapOvr>
    <a:masterClrMapping/>
  </p:clrMapOvr>
  <p:transition spd="slow">
    <p:pull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E977C-2FA8-45CE-8C37-3CB2C4B6E359}" type="datetimeFigureOut">
              <a:rPr lang="en-US"/>
              <a:pPr>
                <a:defRPr/>
              </a:pPr>
              <a:t>11/8/2023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113B6-4EC7-4BD3-B81A-3FA78C7A44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639673"/>
      </p:ext>
    </p:extLst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1544" y="374900"/>
            <a:ext cx="7016195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9E1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1545" y="1544098"/>
            <a:ext cx="7016195" cy="4275740"/>
          </a:xfrm>
        </p:spPr>
        <p:txBody>
          <a:bodyPr/>
          <a:lstStyle>
            <a:lvl1pPr>
              <a:defRPr sz="2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F19BC-6DFA-44BE-B51E-1E8906CDD6A9}" type="datetimeFigureOut">
              <a:rPr lang="en-US"/>
              <a:pPr>
                <a:defRPr/>
              </a:pPr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A43E2-2B2A-4BEC-B409-3F748DFE89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06725"/>
      </p:ext>
    </p:extLst>
  </p:cSld>
  <p:clrMapOvr>
    <a:masterClrMapping/>
  </p:clrMapOvr>
  <p:transition spd="slow">
    <p:pull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17065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9E1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2341022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970885"/>
            <a:ext cx="4040188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234102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970885"/>
            <a:ext cx="4041775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A94C3-E83F-4F1C-993C-74C26A3AB0F0}" type="datetimeFigureOut">
              <a:rPr lang="en-US"/>
              <a:pPr>
                <a:defRPr/>
              </a:pPr>
              <a:t>11/8/2023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CA4FE-ACC7-4CB7-938B-0263F66144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749810"/>
      </p:ext>
    </p:extLst>
  </p:cSld>
  <p:clrMapOvr>
    <a:masterClrMapping/>
  </p:clrMapOvr>
  <p:transition spd="slow">
    <p:pull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703DD-57AC-44C0-A43E-7F79D1CBD917}" type="datetimeFigureOut">
              <a:rPr lang="en-US"/>
              <a:pPr>
                <a:defRPr/>
              </a:pPr>
              <a:t>11/8/2023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842F5-F991-4E09-979C-DBF4E6A102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484631"/>
      </p:ext>
    </p:extLst>
  </p:cSld>
  <p:clrMapOvr>
    <a:masterClrMapping/>
  </p:clrMapOvr>
  <p:transition spd="slow">
    <p:pull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A6A59-EDB9-41C1-8BBC-A0605707BA38}" type="datetimeFigureOut">
              <a:rPr lang="en-US"/>
              <a:pPr>
                <a:defRPr/>
              </a:pPr>
              <a:t>11/8/2023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316120-19EB-41A9-8C4D-202C06519B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978300"/>
      </p:ext>
    </p:extLst>
  </p:cSld>
  <p:clrMapOvr>
    <a:masterClrMapping/>
  </p:clrMapOvr>
  <p:transition spd="slow">
    <p:pull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420F6-3219-4C82-92A8-D0E2E31896F2}" type="datetimeFigureOut">
              <a:rPr lang="en-US"/>
              <a:pPr>
                <a:defRPr/>
              </a:pPr>
              <a:t>11/8/2023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2C9AA-EA39-4029-8D7F-FB831741D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34752"/>
      </p:ext>
    </p:extLst>
  </p:cSld>
  <p:clrMapOvr>
    <a:masterClrMapping/>
  </p:clrMapOvr>
  <p:transition spd="slow">
    <p:pull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FA942-6EBE-444B-9292-FDEB69E35DF4}" type="datetimeFigureOut">
              <a:rPr lang="en-US"/>
              <a:pPr>
                <a:defRPr/>
              </a:pPr>
              <a:t>11/8/2023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183AD-6A9B-498F-8624-224E15F1D4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059385"/>
      </p:ext>
    </p:extLst>
  </p:cSld>
  <p:clrMapOvr>
    <a:masterClrMapping/>
  </p:clrMapOvr>
  <p:transition spd="slow">
    <p:pull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BC4A0-F5AF-464C-AD86-7F3B6C233222}" type="datetimeFigureOut">
              <a:rPr lang="en-US"/>
              <a:pPr>
                <a:defRPr/>
              </a:pPr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24544-AA2E-4871-8F43-6325F34FFC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54959"/>
      </p:ext>
    </p:extLst>
  </p:cSld>
  <p:clrMapOvr>
    <a:masterClrMapping/>
  </p:clrMapOvr>
  <p:transition spd="slow">
    <p:pull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41F03-498B-42B1-98CF-D685B5F41797}" type="datetimeFigureOut">
              <a:rPr lang="en-US"/>
              <a:pPr>
                <a:defRPr/>
              </a:pPr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B4A9D-F5A2-44E2-BB82-63E3DE4388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135909"/>
      </p:ext>
    </p:extLst>
  </p:cSld>
  <p:clrMapOvr>
    <a:masterClrMapping/>
  </p:clrMapOvr>
  <p:transition spd="slow">
    <p:pull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49036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27408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610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83D20-F875-48FA-83B5-6B161EBB5A7F}" type="datetimeFigureOut">
              <a:rPr lang="en-US"/>
              <a:pPr>
                <a:defRPr/>
              </a:pPr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629B5-F153-43E5-9D45-149FC1565F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494280"/>
      </p:ext>
    </p:extLst>
  </p:cSld>
  <p:clrMapOvr>
    <a:masterClrMapping/>
  </p:clrMapOvr>
  <p:transition spd="slow">
    <p:pull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02464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03179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0212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27690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30199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97715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46096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85111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42D3-93C9-4470-99B9-88E73E5B1AD6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66020-96C7-488E-8684-9762100F8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097530"/>
      </p:ext>
    </p:extLst>
  </p:cSld>
  <p:clrMapOvr>
    <a:masterClrMapping/>
  </p:clrMapOvr>
  <p:transition spd="slow">
    <p:push dir="u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6600">
                  <a:solidFill>
                    <a:srgbClr val="312E7E"/>
                  </a:solidFill>
                  <a:prstDash val="solid"/>
                </a:ln>
                <a:solidFill>
                  <a:srgbClr val="312E7E"/>
                </a:solidFill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42D3-93C9-4470-99B9-88E73E5B1AD6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66020-96C7-488E-8684-9762100F8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030031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FE238-041A-419D-BCD6-1CD22D548F00}" type="datetimeFigureOut">
              <a:rPr lang="en-US"/>
              <a:pPr>
                <a:defRPr/>
              </a:pPr>
              <a:t>11/8/2023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762DE-5C74-45F1-98F5-4C111483FB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721463"/>
      </p:ext>
    </p:extLst>
  </p:cSld>
  <p:clrMapOvr>
    <a:masterClrMapping/>
  </p:clrMapOvr>
  <p:transition spd="slow">
    <p:pull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42D3-93C9-4470-99B9-88E73E5B1AD6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66020-96C7-488E-8684-9762100F8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469488"/>
      </p:ext>
    </p:extLst>
  </p:cSld>
  <p:clrMapOvr>
    <a:masterClrMapping/>
  </p:clrMapOvr>
  <p:transition spd="slow">
    <p:push dir="u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42D3-93C9-4470-99B9-88E73E5B1AD6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66020-96C7-488E-8684-9762100F8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738974"/>
      </p:ext>
    </p:extLst>
  </p:cSld>
  <p:clrMapOvr>
    <a:masterClrMapping/>
  </p:clrMapOvr>
  <p:transition spd="slow">
    <p:push dir="u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42D3-93C9-4470-99B9-88E73E5B1AD6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66020-96C7-488E-8684-9762100F8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925859"/>
      </p:ext>
    </p:extLst>
  </p:cSld>
  <p:clrMapOvr>
    <a:masterClrMapping/>
  </p:clrMapOvr>
  <p:transition spd="slow">
    <p:push dir="u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42D3-93C9-4470-99B9-88E73E5B1AD6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66020-96C7-488E-8684-9762100F8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139740"/>
      </p:ext>
    </p:extLst>
  </p:cSld>
  <p:clrMapOvr>
    <a:masterClrMapping/>
  </p:clrMapOvr>
  <p:transition spd="slow">
    <p:push dir="u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42D3-93C9-4470-99B9-88E73E5B1AD6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66020-96C7-488E-8684-9762100F8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054915"/>
      </p:ext>
    </p:extLst>
  </p:cSld>
  <p:clrMapOvr>
    <a:masterClrMapping/>
  </p:clrMapOvr>
  <p:transition spd="slow">
    <p:push dir="u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42D3-93C9-4470-99B9-88E73E5B1AD6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66020-96C7-488E-8684-9762100F8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470340"/>
      </p:ext>
    </p:extLst>
  </p:cSld>
  <p:clrMapOvr>
    <a:masterClrMapping/>
  </p:clrMapOvr>
  <p:transition spd="slow">
    <p:push dir="u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42D3-93C9-4470-99B9-88E73E5B1AD6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66020-96C7-488E-8684-9762100F8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13823"/>
      </p:ext>
    </p:extLst>
  </p:cSld>
  <p:clrMapOvr>
    <a:masterClrMapping/>
  </p:clrMapOvr>
  <p:transition spd="slow">
    <p:push dir="u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42D3-93C9-4470-99B9-88E73E5B1AD6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66020-96C7-488E-8684-9762100F8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015464"/>
      </p:ext>
    </p:extLst>
  </p:cSld>
  <p:clrMapOvr>
    <a:masterClrMapping/>
  </p:clrMapOvr>
  <p:transition spd="slow">
    <p:push dir="u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42D3-93C9-4470-99B9-88E73E5B1AD6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66020-96C7-488E-8684-9762100F8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004979"/>
      </p:ext>
    </p:extLst>
  </p:cSld>
  <p:clrMapOvr>
    <a:masterClrMapping/>
  </p:clrMapOvr>
  <p:transition spd="slow">
    <p:push dir="u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42D3-93C9-4470-99B9-88E73E5B1AD6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66020-96C7-488E-8684-9762100F8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829051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17065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9E1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2341022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970885"/>
            <a:ext cx="4040188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234102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970885"/>
            <a:ext cx="4041775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DD522-A167-4369-A520-5A0BD83CEEE3}" type="datetimeFigureOut">
              <a:rPr lang="en-US"/>
              <a:pPr>
                <a:defRPr/>
              </a:pPr>
              <a:t>11/8/2023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8C6A7-7F25-447E-8A85-DE4A201B76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647695"/>
      </p:ext>
    </p:extLst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D25DB-5466-44E7-802E-FFE7DF6C7D53}" type="datetimeFigureOut">
              <a:rPr lang="en-US"/>
              <a:pPr>
                <a:defRPr/>
              </a:pPr>
              <a:t>11/8/2023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E4052-89E5-4EA1-A066-F31507A3E3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04307"/>
      </p:ext>
    </p:extLst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3FB29-FA8F-4CD2-A02A-9E9FFADD3859}" type="datetimeFigureOut">
              <a:rPr lang="en-US"/>
              <a:pPr>
                <a:defRPr/>
              </a:pPr>
              <a:t>11/8/2023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2BB95-8DA2-4722-85D5-FD6004924E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295946"/>
      </p:ext>
    </p:extLst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673F5-0D97-4590-BE67-1B1C2D1E9B60}" type="datetimeFigureOut">
              <a:rPr lang="en-US"/>
              <a:pPr>
                <a:defRPr/>
              </a:pPr>
              <a:t>11/8/2023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0AEC3-57AD-4B53-AC5C-689B72207E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28483"/>
      </p:ext>
    </p:extLst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6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98CB572-7454-41F4-B6AB-D86C0AD3E7A4}" type="datetimeFigureOut">
              <a:rPr lang="en-US"/>
              <a:pPr>
                <a:defRPr/>
              </a:pPr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6286E53-0C9B-45E9-8A6A-E31610E371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ransition spd="slow">
    <p:pull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49ED7A6D-5291-4A3D-A7FE-2786A10E5912}" type="datetimeFigureOut">
              <a:rPr lang="en-US"/>
              <a:pPr>
                <a:defRPr/>
              </a:pPr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8067A9AE-8215-4D98-AA2E-C99FAF4C38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ransition spd="slow">
    <p:pull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11FB0EBC-B022-4972-9F50-4245F78E3B45}" type="datetimeFigureOut">
              <a:rPr lang="en-US"/>
              <a:pPr>
                <a:defRPr/>
              </a:pPr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53963B85-A932-4A9A-A5F1-4E3B699BAE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ransition spd="slow">
    <p:pull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868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942D3-93C9-4470-99B9-88E73E5B1AD6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66020-96C7-488E-8684-9762100F8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435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cap="none" spc="0">
          <a:ln w="3175">
            <a:solidFill>
              <a:srgbClr val="312E7E"/>
            </a:solidFill>
            <a:prstDash val="solid"/>
          </a:ln>
          <a:solidFill>
            <a:srgbClr val="312E7E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FF1526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FF1526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FF1526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FF1526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FF15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3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3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3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3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3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3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3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3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3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4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68313" y="2852738"/>
            <a:ext cx="8229600" cy="206375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800" b="1" dirty="0"/>
              <a:t>КАЧЕСТВО ОБРАЗОВАНИЯ – </a:t>
            </a:r>
            <a:br>
              <a:rPr lang="ru-RU" sz="4800" b="1" dirty="0"/>
            </a:br>
            <a:r>
              <a:rPr lang="ru-RU" sz="4800" b="1" dirty="0"/>
              <a:t>ЗАЛОГ УСПЕХА ШКОЛЫ</a:t>
            </a:r>
            <a:endParaRPr lang="en-US" sz="4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844E95-E382-4F7A-A8C4-01931DF72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49C51DB-0A50-4661-A5EF-540932F56B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 charset="0"/>
                <a:ea typeface="+mn-ea"/>
                <a:cs typeface="+mn-cs"/>
              </a:rPr>
              <a:t>Общая гистограмма отметок Свердловская область и Ирбитский район, 2022г.</a:t>
            </a:r>
          </a:p>
          <a:p>
            <a:endParaRPr lang="ru-RU" dirty="0"/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FFF0DC44-C589-4658-862C-148FF8A8A9C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24839999"/>
              </p:ext>
            </p:extLst>
          </p:nvPr>
        </p:nvGraphicFramePr>
        <p:xfrm>
          <a:off x="1358907" y="2420888"/>
          <a:ext cx="7488832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44924027"/>
      </p:ext>
    </p:extLst>
  </p:cSld>
  <p:clrMapOvr>
    <a:masterClrMapping/>
  </p:clrMapOvr>
  <p:transition spd="slow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BCDEFC-C1C9-4E08-9B8D-22B4C51FA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231B82-6EA7-42E3-9322-6A12ECA6C8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 charset="0"/>
                <a:ea typeface="+mn-ea"/>
                <a:cs typeface="+mn-cs"/>
              </a:rPr>
              <a:t>Общая гистограмма отметок Свердловская область и Ирбитский район, 2023г.</a:t>
            </a:r>
          </a:p>
          <a:p>
            <a:endParaRPr lang="ru-RU" dirty="0"/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6899BDD1-3B96-4C29-B1EE-94B946FE1C48}"/>
              </a:ext>
            </a:extLst>
          </p:cNvPr>
          <p:cNvGraphicFramePr/>
          <p:nvPr/>
        </p:nvGraphicFramePr>
        <p:xfrm>
          <a:off x="1187624" y="2492896"/>
          <a:ext cx="7056784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03633161"/>
      </p:ext>
    </p:extLst>
  </p:cSld>
  <p:clrMapOvr>
    <a:masterClrMapping/>
  </p:clrMapOvr>
  <p:transition spd="slow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2CCA76-FE74-4D61-B52A-DEAE06FE1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 charset="0"/>
                <a:ea typeface="+mj-ea"/>
                <a:cs typeface="+mj-cs"/>
              </a:rPr>
            </a:br>
            <a:b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 charset="0"/>
                <a:ea typeface="+mj-ea"/>
                <a:cs typeface="+mj-cs"/>
              </a:rPr>
            </a:br>
            <a:b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 charset="0"/>
                <a:ea typeface="+mj-ea"/>
                <a:cs typeface="+mj-cs"/>
              </a:rPr>
            </a:br>
            <a:b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 charset="0"/>
                <a:ea typeface="+mj-ea"/>
                <a:cs typeface="+mj-cs"/>
              </a:rPr>
            </a:br>
            <a:b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 charset="0"/>
                <a:ea typeface="+mj-ea"/>
                <a:cs typeface="+mj-cs"/>
              </a:rPr>
            </a:b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 charset="0"/>
                <a:ea typeface="+mj-ea"/>
                <a:cs typeface="+mj-cs"/>
              </a:rPr>
              <a:t>Соответствие отметок с отметками по журналу, 7 класс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A78079A-932C-4EA1-8F49-FF1447BEED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2792552"/>
            <a:ext cx="7016195" cy="427574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FF91BC65-1EFE-4C44-9CEF-819A3726862F}"/>
              </a:ext>
            </a:extLst>
          </p:cNvPr>
          <p:cNvGraphicFramePr/>
          <p:nvPr/>
        </p:nvGraphicFramePr>
        <p:xfrm>
          <a:off x="1043608" y="2492896"/>
          <a:ext cx="7128792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91639513"/>
      </p:ext>
    </p:extLst>
  </p:cSld>
  <p:clrMapOvr>
    <a:masterClrMapping/>
  </p:clrMapOvr>
  <p:transition spd="slow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2BDF02-57CD-4772-96A7-57E4304D7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tabLst/>
              <a:defRPr/>
            </a:pPr>
            <a:b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 charset="0"/>
                <a:ea typeface="+mn-ea"/>
                <a:cs typeface="+mn-cs"/>
              </a:rPr>
            </a:br>
            <a:b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 charset="0"/>
                <a:ea typeface="+mn-ea"/>
                <a:cs typeface="+mn-cs"/>
              </a:rPr>
            </a:br>
            <a:b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 charset="0"/>
                <a:ea typeface="+mn-ea"/>
                <a:cs typeface="+mn-cs"/>
              </a:rPr>
            </a:br>
            <a:b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 charset="0"/>
                <a:ea typeface="+mn-ea"/>
                <a:cs typeface="+mn-cs"/>
              </a:rPr>
            </a:br>
            <a:b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 charset="0"/>
                <a:ea typeface="+mn-ea"/>
                <a:cs typeface="+mn-cs"/>
              </a:rPr>
            </a:br>
            <a:b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 charset="0"/>
                <a:ea typeface="+mn-ea"/>
                <a:cs typeface="+mn-cs"/>
              </a:rPr>
            </a:br>
            <a:b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 charset="0"/>
                <a:ea typeface="+mn-ea"/>
                <a:cs typeface="+mn-cs"/>
              </a:rPr>
            </a:b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 charset="0"/>
                <a:ea typeface="+mn-ea"/>
                <a:cs typeface="+mn-cs"/>
              </a:rPr>
              <a:t> Выполнение заданий Ирбитский район, 2022, 2023гг.</a:t>
            </a:r>
            <a:b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6D24213-B714-4250-A77B-AFA8F272F2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BD3D1951-3234-4465-9D69-3AECE9A86433}"/>
              </a:ext>
            </a:extLst>
          </p:cNvPr>
          <p:cNvGraphicFramePr/>
          <p:nvPr/>
        </p:nvGraphicFramePr>
        <p:xfrm>
          <a:off x="899592" y="2132856"/>
          <a:ext cx="7704856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65687559"/>
      </p:ext>
    </p:extLst>
  </p:cSld>
  <p:clrMapOvr>
    <a:masterClrMapping/>
  </p:clrMapOvr>
  <p:transition spd="slow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192B82-DC2B-45E2-98F8-98E578A88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7350" y="0"/>
            <a:ext cx="7272808" cy="1143000"/>
          </a:xfrm>
        </p:spPr>
        <p:txBody>
          <a:bodyPr>
            <a:normAutofit fontScale="90000"/>
          </a:bodyPr>
          <a:lstStyle/>
          <a:p>
            <a:pPr algn="ctr"/>
            <a:b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 charset="0"/>
                <a:ea typeface="+mj-ea"/>
                <a:cs typeface="+mj-cs"/>
              </a:rPr>
            </a:br>
            <a:b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 charset="0"/>
                <a:ea typeface="+mj-ea"/>
                <a:cs typeface="+mj-cs"/>
              </a:rPr>
            </a:br>
            <a:b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 charset="0"/>
                <a:ea typeface="+mj-ea"/>
                <a:cs typeface="+mj-cs"/>
              </a:rPr>
            </a:br>
            <a:b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 charset="0"/>
                <a:ea typeface="+mj-ea"/>
                <a:cs typeface="+mj-cs"/>
              </a:rPr>
            </a:b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 charset="0"/>
                <a:ea typeface="+mj-ea"/>
                <a:cs typeface="+mj-cs"/>
              </a:rPr>
              <a:t>Статистика по отметкам,11 класс -2022 г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49F7B04-3ACB-4FCF-A821-DB3ACD0DB9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31544" y="2780928"/>
            <a:ext cx="7016195" cy="4275740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4B9D418E-413C-435E-B344-9FB6FB44F6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67682487"/>
              </p:ext>
            </p:extLst>
          </p:nvPr>
        </p:nvGraphicFramePr>
        <p:xfrm>
          <a:off x="1475655" y="2204864"/>
          <a:ext cx="7272808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33277023"/>
      </p:ext>
    </p:extLst>
  </p:cSld>
  <p:clrMapOvr>
    <a:masterClrMapping/>
  </p:clrMapOvr>
  <p:transition spd="slow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AE320F-2AD2-41AC-B63B-F9F191C41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CB14CF-7390-493C-B0C0-4D03F111C4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544098"/>
            <a:ext cx="8640960" cy="4275740"/>
          </a:xfrm>
        </p:spPr>
        <p:txBody>
          <a:bodyPr/>
          <a:lstStyle/>
          <a:p>
            <a:pPr algn="ctr"/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 charset="0"/>
                <a:ea typeface="+mj-ea"/>
                <a:cs typeface="+mj-cs"/>
              </a:rPr>
              <a:t>Статистика по отметкам,11 класс -2023 г</a:t>
            </a:r>
            <a:endParaRPr lang="ru-RU" sz="3200" dirty="0"/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175E124C-A6D7-40F7-8008-41BAF889FF87}"/>
              </a:ext>
            </a:extLst>
          </p:cNvPr>
          <p:cNvGraphicFramePr/>
          <p:nvPr/>
        </p:nvGraphicFramePr>
        <p:xfrm>
          <a:off x="899592" y="2420888"/>
          <a:ext cx="7560840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61269448"/>
      </p:ext>
    </p:extLst>
  </p:cSld>
  <p:clrMapOvr>
    <a:masterClrMapping/>
  </p:clrMapOvr>
  <p:transition spd="slow"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1B29E0-7CAD-4616-A534-F5B85D49B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1340768"/>
            <a:ext cx="7016195" cy="1143000"/>
          </a:xfrm>
        </p:spPr>
        <p:txBody>
          <a:bodyPr>
            <a:normAutofit fontScale="90000"/>
          </a:bodyPr>
          <a:lstStyle/>
          <a:p>
            <a:pPr algn="ctr"/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 charset="0"/>
                <a:ea typeface="+mj-ea"/>
                <a:cs typeface="+mj-cs"/>
              </a:rPr>
              <a:t>Соответствие отметок с отметками по журналу, 11 класс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FAAE45-608B-43C2-A2DF-073DEA534E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841FC6D4-7137-4449-A54F-11DF5CBB8E65}"/>
              </a:ext>
            </a:extLst>
          </p:cNvPr>
          <p:cNvGraphicFramePr/>
          <p:nvPr/>
        </p:nvGraphicFramePr>
        <p:xfrm>
          <a:off x="827584" y="2492896"/>
          <a:ext cx="7704856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4423562"/>
      </p:ext>
    </p:extLst>
  </p:cSld>
  <p:clrMapOvr>
    <a:masterClrMapping/>
  </p:clrMapOvr>
  <p:transition spd="slow"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8427DA-4D9C-48A0-B51C-2A267BAAE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3060" y="1045784"/>
            <a:ext cx="7272807" cy="1143000"/>
          </a:xfrm>
        </p:spPr>
        <p:txBody>
          <a:bodyPr/>
          <a:lstStyle/>
          <a:p>
            <a:pPr algn="ctr"/>
            <a:r>
              <a:rPr lang="ru-RU" sz="2400" dirty="0">
                <a:solidFill>
                  <a:prstClr val="black"/>
                </a:solidFill>
                <a:latin typeface="Liberation Serif" pitchFamily="18" charset="0"/>
                <a:ea typeface="+mn-ea"/>
                <a:cs typeface="+mn-cs"/>
              </a:rPr>
              <a:t>В</a:t>
            </a:r>
            <a:r>
              <a:rPr kumimoji="0" lang="ru-RU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 charset="0"/>
                <a:ea typeface="+mn-ea"/>
                <a:cs typeface="+mn-cs"/>
              </a:rPr>
              <a:t>ыполнение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 charset="0"/>
                <a:ea typeface="+mn-ea"/>
                <a:cs typeface="+mn-cs"/>
              </a:rPr>
              <a:t> заданий Ирбитский район, 2022-2023 </a:t>
            </a:r>
            <a:r>
              <a:rPr kumimoji="0" lang="ru-RU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 charset="0"/>
                <a:ea typeface="+mn-ea"/>
                <a:cs typeface="+mn-cs"/>
              </a:rPr>
              <a:t>г.г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 charset="0"/>
                <a:ea typeface="+mn-ea"/>
                <a:cs typeface="+mn-cs"/>
              </a:rPr>
              <a:t>.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18DAEF2-FE52-4542-9B4F-44BFCE7A02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3688" y="1975206"/>
            <a:ext cx="7016195" cy="427574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6D86E887-B4D7-48C3-866B-032287D494A3}"/>
              </a:ext>
            </a:extLst>
          </p:cNvPr>
          <p:cNvGraphicFramePr/>
          <p:nvPr/>
        </p:nvGraphicFramePr>
        <p:xfrm>
          <a:off x="899592" y="2204864"/>
          <a:ext cx="7272808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76574686"/>
      </p:ext>
    </p:extLst>
  </p:cSld>
  <p:clrMapOvr>
    <a:masterClrMapping/>
  </p:clrMapOvr>
  <p:transition spd="slow">
    <p:pul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5C83D1-87AC-483F-A20E-481A3089C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655" y="1038162"/>
            <a:ext cx="7016195" cy="1143000"/>
          </a:xfrm>
        </p:spPr>
        <p:txBody>
          <a:bodyPr>
            <a:normAutofit/>
          </a:bodyPr>
          <a:lstStyle/>
          <a:p>
            <a:pPr algn="ctr"/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 charset="0"/>
                <a:ea typeface="+mj-ea"/>
                <a:cs typeface="+mj-cs"/>
              </a:rPr>
              <a:t> </a:t>
            </a:r>
            <a:r>
              <a:rPr lang="ru-RU" sz="3200" dirty="0">
                <a:solidFill>
                  <a:prstClr val="black"/>
                </a:solidFill>
                <a:latin typeface="Liberation Serif" pitchFamily="18" charset="0"/>
              </a:rPr>
              <a:t>Р</a:t>
            </a:r>
            <a:r>
              <a:rPr kumimoji="0" lang="ru-RU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 charset="0"/>
                <a:ea typeface="+mj-ea"/>
                <a:cs typeface="+mj-cs"/>
              </a:rPr>
              <a:t>азбор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 charset="0"/>
                <a:ea typeface="+mj-ea"/>
                <a:cs typeface="+mj-cs"/>
              </a:rPr>
              <a:t> заданий, 7 класс</a:t>
            </a:r>
            <a:endParaRPr lang="ru-RU" sz="32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C2B5C7C-4F58-46AB-8F09-F945331D42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9755" y="1844824"/>
            <a:ext cx="7016195" cy="42757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2">
            <a:extLst>
              <a:ext uri="{FF2B5EF4-FFF2-40B4-BE49-F238E27FC236}">
                <a16:creationId xmlns:a16="http://schemas.microsoft.com/office/drawing/2014/main" id="{B6649C6E-9121-4C34-9CDA-8D92B34E546A}"/>
              </a:ext>
            </a:extLst>
          </p:cNvPr>
          <p:cNvSpPr txBox="1">
            <a:spLocks/>
          </p:cNvSpPr>
          <p:nvPr/>
        </p:nvSpPr>
        <p:spPr bwMode="auto">
          <a:xfrm>
            <a:off x="464150" y="198884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charset="0"/>
              <a:buNone/>
            </a:pPr>
            <a:r>
              <a:rPr lang="ru-RU" sz="1600" dirty="0">
                <a:latin typeface="Liberation Serif" pitchFamily="18" charset="0"/>
              </a:rPr>
              <a:t>Задание 1 - «Аудирование» (</a:t>
            </a:r>
            <a:r>
              <a:rPr lang="ru-RU" sz="1600" b="1" dirty="0">
                <a:latin typeface="Liberation Serif" pitchFamily="18" charset="0"/>
              </a:rPr>
              <a:t>задание 1</a:t>
            </a:r>
            <a:r>
              <a:rPr lang="ru-RU" sz="1600" dirty="0">
                <a:latin typeface="Liberation Serif" pitchFamily="18" charset="0"/>
              </a:rPr>
              <a:t>) - проверка уровня сформированности умения понимать запрашиваемую информацию в прослушанном тексте.</a:t>
            </a:r>
          </a:p>
          <a:p>
            <a:pPr>
              <a:buFont typeface="Arial" charset="0"/>
              <a:buNone/>
            </a:pPr>
            <a:r>
              <a:rPr lang="ru-RU" sz="1600" dirty="0">
                <a:latin typeface="Liberation Serif" pitchFamily="18" charset="0"/>
              </a:rPr>
              <a:t>Задание 2 (осмысленное чтение вслух небольшого текста) - произносительные навыки и знание правил чтения (правильность произношения индивидуальных звуков, ударения в словах и интонирования предложения). </a:t>
            </a:r>
          </a:p>
          <a:p>
            <a:pPr>
              <a:buFont typeface="Arial" charset="0"/>
              <a:buNone/>
            </a:pPr>
            <a:r>
              <a:rPr lang="ru-RU" sz="1600" dirty="0">
                <a:latin typeface="Liberation Serif" pitchFamily="18" charset="0"/>
              </a:rPr>
              <a:t>Задание 3 – тематическое монологическое высказывание (описание фотографии) с вербальной опорой в виде плана описания в тексте задания. </a:t>
            </a:r>
          </a:p>
          <a:p>
            <a:pPr>
              <a:buFont typeface="Arial" charset="0"/>
              <a:buNone/>
            </a:pPr>
            <a:r>
              <a:rPr lang="ru-RU" sz="1600" dirty="0">
                <a:latin typeface="Liberation Serif" pitchFamily="18" charset="0"/>
              </a:rPr>
              <a:t>Задание 4 «Чтение» - проверка уровня сформированности у учащихся умения понимать основное содержание прочитанного текста. </a:t>
            </a:r>
          </a:p>
          <a:p>
            <a:pPr>
              <a:buFont typeface="Arial" charset="0"/>
              <a:buNone/>
            </a:pPr>
            <a:r>
              <a:rPr lang="ru-RU" sz="1600" dirty="0">
                <a:latin typeface="Liberation Serif" pitchFamily="18" charset="0"/>
              </a:rPr>
              <a:t>«Грамматика и лексика» - проверка уровня сформированности навыков экзаменуемых использовать грамматические и лексические средства в текстах с коммуникативной направленностью. С целью выполнения поставленной задачи в раздел были включены два составных тестовых задания: </a:t>
            </a:r>
          </a:p>
          <a:p>
            <a:pPr>
              <a:buFont typeface="Arial" charset="0"/>
              <a:buNone/>
            </a:pPr>
            <a:r>
              <a:rPr lang="ru-RU" sz="1600" dirty="0">
                <a:latin typeface="Liberation Serif" pitchFamily="18" charset="0"/>
              </a:rPr>
              <a:t>1) проверяющие грамматические навыки задания базового уровня, состоящие из 6 вопросов; (задание 5)</a:t>
            </a:r>
          </a:p>
          <a:p>
            <a:pPr>
              <a:buFont typeface="Arial" charset="0"/>
              <a:buNone/>
            </a:pPr>
            <a:r>
              <a:rPr lang="ru-RU" sz="1600" dirty="0">
                <a:latin typeface="Liberation Serif" pitchFamily="18" charset="0"/>
              </a:rPr>
              <a:t>2) проверяющие лексико-грамматические навыки базового уровня, состоящие из 6 вопросов. (задание 6).</a:t>
            </a:r>
          </a:p>
          <a:p>
            <a:pPr>
              <a:buFont typeface="Arial" charset="0"/>
              <a:buNone/>
            </a:pPr>
            <a:endParaRPr lang="ru-RU" sz="1600" dirty="0">
              <a:latin typeface="Liberation Serif" pitchFamily="18" charset="0"/>
            </a:endParaRPr>
          </a:p>
          <a:p>
            <a:pPr>
              <a:buFont typeface="Arial" charset="0"/>
              <a:buNone/>
            </a:pPr>
            <a:r>
              <a:rPr lang="ru-RU" sz="1600" dirty="0">
                <a:latin typeface="Liberation Serif" pitchFamily="18" charset="0"/>
              </a:rPr>
              <a:t> </a:t>
            </a:r>
          </a:p>
          <a:p>
            <a:pPr>
              <a:buFont typeface="Arial" charset="0"/>
              <a:buNone/>
            </a:pPr>
            <a:endParaRPr lang="ru-RU" sz="1600" dirty="0">
              <a:latin typeface="Liberation Serif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380118"/>
      </p:ext>
    </p:extLst>
  </p:cSld>
  <p:clrMapOvr>
    <a:masterClrMapping/>
  </p:clrMapOvr>
  <p:transition spd="slow"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CB7C64-A5B5-4B50-B1AD-6710D96C1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2566" y="854764"/>
            <a:ext cx="7016195" cy="1143000"/>
          </a:xfrm>
        </p:spPr>
        <p:txBody>
          <a:bodyPr>
            <a:normAutofit/>
          </a:bodyPr>
          <a:lstStyle/>
          <a:p>
            <a:pPr algn="ctr"/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 charset="0"/>
                <a:ea typeface="+mj-ea"/>
                <a:cs typeface="+mj-cs"/>
              </a:rPr>
              <a:t>Разбор заданий, 11 класс</a:t>
            </a:r>
            <a:endParaRPr lang="ru-RU" sz="32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6738FC-0FBC-4821-9E70-5438D227CA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2">
            <a:extLst>
              <a:ext uri="{FF2B5EF4-FFF2-40B4-BE49-F238E27FC236}">
                <a16:creationId xmlns:a16="http://schemas.microsoft.com/office/drawing/2014/main" id="{0AD3E622-4A80-491F-A07F-C70B57CED0EF}"/>
              </a:ext>
            </a:extLst>
          </p:cNvPr>
          <p:cNvSpPr txBox="1">
            <a:spLocks/>
          </p:cNvSpPr>
          <p:nvPr/>
        </p:nvSpPr>
        <p:spPr bwMode="auto">
          <a:xfrm>
            <a:off x="449161" y="1844824"/>
            <a:ext cx="8229600" cy="4857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charset="0"/>
              <a:buNone/>
            </a:pPr>
            <a:r>
              <a:rPr lang="ru-RU" sz="1600" b="1" dirty="0">
                <a:latin typeface="Liberation Serif" pitchFamily="18" charset="0"/>
              </a:rPr>
              <a:t>Задание 1</a:t>
            </a:r>
            <a:r>
              <a:rPr lang="ru-RU" sz="1600" dirty="0">
                <a:latin typeface="Liberation Serif" pitchFamily="18" charset="0"/>
              </a:rPr>
              <a:t> «Аудирование» - проверка уровня сформированности умения понимать запрашиваемую информацию в прослушанном тексте. </a:t>
            </a:r>
          </a:p>
          <a:p>
            <a:pPr>
              <a:buFont typeface="Arial" charset="0"/>
              <a:buNone/>
            </a:pPr>
            <a:r>
              <a:rPr lang="ru-RU" sz="1600" b="1" dirty="0">
                <a:latin typeface="Liberation Serif" pitchFamily="18" charset="0"/>
              </a:rPr>
              <a:t>Задание 2 </a:t>
            </a:r>
            <a:r>
              <a:rPr lang="ru-RU" sz="1600" dirty="0">
                <a:latin typeface="Liberation Serif" pitchFamily="18" charset="0"/>
              </a:rPr>
              <a:t>«Чтение» - проверка уровня сформированности у учащихся умения понимать основное содержание прочитанного текста. </a:t>
            </a:r>
          </a:p>
          <a:p>
            <a:pPr>
              <a:buFont typeface="Arial" charset="0"/>
              <a:buNone/>
            </a:pPr>
            <a:r>
              <a:rPr lang="ru-RU" sz="1600" b="1" dirty="0">
                <a:latin typeface="Liberation Serif" pitchFamily="18" charset="0"/>
              </a:rPr>
              <a:t>«Грамматика и лексика» </a:t>
            </a:r>
            <a:r>
              <a:rPr lang="ru-RU" sz="1600" dirty="0">
                <a:latin typeface="Liberation Serif" pitchFamily="18" charset="0"/>
              </a:rPr>
              <a:t>- проверка уровня сформированности навыков экзаменуемых использовать грамматические и лексические средства в текстах с коммуникативной направленностью в коммуникативно-значимом контексте. С целью выполнения поставленной задачи в раздел были включены два составных тестовых задания: </a:t>
            </a:r>
          </a:p>
          <a:p>
            <a:pPr>
              <a:buFont typeface="Arial" charset="0"/>
              <a:buNone/>
            </a:pPr>
            <a:r>
              <a:rPr lang="ru-RU" sz="1600" dirty="0">
                <a:latin typeface="Liberation Serif" pitchFamily="18" charset="0"/>
              </a:rPr>
              <a:t>1) проверяющие грамматические навыки задания базового уровня, состоящие из 6 вопросов; </a:t>
            </a:r>
            <a:r>
              <a:rPr lang="ru-RU" sz="1600" b="1" dirty="0">
                <a:latin typeface="Liberation Serif" pitchFamily="18" charset="0"/>
              </a:rPr>
              <a:t>(задание 3) </a:t>
            </a:r>
          </a:p>
          <a:p>
            <a:pPr>
              <a:buFont typeface="Arial" charset="0"/>
              <a:buNone/>
            </a:pPr>
            <a:r>
              <a:rPr lang="ru-RU" sz="1600" dirty="0">
                <a:latin typeface="Liberation Serif" pitchFamily="18" charset="0"/>
              </a:rPr>
              <a:t>2) проверяющие лексико-грамматические навыки базового уровня, состоящие из 6 вопросов, </a:t>
            </a:r>
            <a:r>
              <a:rPr lang="ru-RU" sz="1600" b="1" dirty="0">
                <a:latin typeface="Liberation Serif" pitchFamily="18" charset="0"/>
              </a:rPr>
              <a:t>(задание 4).</a:t>
            </a:r>
          </a:p>
          <a:p>
            <a:pPr>
              <a:buFont typeface="Arial" charset="0"/>
              <a:buNone/>
            </a:pPr>
            <a:r>
              <a:rPr lang="ru-RU" sz="1600" b="1" dirty="0">
                <a:latin typeface="Liberation Serif" pitchFamily="18" charset="0"/>
              </a:rPr>
              <a:t>Задание 5 </a:t>
            </a:r>
            <a:r>
              <a:rPr lang="ru-RU" sz="1600" dirty="0">
                <a:latin typeface="Liberation Serif" pitchFamily="18" charset="0"/>
              </a:rPr>
              <a:t>(осмысленное чтение вслух небольшого текста) оценивались произносительные навыки и знание правил чтения: прочитать вслух текст, демонстрируя правильное произношение и соблюдая интонационный рисунок, характерный для английского предложения, выпускнику при этом следовало избегать длительных пауз и многочисленных запинок. </a:t>
            </a:r>
          </a:p>
          <a:p>
            <a:pPr>
              <a:buFont typeface="Arial" charset="0"/>
              <a:buNone/>
            </a:pPr>
            <a:r>
              <a:rPr lang="ru-RU" sz="1600" b="1" dirty="0">
                <a:latin typeface="Liberation Serif" pitchFamily="18" charset="0"/>
              </a:rPr>
              <a:t>Задание 6 </a:t>
            </a:r>
            <a:r>
              <a:rPr lang="ru-RU" sz="1600" dirty="0">
                <a:latin typeface="Liberation Serif" pitchFamily="18" charset="0"/>
              </a:rPr>
              <a:t>– тематическое монологическое высказывание (описание фотографии) с вербальной опорой в виде плана описания в тексте задания. </a:t>
            </a:r>
          </a:p>
          <a:p>
            <a:pPr>
              <a:buFont typeface="Arial" charset="0"/>
              <a:buNone/>
            </a:pPr>
            <a:endParaRPr lang="ru-RU" sz="1600" dirty="0">
              <a:latin typeface="Liberation Serif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972687"/>
      </p:ext>
    </p:extLst>
  </p:cSld>
  <p:clrMapOvr>
    <a:masterClrMapping/>
  </p:clrMapOvr>
  <p:transition spd="slow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31913" y="476250"/>
            <a:ext cx="7561262" cy="5113338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36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“Образование – величайшее из земных благ, если оно наивысшего качества. В противном случае оно совершенно бесполезно”. </a:t>
            </a:r>
          </a:p>
          <a:p>
            <a:pPr marL="0" indent="342900" algn="r" eaLnBrk="1" hangingPunct="1">
              <a:spcBef>
                <a:spcPct val="0"/>
              </a:spcBef>
              <a:buFont typeface="Arial" charset="0"/>
              <a:buNone/>
              <a:defRPr/>
            </a:pPr>
            <a:endParaRPr lang="ru-RU" sz="4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342900" algn="r" eaLnBrk="1" hangingPunct="1">
              <a:spcBef>
                <a:spcPct val="0"/>
              </a:spcBef>
              <a:buFont typeface="Arial" charset="0"/>
              <a:buNone/>
              <a:defRPr/>
            </a:pPr>
            <a:endParaRPr lang="ru-RU" sz="4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342900" algn="r" eaLnBrk="1" hangingPunct="1">
              <a:spcBef>
                <a:spcPct val="0"/>
              </a:spcBef>
              <a:buFont typeface="Arial" charset="0"/>
              <a:buNone/>
              <a:defRPr/>
            </a:pPr>
            <a:endParaRPr lang="ru-RU" sz="4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342900" algn="r"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ru-RU" sz="44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Р. Киплинг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3298825"/>
            <a:ext cx="4032250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D3DAA6-C27B-4AFE-870A-37FA63F29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541" y="-29743"/>
            <a:ext cx="7714934" cy="114300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Рекомендации по выполнению заданий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FF3F92B-8AD7-437B-804C-2A1BA6506E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007150"/>
            <a:ext cx="8640960" cy="587727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05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 </a:t>
            </a:r>
            <a:r>
              <a:rPr lang="ru-RU" sz="105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Задании 1 </a:t>
            </a:r>
            <a:r>
              <a:rPr lang="ru-RU" sz="10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вам даётся 5 предложений (A-E) с пропусками и предлагается дважды прослушать аудиозапись диалога. Вам нужно прочитать их и заполнить каждый пропуск одним из предложенных вариантов – подходящим по содержанию диалога.</a:t>
            </a:r>
            <a:br>
              <a:rPr lang="ru-RU" sz="10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Перед прослушиванием диалога у вас есть 45 секунд на подготовку. В это время постарайтесь прочитать все предложения и все варианты ответов.</a:t>
            </a:r>
            <a:br>
              <a:rPr lang="ru-RU" sz="10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5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*Во время первого прослушивания рекомендуем сразу отмечать наиболее подходящие варианты ответов. Во время второго прослушивания проверьте все ответы – даже те, в которых уверены.</a:t>
            </a:r>
            <a:br>
              <a:rPr lang="ru-RU" sz="10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5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Пример Задания 1:</a:t>
            </a:r>
            <a:endParaRPr lang="ru-RU" sz="105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05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Задание 2 в ВПР по английскому 7 класс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0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Задание 2 проверяет ваши навыки чтения вслух. Вам даётся небольшой текст и полторы минуты на его прочтение вслух. До прочтения у вас есть ещё полторы минуты на подготовку.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0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105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 время подготовки прочтите текст полностью про себя, обращайте внимание на концы предложений, на знаки препинаний (запятые – чтобы поставить паузу, восклицательные или вопросительные знаки – чтобы прочесть предложение с правильной интонацией и т.д.), а также на незнакомые, длинные или сложно читаемые слова – немного потренируйтесь произносить их про себя или беззвучно в оставшееся время.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050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Задании 3 </a:t>
            </a:r>
            <a:r>
              <a:rPr lang="ru-RU" sz="105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вам предоставляется 3 фотографии. Вам нужно выбрать одну фотографию и описать её в течение 2 минут по предложенному в задании плану. Описание должно составлять около 7-8 предложений – то есть, на каждый пункт плана вам нужно составить 1-2 предложения.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ru-RU" sz="105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05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подготовку вам даётся полторы минуты. За это время выберите картинку: подумайте, какую фотографию вам будет описать проще всего, где вам есть что сказать и для которой у вас достаточный словарный запас. Также во время подготовки просмотрите план и постарайтесь составить в уме 1-2 предложения для каждого пункта.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ru-RU" sz="105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05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</a:t>
            </a:r>
            <a:r>
              <a:rPr lang="ru-RU" sz="1050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Задании 4 </a:t>
            </a:r>
            <a:r>
              <a:rPr lang="ru-RU" sz="105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вам будет дано пять небольших текстов. Вам нужно установить соответствие между каждым из текстов и его темой из предложенных вариантов. При этом одна тема в списке лишняя, и одна тема соответствует только одному тексту.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0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</a:t>
            </a:r>
            <a:r>
              <a:rPr lang="ru-RU" sz="105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*Выполняя задание читайте тексты внимательно, полностью. Во время прочтения старайтесь определить основную мысль текста, опуская детали. Если вам встречается незнакомое слово, либо старайтесь догадаться о его значении, либо не замечайте его.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05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Задании 5 </a:t>
            </a:r>
            <a:r>
              <a:rPr lang="ru-RU" sz="105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 увидите текст с пятью пропусками. В эти пропуски вам нужно будет вставить грамматические формы, которые вы выбираете из списка.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05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ru-RU" sz="105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*Выполняя задание внимательно читайте предложения целиком: как те, в которых есть пропуски, так и те, в которых пропусков нет. Ищите слова-маркеры или подсказки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050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В Задании </a:t>
            </a:r>
            <a:r>
              <a:rPr lang="ru-RU" sz="105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 вам также даётся текст с пропусками, в каждый из которых нужно вставить по одному слову из предложенного списка.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05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lang="ru-RU" sz="105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Выбирая ответ для каждого пропуска сначала решите, какая часть речи должна в нём стоять, исходя из контекста (например, если после или сразу до пропуска стоит глагол и вы думаете, что в пропуске должно стоять что-то описывающее этот глагол – вам нужно вставить в пропуск наречие).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05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конце выполнения задания обязательно перечитайте весь текст с заполненными пропусками, убедившись, что звучит всё логично и складно.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sz="105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sz="105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ru-RU" sz="105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1552163"/>
      </p:ext>
    </p:extLst>
  </p:cSld>
  <p:clrMapOvr>
    <a:masterClrMapping/>
  </p:clrMapOvr>
  <p:transition spd="slow">
    <p:pull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Анализ результатов ОГЭ 2023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7013F86-AA18-4CBB-9137-EF653F50134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41" r="20620" b="16110"/>
          <a:stretch/>
        </p:blipFill>
        <p:spPr>
          <a:xfrm>
            <a:off x="539552" y="3108022"/>
            <a:ext cx="1872208" cy="341402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4EA7CC0-99B6-4485-808E-4C86FA45489E}"/>
              </a:ext>
            </a:extLst>
          </p:cNvPr>
          <p:cNvSpPr txBox="1"/>
          <p:nvPr/>
        </p:nvSpPr>
        <p:spPr>
          <a:xfrm>
            <a:off x="2646846" y="4410817"/>
            <a:ext cx="5093505" cy="93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500" dirty="0">
                <a:solidFill>
                  <a:prstClr val="black"/>
                </a:solidFill>
                <a:latin typeface="Liberation Serif" pitchFamily="18" charset="0"/>
              </a:rPr>
              <a:t>Лебедева</a:t>
            </a:r>
            <a:r>
              <a:rPr kumimoji="0" lang="ru-RU" sz="2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 charset="0"/>
                <a:ea typeface="+mn-ea"/>
                <a:cs typeface="+mn-cs"/>
              </a:rPr>
              <a:t> А.А.,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 charset="0"/>
                <a:ea typeface="+mn-ea"/>
                <a:cs typeface="+mn-cs"/>
              </a:rPr>
              <a:t>учитель МОУ </a:t>
            </a:r>
            <a:r>
              <a:rPr lang="ru-RU" sz="2500" dirty="0">
                <a:solidFill>
                  <a:prstClr val="black"/>
                </a:solidFill>
                <a:latin typeface="Liberation Serif" pitchFamily="18" charset="0"/>
              </a:rPr>
              <a:t>Пионерская</a:t>
            </a:r>
            <a:r>
              <a:rPr kumimoji="0" lang="ru-RU" sz="2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 charset="0"/>
                <a:ea typeface="+mn-ea"/>
                <a:cs typeface="+mn-cs"/>
              </a:rPr>
              <a:t> СОШ»</a:t>
            </a:r>
          </a:p>
        </p:txBody>
      </p:sp>
    </p:spTree>
    <p:extLst>
      <p:ext uri="{BB962C8B-B14F-4D97-AF65-F5344CB8AC3E}">
        <p14:creationId xmlns:p14="http://schemas.microsoft.com/office/powerpoint/2010/main" val="9795110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6774" y="277889"/>
            <a:ext cx="7998991" cy="1202485"/>
          </a:xfrm>
        </p:spPr>
        <p:txBody>
          <a:bodyPr>
            <a:normAutofit/>
          </a:bodyPr>
          <a:lstStyle/>
          <a:p>
            <a:r>
              <a:rPr lang="ru-RU" sz="3600" b="1" dirty="0"/>
              <a:t>Информация о результатах ОГЭ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827584" y="1484784"/>
          <a:ext cx="740817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63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346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346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Школа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Кол-во участников ОГЭ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«4» </a:t>
                      </a:r>
                    </a:p>
                    <a:p>
                      <a:pPr algn="ctr"/>
                      <a:r>
                        <a:rPr lang="ru-RU" dirty="0"/>
                        <a:t>(46-57)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Наиб. первичный балл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Средний первичный балл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Средний балл по 5-бал.</a:t>
                      </a:r>
                      <a:r>
                        <a:rPr lang="ru-RU" baseline="0" dirty="0"/>
                        <a:t> </a:t>
                      </a:r>
                      <a:r>
                        <a:rPr lang="ru-RU" baseline="0" dirty="0" err="1"/>
                        <a:t>шк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МОУ</a:t>
                      </a:r>
                      <a:r>
                        <a:rPr lang="ru-RU" baseline="0" dirty="0"/>
                        <a:t> «</a:t>
                      </a:r>
                      <a:r>
                        <a:rPr lang="ru-RU" baseline="0" dirty="0" err="1"/>
                        <a:t>Зайковская</a:t>
                      </a:r>
                      <a:r>
                        <a:rPr lang="ru-RU" baseline="0" dirty="0"/>
                        <a:t> СОШ №1»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3 (100%)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54,3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МОУ «Пионерская</a:t>
                      </a:r>
                      <a:r>
                        <a:rPr lang="ru-RU" baseline="0" dirty="0"/>
                        <a:t> СОШ»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 </a:t>
                      </a:r>
                    </a:p>
                    <a:p>
                      <a:pPr algn="ctr"/>
                      <a:r>
                        <a:rPr lang="ru-RU" dirty="0"/>
                        <a:t>(100%)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52,0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14" y="4380106"/>
            <a:ext cx="7656513" cy="246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8639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Подтверждение годовых отметок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463675" y="2119313"/>
          <a:ext cx="6196013" cy="360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307983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Объект 13"/>
          <p:cNvGraphicFramePr>
            <a:graphicFrameLocks noGrp="1"/>
          </p:cNvGraphicFramePr>
          <p:nvPr>
            <p:ph idx="1"/>
          </p:nvPr>
        </p:nvGraphicFramePr>
        <p:xfrm>
          <a:off x="899592" y="1628800"/>
          <a:ext cx="7060109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7624" y="620688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Выполнение заданий</a:t>
            </a:r>
            <a:br>
              <a:rPr lang="ru-RU" sz="3600" b="1" dirty="0"/>
            </a:br>
            <a:r>
              <a:rPr lang="ru-RU" sz="3600" b="1" dirty="0"/>
              <a:t>УСТНОЙ ЧАСТИ</a:t>
            </a:r>
            <a:br>
              <a:rPr lang="ru-RU" b="1" dirty="0"/>
            </a:br>
            <a:r>
              <a:rPr lang="ru-RU" sz="3100" b="1" i="1" dirty="0"/>
              <a:t>Задание 1</a:t>
            </a:r>
          </a:p>
        </p:txBody>
      </p:sp>
    </p:spTree>
    <p:extLst>
      <p:ext uri="{BB962C8B-B14F-4D97-AF65-F5344CB8AC3E}">
        <p14:creationId xmlns:p14="http://schemas.microsoft.com/office/powerpoint/2010/main" val="2735589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6965245" cy="1202485"/>
          </a:xfrm>
        </p:spPr>
        <p:txBody>
          <a:bodyPr>
            <a:normAutofit/>
          </a:bodyPr>
          <a:lstStyle/>
          <a:p>
            <a:r>
              <a:rPr lang="ru-RU" sz="2800" b="1" i="1" dirty="0"/>
              <a:t>Задание 2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827584" y="1484784"/>
          <a:ext cx="7488832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868740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6965245" cy="1202485"/>
          </a:xfrm>
        </p:spPr>
        <p:txBody>
          <a:bodyPr>
            <a:normAutofit/>
          </a:bodyPr>
          <a:lstStyle/>
          <a:p>
            <a:r>
              <a:rPr lang="ru-RU" sz="2800" b="1" i="1" dirty="0"/>
              <a:t>Задание 3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899593" y="1412777"/>
          <a:ext cx="7200800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167801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043608" y="692696"/>
          <a:ext cx="7276133" cy="5661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175302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043608" y="692696"/>
          <a:ext cx="7276133" cy="5661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444235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6965245" cy="1202485"/>
          </a:xfrm>
        </p:spPr>
        <p:txBody>
          <a:bodyPr>
            <a:normAutofit/>
          </a:bodyPr>
          <a:lstStyle/>
          <a:p>
            <a:r>
              <a:rPr lang="ru-RU" sz="2800" b="1" i="1" dirty="0"/>
              <a:t>Задание 12</a:t>
            </a:r>
          </a:p>
        </p:txBody>
      </p:sp>
      <p:pic>
        <p:nvPicPr>
          <p:cNvPr id="1026" name="Picture 2" descr="C:\Users\Иван\Desktop\Screenshot_1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72816"/>
            <a:ext cx="7484469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4522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966716"/>
            <a:ext cx="2698750" cy="18002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31913" y="333375"/>
            <a:ext cx="7632700" cy="5905500"/>
          </a:xfrm>
        </p:spPr>
        <p:txBody>
          <a:bodyPr rtlCol="0">
            <a:normAutofit/>
          </a:bodyPr>
          <a:lstStyle/>
          <a:p>
            <a:pPr marL="0" indent="0" algn="just"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Качество образования  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это востребованность полученных знаний в конкретных условиях и местах их применения для достижения конкретной цели и повышения качества жизни выпускника.</a:t>
            </a:r>
          </a:p>
          <a:p>
            <a:pPr marL="0" indent="0" algn="just"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При этом развитие качества образования предполагает </a:t>
            </a:r>
            <a:r>
              <a:rPr lang="ru-RU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постоянное совершенствование трех составляющих:</a:t>
            </a:r>
          </a:p>
          <a:p>
            <a:pPr marL="400050" lvl="1" indent="0" algn="just" eaLnBrk="1" hangingPunct="1">
              <a:spcBef>
                <a:spcPct val="0"/>
              </a:spcBef>
              <a:buFont typeface="Wingdings" pitchFamily="2" charset="2"/>
              <a:buChar char=""/>
              <a:defRPr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образовательных результатов;</a:t>
            </a:r>
          </a:p>
          <a:p>
            <a:pPr marL="400050" lvl="1" indent="0" eaLnBrk="1" hangingPunct="1">
              <a:spcBef>
                <a:spcPct val="0"/>
              </a:spcBef>
              <a:buFont typeface="Wingdings" pitchFamily="2" charset="2"/>
              <a:buChar char=""/>
              <a:defRPr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организации образовательного процесса;</a:t>
            </a:r>
          </a:p>
          <a:p>
            <a:pPr marL="400050" lvl="1" indent="0" eaLnBrk="1" hangingPunct="1">
              <a:spcBef>
                <a:spcPct val="0"/>
              </a:spcBef>
              <a:buFont typeface="Wingdings" pitchFamily="2" charset="2"/>
              <a:buChar char=""/>
              <a:defRPr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квалификации педагогических работников.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US" dirty="0"/>
          </a:p>
        </p:txBody>
      </p:sp>
      <p:pic>
        <p:nvPicPr>
          <p:cNvPr id="7172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333375"/>
            <a:ext cx="1222375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043608" y="692696"/>
          <a:ext cx="7276133" cy="5661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803746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6965245" cy="1202485"/>
          </a:xfrm>
        </p:spPr>
        <p:txBody>
          <a:bodyPr>
            <a:normAutofit/>
          </a:bodyPr>
          <a:lstStyle/>
          <a:p>
            <a:r>
              <a:rPr lang="ru-RU" sz="2800" b="1" i="1" dirty="0"/>
              <a:t>Задание 29-34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196752"/>
            <a:ext cx="6336704" cy="4823125"/>
          </a:xfrm>
        </p:spPr>
      </p:pic>
    </p:spTree>
    <p:extLst>
      <p:ext uri="{BB962C8B-B14F-4D97-AF65-F5344CB8AC3E}">
        <p14:creationId xmlns:p14="http://schemas.microsoft.com/office/powerpoint/2010/main" val="22858498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043608" y="692696"/>
          <a:ext cx="7276133" cy="5661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388068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6965245" cy="1202485"/>
          </a:xfrm>
        </p:spPr>
        <p:txBody>
          <a:bodyPr>
            <a:normAutofit/>
          </a:bodyPr>
          <a:lstStyle/>
          <a:p>
            <a:r>
              <a:rPr lang="ru-RU" sz="2800" b="1" i="1" dirty="0"/>
              <a:t>Задание 35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99" y="1628800"/>
            <a:ext cx="7319537" cy="2520280"/>
          </a:xfrm>
        </p:spPr>
      </p:pic>
    </p:spTree>
    <p:extLst>
      <p:ext uri="{BB962C8B-B14F-4D97-AF65-F5344CB8AC3E}">
        <p14:creationId xmlns:p14="http://schemas.microsoft.com/office/powerpoint/2010/main" val="385907869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6965245" cy="1202485"/>
          </a:xfrm>
        </p:spPr>
        <p:txBody>
          <a:bodyPr>
            <a:normAutofit/>
          </a:bodyPr>
          <a:lstStyle/>
          <a:p>
            <a:r>
              <a:rPr lang="ru-RU" sz="2800" b="1" i="1" dirty="0"/>
              <a:t>Задание 35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899593" y="1412777"/>
          <a:ext cx="7200800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4500172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010068F-7D2A-4B8D-B57F-FE5EBC1C66CB}"/>
              </a:ext>
            </a:extLst>
          </p:cNvPr>
          <p:cNvSpPr txBox="1"/>
          <p:nvPr/>
        </p:nvSpPr>
        <p:spPr>
          <a:xfrm>
            <a:off x="1403648" y="620688"/>
            <a:ext cx="6768752" cy="45663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Рекомендации по выполнению ОГЭ</a:t>
            </a:r>
            <a:endParaRPr lang="ru-RU" sz="16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При обучении языку не ограничиваться лишь заданиями, включенными в ОГЭ, а выполнять задания разного типа для развития коммуникативных умений как в устной, так и в письменной речи.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Мотивировать учащихся читать и слушать тексты различных жанров и типов на английском языке, например, художественную литературу, современную английскую прессу, поскольку задания по чтению и аудированию ОГЭ требуют наличия определённых межкультурной и социокультурной компетенций учащихся, контекстуальной догадки и отбирать нужную информацию, которая важна для понимания основного смысла прочитанного.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Развивать не только коммуникативные, но и когнитивные умения учащихся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(выполнение заданий творческого характера, умение строить логические заключения и делать выводы, решать проблемные задачи, систематизировать изученный материал).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Систематизировать с обучающимися материал по теме «Словообразование», подобрать и выполнить по этой теме большое количество тренировочных заданий, отрабатывая лексические цепочки с аффиксами, перечисленными в Кодификаторе.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Помогать обучающимся систематически расширять словарный запас с акцентом на сочетаемость лексических единиц, в том числе используя бесплатное приложение «</a:t>
            </a:r>
            <a:r>
              <a:rPr lang="ru-RU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Quizlet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и др.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Для успешного выполнения задания 3 устной части ОГЭ следует научить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будущих участников экзамена чётко раскрывать все пункты плана, предлагаемого в заданиях.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Устной части пользоваться электронными тренажерами, предлагаемыми на сайтах ОГЭ, для того, чтобы подготовить обучающихся к технической стороне процедуры экзамена: соблюдения временного формата, умение говорить в микрофон.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Проводить пробные ОГЭ в 9-х классах на образцах бланков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ответов с учётом временных ограничений и требований к заполнению бланков ответов.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56638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7079"/>
            <a:ext cx="7772400" cy="3222884"/>
          </a:xfrm>
        </p:spPr>
        <p:txBody>
          <a:bodyPr>
            <a:normAutofit fontScale="90000"/>
          </a:bodyPr>
          <a:lstStyle/>
          <a:p>
            <a:r>
              <a:rPr lang="ru-RU" dirty="0"/>
              <a:t>Профессиональные дефициты учителя иностранного языка.</a:t>
            </a:r>
            <a:br>
              <a:rPr lang="ru-RU" dirty="0"/>
            </a:br>
            <a:r>
              <a:rPr lang="ru-RU" dirty="0"/>
              <a:t>Пути их преодоления</a:t>
            </a:r>
            <a:endParaRPr lang="en-US" dirty="0">
              <a:ln w="3175">
                <a:solidFill>
                  <a:srgbClr val="312E7E"/>
                </a:solidFill>
                <a:prstDash val="solid"/>
              </a:ln>
              <a:solidFill>
                <a:srgbClr val="312E7E"/>
              </a:solidFill>
              <a:effectLst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B94F9B3-2FDF-4375-AAD5-9C1A7AAE7C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4" t="5458" r="23518" b="6333"/>
          <a:stretch/>
        </p:blipFill>
        <p:spPr>
          <a:xfrm>
            <a:off x="179512" y="3531486"/>
            <a:ext cx="2592288" cy="236010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732F5A8-DDB3-4661-8248-4702E7A0E54D}"/>
              </a:ext>
            </a:extLst>
          </p:cNvPr>
          <p:cNvSpPr txBox="1"/>
          <p:nvPr/>
        </p:nvSpPr>
        <p:spPr>
          <a:xfrm>
            <a:off x="2915816" y="3717032"/>
            <a:ext cx="45720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 charset="0"/>
                <a:ea typeface="+mn-ea"/>
                <a:cs typeface="+mn-cs"/>
              </a:rPr>
              <a:t>Антонова </a:t>
            </a:r>
            <a:r>
              <a:rPr lang="ru-RU" sz="2500" dirty="0">
                <a:solidFill>
                  <a:prstClr val="black"/>
                </a:solidFill>
                <a:latin typeface="Liberation Serif" pitchFamily="18" charset="0"/>
              </a:rPr>
              <a:t>Е.П</a:t>
            </a:r>
            <a:r>
              <a:rPr kumimoji="0" lang="ru-RU" sz="2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 charset="0"/>
                <a:ea typeface="+mn-ea"/>
                <a:cs typeface="+mn-cs"/>
              </a:rPr>
              <a:t>.,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 charset="0"/>
                <a:ea typeface="+mn-ea"/>
                <a:cs typeface="+mn-cs"/>
              </a:rPr>
              <a:t>учитель МОУ Пионерская СОШ»</a:t>
            </a:r>
          </a:p>
        </p:txBody>
      </p:sp>
    </p:spTree>
    <p:extLst>
      <p:ext uri="{BB962C8B-B14F-4D97-AF65-F5344CB8AC3E}">
        <p14:creationId xmlns:p14="http://schemas.microsoft.com/office/powerpoint/2010/main" val="4193773059"/>
      </p:ext>
    </p:extLst>
  </p:cSld>
  <p:clrMapOvr>
    <a:masterClrMapping/>
  </p:clrMapOvr>
  <p:transition spd="slow">
    <p:push dir="u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Профессиональные требования к учителю</a:t>
            </a:r>
            <a:endParaRPr lang="en-US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F7F372CF-E953-48F6-BAB6-975EF225F5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0928" y="2860156"/>
            <a:ext cx="2015202" cy="1445475"/>
          </a:xfrm>
        </p:spPr>
      </p:pic>
      <p:sp>
        <p:nvSpPr>
          <p:cNvPr id="8" name="Овал 7">
            <a:extLst>
              <a:ext uri="{FF2B5EF4-FFF2-40B4-BE49-F238E27FC236}">
                <a16:creationId xmlns:a16="http://schemas.microsoft.com/office/drawing/2014/main" id="{072C3420-5E6E-4E7C-9D81-1F0E27AC3C16}"/>
              </a:ext>
            </a:extLst>
          </p:cNvPr>
          <p:cNvSpPr/>
          <p:nvPr/>
        </p:nvSpPr>
        <p:spPr>
          <a:xfrm>
            <a:off x="2862564" y="3335744"/>
            <a:ext cx="1689213" cy="1041433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Учитель должен знать</a:t>
            </a: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76E86C97-F583-464D-A29E-A4305855585B}"/>
              </a:ext>
            </a:extLst>
          </p:cNvPr>
          <p:cNvSpPr/>
          <p:nvPr/>
        </p:nvSpPr>
        <p:spPr>
          <a:xfrm>
            <a:off x="4260928" y="1855436"/>
            <a:ext cx="1689213" cy="83997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solidFill>
                    <a:srgbClr val="44546A"/>
                  </a:solidFill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Закон об образовании</a:t>
            </a:r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7C9E9EAD-ECA0-4F90-A6D0-8C8BACDFBE1B}"/>
              </a:ext>
            </a:extLst>
          </p:cNvPr>
          <p:cNvSpPr/>
          <p:nvPr/>
        </p:nvSpPr>
        <p:spPr>
          <a:xfrm>
            <a:off x="6145625" y="2440170"/>
            <a:ext cx="1689213" cy="83997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solidFill>
                    <a:srgbClr val="44546A"/>
                  </a:solidFill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Педагогику</a:t>
            </a:r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3DAA07B9-EE60-4713-AD3E-3E7ECB7447F2}"/>
              </a:ext>
            </a:extLst>
          </p:cNvPr>
          <p:cNvSpPr/>
          <p:nvPr/>
        </p:nvSpPr>
        <p:spPr>
          <a:xfrm>
            <a:off x="6145624" y="3577859"/>
            <a:ext cx="1689213" cy="83997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solidFill>
                    <a:srgbClr val="44546A"/>
                  </a:solidFill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Психологию</a:t>
            </a:r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4A3F277E-1021-4DFD-95A8-79BDAB0BFA38}"/>
              </a:ext>
            </a:extLst>
          </p:cNvPr>
          <p:cNvSpPr/>
          <p:nvPr/>
        </p:nvSpPr>
        <p:spPr>
          <a:xfrm>
            <a:off x="4787707" y="4404483"/>
            <a:ext cx="1689213" cy="83997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solidFill>
                    <a:srgbClr val="44546A"/>
                  </a:solidFill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Возрастную физиологию</a:t>
            </a:r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ACD19DD4-EA59-4C63-8898-841A27758649}"/>
              </a:ext>
            </a:extLst>
          </p:cNvPr>
          <p:cNvSpPr/>
          <p:nvPr/>
        </p:nvSpPr>
        <p:spPr>
          <a:xfrm>
            <a:off x="2759289" y="4677221"/>
            <a:ext cx="1689213" cy="83997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solidFill>
                    <a:srgbClr val="44546A"/>
                  </a:solidFill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Программы и УМК</a:t>
            </a:r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0A3F7D45-D29A-44B0-A480-71BA5034E68E}"/>
              </a:ext>
            </a:extLst>
          </p:cNvPr>
          <p:cNvSpPr/>
          <p:nvPr/>
        </p:nvSpPr>
        <p:spPr>
          <a:xfrm>
            <a:off x="850013" y="2944497"/>
            <a:ext cx="1689213" cy="83997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solidFill>
                    <a:srgbClr val="44546A"/>
                  </a:solidFill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Методику преподавания предмета</a:t>
            </a:r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id="{255911D6-F2B6-4B54-8AF6-6EB518E9DBBB}"/>
              </a:ext>
            </a:extLst>
          </p:cNvPr>
          <p:cNvSpPr/>
          <p:nvPr/>
        </p:nvSpPr>
        <p:spPr>
          <a:xfrm>
            <a:off x="2153769" y="1871383"/>
            <a:ext cx="1689213" cy="83997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solidFill>
                    <a:srgbClr val="44546A"/>
                  </a:solidFill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Школьную гигиену</a:t>
            </a:r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id="{AF92E9A7-61E3-488D-BA2A-9FEF5FA54A07}"/>
              </a:ext>
            </a:extLst>
          </p:cNvPr>
          <p:cNvSpPr/>
          <p:nvPr/>
        </p:nvSpPr>
        <p:spPr>
          <a:xfrm>
            <a:off x="712381" y="4028289"/>
            <a:ext cx="1907017" cy="83997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solidFill>
                    <a:srgbClr val="44546A"/>
                  </a:solidFill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Перспективы развития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2549042485"/>
      </p:ext>
    </p:extLst>
  </p:cSld>
  <p:clrMapOvr>
    <a:masterClrMapping/>
  </p:clrMapOvr>
  <p:transition spd="slow">
    <p:push dir="u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>
            <a:extLst>
              <a:ext uri="{FF2B5EF4-FFF2-40B4-BE49-F238E27FC236}">
                <a16:creationId xmlns:a16="http://schemas.microsoft.com/office/drawing/2014/main" id="{F8716A10-6C26-418F-B4EF-F5B590F4B804}"/>
              </a:ext>
            </a:extLst>
          </p:cNvPr>
          <p:cNvSpPr/>
          <p:nvPr/>
        </p:nvSpPr>
        <p:spPr>
          <a:xfrm>
            <a:off x="3168572" y="1416096"/>
            <a:ext cx="2698828" cy="245815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Учитель должен уметь:</a:t>
            </a: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178C45E6-1593-4B85-BA40-E4E8AE37F124}"/>
              </a:ext>
            </a:extLst>
          </p:cNvPr>
          <p:cNvSpPr/>
          <p:nvPr/>
        </p:nvSpPr>
        <p:spPr>
          <a:xfrm>
            <a:off x="6123004" y="5324028"/>
            <a:ext cx="1728000" cy="1219200"/>
          </a:xfrm>
          <a:prstGeom prst="ellipse">
            <a:avLst/>
          </a:prstGeom>
          <a:solidFill>
            <a:srgbClr val="BFADBD"/>
          </a:solidFill>
          <a:ln>
            <a:solidFill>
              <a:srgbClr val="312E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Должен знать предмет и методику</a:t>
            </a: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223558CA-334D-4720-91D7-83178D0057CB}"/>
              </a:ext>
            </a:extLst>
          </p:cNvPr>
          <p:cNvSpPr/>
          <p:nvPr/>
        </p:nvSpPr>
        <p:spPr>
          <a:xfrm>
            <a:off x="7388522" y="27241"/>
            <a:ext cx="1728000" cy="1219200"/>
          </a:xfrm>
          <a:prstGeom prst="ellipse">
            <a:avLst/>
          </a:prstGeom>
          <a:solidFill>
            <a:srgbClr val="BFADBD"/>
          </a:solidFill>
          <a:ln>
            <a:solidFill>
              <a:srgbClr val="312E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Формировать ЗУН</a:t>
            </a:r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738DAB82-8DAB-4B7F-9F88-AEB00D466B86}"/>
              </a:ext>
            </a:extLst>
          </p:cNvPr>
          <p:cNvSpPr/>
          <p:nvPr/>
        </p:nvSpPr>
        <p:spPr>
          <a:xfrm>
            <a:off x="6095430" y="853372"/>
            <a:ext cx="1728000" cy="1219200"/>
          </a:xfrm>
          <a:prstGeom prst="ellipse">
            <a:avLst/>
          </a:prstGeom>
          <a:solidFill>
            <a:srgbClr val="BFADBD"/>
          </a:solidFill>
          <a:ln>
            <a:solidFill>
              <a:srgbClr val="312E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Стимулировать мотивацию</a:t>
            </a:r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231B227D-B8B8-49F0-9AEF-B782A3E776DA}"/>
              </a:ext>
            </a:extLst>
          </p:cNvPr>
          <p:cNvSpPr/>
          <p:nvPr/>
        </p:nvSpPr>
        <p:spPr>
          <a:xfrm>
            <a:off x="7460522" y="1666381"/>
            <a:ext cx="1656000" cy="1030867"/>
          </a:xfrm>
          <a:prstGeom prst="ellipse">
            <a:avLst/>
          </a:prstGeom>
          <a:solidFill>
            <a:srgbClr val="BFADBD"/>
          </a:solidFill>
          <a:ln>
            <a:solidFill>
              <a:srgbClr val="312E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Проводить факультеты</a:t>
            </a:r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6A7E8F81-1830-4492-94A9-2E73B38FD7EF}"/>
              </a:ext>
            </a:extLst>
          </p:cNvPr>
          <p:cNvSpPr/>
          <p:nvPr/>
        </p:nvSpPr>
        <p:spPr>
          <a:xfrm>
            <a:off x="6332515" y="2369012"/>
            <a:ext cx="1512000" cy="1073641"/>
          </a:xfrm>
          <a:prstGeom prst="ellipse">
            <a:avLst/>
          </a:prstGeom>
          <a:solidFill>
            <a:srgbClr val="BFADBD"/>
          </a:solidFill>
          <a:ln>
            <a:solidFill>
              <a:srgbClr val="312E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Руководить кружками</a:t>
            </a:r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635125AC-1546-478A-B7BA-D9EE88807C95}"/>
              </a:ext>
            </a:extLst>
          </p:cNvPr>
          <p:cNvSpPr/>
          <p:nvPr/>
        </p:nvSpPr>
        <p:spPr>
          <a:xfrm>
            <a:off x="234903" y="5324577"/>
            <a:ext cx="1822485" cy="1219200"/>
          </a:xfrm>
          <a:prstGeom prst="ellipse">
            <a:avLst/>
          </a:prstGeom>
          <a:solidFill>
            <a:srgbClr val="BFADBD"/>
          </a:solidFill>
          <a:ln>
            <a:solidFill>
              <a:srgbClr val="312E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5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Обеспечивать соблюдение дисциплины</a:t>
            </a:r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id="{BAF38FB9-C9EC-4AA7-AFB0-7FC925AA059C}"/>
              </a:ext>
            </a:extLst>
          </p:cNvPr>
          <p:cNvSpPr/>
          <p:nvPr/>
        </p:nvSpPr>
        <p:spPr>
          <a:xfrm>
            <a:off x="1592727" y="4373445"/>
            <a:ext cx="1728000" cy="1219200"/>
          </a:xfrm>
          <a:prstGeom prst="ellipse">
            <a:avLst/>
          </a:prstGeom>
          <a:solidFill>
            <a:srgbClr val="BFADBD"/>
          </a:solidFill>
          <a:ln>
            <a:solidFill>
              <a:srgbClr val="312E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Анализировать успеваемость</a:t>
            </a:r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id="{20C17CAF-A91A-44C6-9774-A768B2E0FAB4}"/>
              </a:ext>
            </a:extLst>
          </p:cNvPr>
          <p:cNvSpPr/>
          <p:nvPr/>
        </p:nvSpPr>
        <p:spPr>
          <a:xfrm>
            <a:off x="14529" y="3833548"/>
            <a:ext cx="1728000" cy="1219200"/>
          </a:xfrm>
          <a:prstGeom prst="ellipse">
            <a:avLst/>
          </a:prstGeom>
          <a:solidFill>
            <a:srgbClr val="BFADBD"/>
          </a:solidFill>
          <a:ln>
            <a:solidFill>
              <a:srgbClr val="312E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Оптимизировать обучение</a:t>
            </a:r>
          </a:p>
        </p:txBody>
      </p:sp>
      <p:sp>
        <p:nvSpPr>
          <p:cNvPr id="17" name="Овал 16">
            <a:extLst>
              <a:ext uri="{FF2B5EF4-FFF2-40B4-BE49-F238E27FC236}">
                <a16:creationId xmlns:a16="http://schemas.microsoft.com/office/drawing/2014/main" id="{AC025A21-0189-49C0-90B3-587795E36657}"/>
              </a:ext>
            </a:extLst>
          </p:cNvPr>
          <p:cNvSpPr/>
          <p:nvPr/>
        </p:nvSpPr>
        <p:spPr>
          <a:xfrm>
            <a:off x="1332646" y="806123"/>
            <a:ext cx="1692000" cy="1219200"/>
          </a:xfrm>
          <a:prstGeom prst="ellipse">
            <a:avLst/>
          </a:prstGeom>
          <a:solidFill>
            <a:srgbClr val="BFADBD"/>
          </a:solidFill>
          <a:ln>
            <a:solidFill>
              <a:srgbClr val="312E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Планировать материал</a:t>
            </a:r>
          </a:p>
        </p:txBody>
      </p:sp>
      <p:sp>
        <p:nvSpPr>
          <p:cNvPr id="18" name="Овал 17">
            <a:extLst>
              <a:ext uri="{FF2B5EF4-FFF2-40B4-BE49-F238E27FC236}">
                <a16:creationId xmlns:a16="http://schemas.microsoft.com/office/drawing/2014/main" id="{772CFB77-1D90-493E-90BC-64A5F255DBCE}"/>
              </a:ext>
            </a:extLst>
          </p:cNvPr>
          <p:cNvSpPr/>
          <p:nvPr/>
        </p:nvSpPr>
        <p:spPr>
          <a:xfrm>
            <a:off x="196237" y="11003"/>
            <a:ext cx="1435100" cy="1219200"/>
          </a:xfrm>
          <a:prstGeom prst="ellipse">
            <a:avLst/>
          </a:prstGeom>
          <a:solidFill>
            <a:srgbClr val="BFADBD"/>
          </a:solidFill>
          <a:ln>
            <a:solidFill>
              <a:srgbClr val="312E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Проводить обучение</a:t>
            </a:r>
          </a:p>
        </p:txBody>
      </p:sp>
      <p:sp>
        <p:nvSpPr>
          <p:cNvPr id="19" name="Овал 18">
            <a:extLst>
              <a:ext uri="{FF2B5EF4-FFF2-40B4-BE49-F238E27FC236}">
                <a16:creationId xmlns:a16="http://schemas.microsoft.com/office/drawing/2014/main" id="{8627B1CC-B2C1-4EBA-8DFC-0C9DBC642A70}"/>
              </a:ext>
            </a:extLst>
          </p:cNvPr>
          <p:cNvSpPr/>
          <p:nvPr/>
        </p:nvSpPr>
        <p:spPr>
          <a:xfrm>
            <a:off x="34003" y="1824798"/>
            <a:ext cx="1759568" cy="1219200"/>
          </a:xfrm>
          <a:prstGeom prst="ellipse">
            <a:avLst/>
          </a:prstGeom>
          <a:solidFill>
            <a:srgbClr val="BFADBD"/>
          </a:solidFill>
          <a:ln>
            <a:solidFill>
              <a:srgbClr val="312E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5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Обеспечивать выполнение программы</a:t>
            </a:r>
          </a:p>
        </p:txBody>
      </p:sp>
      <p:sp>
        <p:nvSpPr>
          <p:cNvPr id="20" name="Овал 19">
            <a:extLst>
              <a:ext uri="{FF2B5EF4-FFF2-40B4-BE49-F238E27FC236}">
                <a16:creationId xmlns:a16="http://schemas.microsoft.com/office/drawing/2014/main" id="{5590305E-B421-4C7B-9E8A-CCD09ACA29B7}"/>
              </a:ext>
            </a:extLst>
          </p:cNvPr>
          <p:cNvSpPr/>
          <p:nvPr/>
        </p:nvSpPr>
        <p:spPr>
          <a:xfrm>
            <a:off x="1164050" y="2829173"/>
            <a:ext cx="1728000" cy="1219200"/>
          </a:xfrm>
          <a:prstGeom prst="ellipse">
            <a:avLst/>
          </a:prstGeom>
          <a:solidFill>
            <a:srgbClr val="BFADBD"/>
          </a:solidFill>
          <a:ln>
            <a:solidFill>
              <a:srgbClr val="312E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Участвовать в методической работе</a:t>
            </a:r>
          </a:p>
        </p:txBody>
      </p:sp>
      <p:sp>
        <p:nvSpPr>
          <p:cNvPr id="22" name="Овал 21">
            <a:extLst>
              <a:ext uri="{FF2B5EF4-FFF2-40B4-BE49-F238E27FC236}">
                <a16:creationId xmlns:a16="http://schemas.microsoft.com/office/drawing/2014/main" id="{D6E2D7B3-DDD8-4FEB-AC45-7131C1E1D82C}"/>
              </a:ext>
            </a:extLst>
          </p:cNvPr>
          <p:cNvSpPr/>
          <p:nvPr/>
        </p:nvSpPr>
        <p:spPr>
          <a:xfrm>
            <a:off x="7643529" y="4882864"/>
            <a:ext cx="1460326" cy="980517"/>
          </a:xfrm>
          <a:prstGeom prst="ellipse">
            <a:avLst/>
          </a:prstGeom>
          <a:solidFill>
            <a:srgbClr val="BFADBD"/>
          </a:solidFill>
          <a:ln>
            <a:solidFill>
              <a:srgbClr val="312E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Должен быть эрудирован</a:t>
            </a:r>
          </a:p>
        </p:txBody>
      </p:sp>
      <p:sp>
        <p:nvSpPr>
          <p:cNvPr id="23" name="Овал 22">
            <a:extLst>
              <a:ext uri="{FF2B5EF4-FFF2-40B4-BE49-F238E27FC236}">
                <a16:creationId xmlns:a16="http://schemas.microsoft.com/office/drawing/2014/main" id="{838A165E-35F5-449C-B2C1-A0A3FC2582DC}"/>
              </a:ext>
            </a:extLst>
          </p:cNvPr>
          <p:cNvSpPr/>
          <p:nvPr/>
        </p:nvSpPr>
        <p:spPr>
          <a:xfrm>
            <a:off x="7401471" y="3120497"/>
            <a:ext cx="1728000" cy="980517"/>
          </a:xfrm>
          <a:prstGeom prst="ellipse">
            <a:avLst/>
          </a:prstGeom>
          <a:solidFill>
            <a:srgbClr val="BFADBD"/>
          </a:solidFill>
          <a:ln>
            <a:solidFill>
              <a:srgbClr val="312E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Консультировать родителей</a:t>
            </a:r>
          </a:p>
        </p:txBody>
      </p:sp>
      <p:cxnSp>
        <p:nvCxnSpPr>
          <p:cNvPr id="25" name="Прямая со стрелкой 24">
            <a:extLst>
              <a:ext uri="{FF2B5EF4-FFF2-40B4-BE49-F238E27FC236}">
                <a16:creationId xmlns:a16="http://schemas.microsoft.com/office/drawing/2014/main" id="{79323E3A-4304-4966-8FCD-0A2D20730DC7}"/>
              </a:ext>
            </a:extLst>
          </p:cNvPr>
          <p:cNvCxnSpPr/>
          <p:nvPr/>
        </p:nvCxnSpPr>
        <p:spPr>
          <a:xfrm flipH="1" flipV="1">
            <a:off x="2046862" y="435083"/>
            <a:ext cx="1906775" cy="1017041"/>
          </a:xfrm>
          <a:prstGeom prst="straightConnector1">
            <a:avLst/>
          </a:prstGeom>
          <a:ln w="28575">
            <a:solidFill>
              <a:srgbClr val="312E7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>
            <a:extLst>
              <a:ext uri="{FF2B5EF4-FFF2-40B4-BE49-F238E27FC236}">
                <a16:creationId xmlns:a16="http://schemas.microsoft.com/office/drawing/2014/main" id="{9CB078FD-A0C2-4B24-A185-F8CD278B7E70}"/>
              </a:ext>
            </a:extLst>
          </p:cNvPr>
          <p:cNvCxnSpPr>
            <a:cxnSpLocks/>
          </p:cNvCxnSpPr>
          <p:nvPr/>
        </p:nvCxnSpPr>
        <p:spPr>
          <a:xfrm flipH="1" flipV="1">
            <a:off x="2960940" y="1685558"/>
            <a:ext cx="421082" cy="211940"/>
          </a:xfrm>
          <a:prstGeom prst="straightConnector1">
            <a:avLst/>
          </a:prstGeom>
          <a:ln w="28575">
            <a:solidFill>
              <a:srgbClr val="312E7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>
            <a:extLst>
              <a:ext uri="{FF2B5EF4-FFF2-40B4-BE49-F238E27FC236}">
                <a16:creationId xmlns:a16="http://schemas.microsoft.com/office/drawing/2014/main" id="{87C0CAB6-5AE8-4EC0-A1FB-6661BC841396}"/>
              </a:ext>
            </a:extLst>
          </p:cNvPr>
          <p:cNvCxnSpPr>
            <a:cxnSpLocks/>
          </p:cNvCxnSpPr>
          <p:nvPr/>
        </p:nvCxnSpPr>
        <p:spPr>
          <a:xfrm flipH="1" flipV="1">
            <a:off x="1762304" y="2400805"/>
            <a:ext cx="1399281" cy="39834"/>
          </a:xfrm>
          <a:prstGeom prst="straightConnector1">
            <a:avLst/>
          </a:prstGeom>
          <a:ln w="28575">
            <a:solidFill>
              <a:srgbClr val="312E7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>
            <a:extLst>
              <a:ext uri="{FF2B5EF4-FFF2-40B4-BE49-F238E27FC236}">
                <a16:creationId xmlns:a16="http://schemas.microsoft.com/office/drawing/2014/main" id="{4A47051E-A0FB-4305-99D6-4507D53314C1}"/>
              </a:ext>
            </a:extLst>
          </p:cNvPr>
          <p:cNvCxnSpPr>
            <a:cxnSpLocks/>
          </p:cNvCxnSpPr>
          <p:nvPr/>
        </p:nvCxnSpPr>
        <p:spPr>
          <a:xfrm flipH="1">
            <a:off x="2188696" y="3485221"/>
            <a:ext cx="1298759" cy="851167"/>
          </a:xfrm>
          <a:prstGeom prst="straightConnector1">
            <a:avLst/>
          </a:prstGeom>
          <a:ln w="28575">
            <a:solidFill>
              <a:srgbClr val="312E7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>
            <a:extLst>
              <a:ext uri="{FF2B5EF4-FFF2-40B4-BE49-F238E27FC236}">
                <a16:creationId xmlns:a16="http://schemas.microsoft.com/office/drawing/2014/main" id="{DB834EE7-BEF4-4A3C-8B51-B06ADF8AAA21}"/>
              </a:ext>
            </a:extLst>
          </p:cNvPr>
          <p:cNvCxnSpPr>
            <a:cxnSpLocks/>
          </p:cNvCxnSpPr>
          <p:nvPr/>
        </p:nvCxnSpPr>
        <p:spPr>
          <a:xfrm flipH="1">
            <a:off x="2880720" y="3119643"/>
            <a:ext cx="353276" cy="128485"/>
          </a:xfrm>
          <a:prstGeom prst="straightConnector1">
            <a:avLst/>
          </a:prstGeom>
          <a:ln w="28575">
            <a:solidFill>
              <a:srgbClr val="312E7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>
            <a:extLst>
              <a:ext uri="{FF2B5EF4-FFF2-40B4-BE49-F238E27FC236}">
                <a16:creationId xmlns:a16="http://schemas.microsoft.com/office/drawing/2014/main" id="{60E2E794-B6F2-4F44-87F4-76EDC8F5EF95}"/>
              </a:ext>
            </a:extLst>
          </p:cNvPr>
          <p:cNvCxnSpPr>
            <a:cxnSpLocks/>
          </p:cNvCxnSpPr>
          <p:nvPr/>
        </p:nvCxnSpPr>
        <p:spPr>
          <a:xfrm flipH="1">
            <a:off x="3161585" y="3742874"/>
            <a:ext cx="595238" cy="656777"/>
          </a:xfrm>
          <a:prstGeom prst="straightConnector1">
            <a:avLst/>
          </a:prstGeom>
          <a:ln w="28575">
            <a:solidFill>
              <a:srgbClr val="312E7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>
            <a:extLst>
              <a:ext uri="{FF2B5EF4-FFF2-40B4-BE49-F238E27FC236}">
                <a16:creationId xmlns:a16="http://schemas.microsoft.com/office/drawing/2014/main" id="{81DD7F67-BB3B-459B-AB0F-3AF526565C7A}"/>
              </a:ext>
            </a:extLst>
          </p:cNvPr>
          <p:cNvCxnSpPr>
            <a:cxnSpLocks/>
          </p:cNvCxnSpPr>
          <p:nvPr/>
        </p:nvCxnSpPr>
        <p:spPr>
          <a:xfrm flipH="1">
            <a:off x="2820686" y="3879996"/>
            <a:ext cx="1325924" cy="2098602"/>
          </a:xfrm>
          <a:prstGeom prst="straightConnector1">
            <a:avLst/>
          </a:prstGeom>
          <a:ln w="28575">
            <a:solidFill>
              <a:srgbClr val="312E7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>
            <a:extLst>
              <a:ext uri="{FF2B5EF4-FFF2-40B4-BE49-F238E27FC236}">
                <a16:creationId xmlns:a16="http://schemas.microsoft.com/office/drawing/2014/main" id="{EB797B18-6345-4CB2-B026-58A6C49ED6AB}"/>
              </a:ext>
            </a:extLst>
          </p:cNvPr>
          <p:cNvCxnSpPr>
            <a:cxnSpLocks/>
          </p:cNvCxnSpPr>
          <p:nvPr/>
        </p:nvCxnSpPr>
        <p:spPr>
          <a:xfrm flipV="1">
            <a:off x="5228208" y="456285"/>
            <a:ext cx="1749743" cy="1097567"/>
          </a:xfrm>
          <a:prstGeom prst="straightConnector1">
            <a:avLst/>
          </a:prstGeom>
          <a:ln w="28575">
            <a:solidFill>
              <a:srgbClr val="312E7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>
            <a:extLst>
              <a:ext uri="{FF2B5EF4-FFF2-40B4-BE49-F238E27FC236}">
                <a16:creationId xmlns:a16="http://schemas.microsoft.com/office/drawing/2014/main" id="{CEE087B5-7778-409A-A72F-DF9F2B1E5E5E}"/>
              </a:ext>
            </a:extLst>
          </p:cNvPr>
          <p:cNvCxnSpPr>
            <a:cxnSpLocks/>
          </p:cNvCxnSpPr>
          <p:nvPr/>
        </p:nvCxnSpPr>
        <p:spPr>
          <a:xfrm flipV="1">
            <a:off x="5502726" y="1579372"/>
            <a:ext cx="548181" cy="230186"/>
          </a:xfrm>
          <a:prstGeom prst="straightConnector1">
            <a:avLst/>
          </a:prstGeom>
          <a:ln w="28575">
            <a:solidFill>
              <a:srgbClr val="312E7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>
            <a:extLst>
              <a:ext uri="{FF2B5EF4-FFF2-40B4-BE49-F238E27FC236}">
                <a16:creationId xmlns:a16="http://schemas.microsoft.com/office/drawing/2014/main" id="{A72136DF-F946-405F-8EA8-5E6A456995FD}"/>
              </a:ext>
            </a:extLst>
          </p:cNvPr>
          <p:cNvCxnSpPr>
            <a:cxnSpLocks/>
          </p:cNvCxnSpPr>
          <p:nvPr/>
        </p:nvCxnSpPr>
        <p:spPr>
          <a:xfrm flipV="1">
            <a:off x="5861424" y="2204935"/>
            <a:ext cx="1641535" cy="173338"/>
          </a:xfrm>
          <a:prstGeom prst="straightConnector1">
            <a:avLst/>
          </a:prstGeom>
          <a:ln w="28575">
            <a:solidFill>
              <a:srgbClr val="312E7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>
            <a:extLst>
              <a:ext uri="{FF2B5EF4-FFF2-40B4-BE49-F238E27FC236}">
                <a16:creationId xmlns:a16="http://schemas.microsoft.com/office/drawing/2014/main" id="{2AF9DFD4-5FAC-41A0-B644-B97CB1FF35B9}"/>
              </a:ext>
            </a:extLst>
          </p:cNvPr>
          <p:cNvCxnSpPr>
            <a:cxnSpLocks/>
          </p:cNvCxnSpPr>
          <p:nvPr/>
        </p:nvCxnSpPr>
        <p:spPr>
          <a:xfrm>
            <a:off x="5138951" y="3809667"/>
            <a:ext cx="1173122" cy="1679070"/>
          </a:xfrm>
          <a:prstGeom prst="straightConnector1">
            <a:avLst/>
          </a:prstGeom>
          <a:ln w="28575">
            <a:solidFill>
              <a:srgbClr val="312E7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>
            <a:extLst>
              <a:ext uri="{FF2B5EF4-FFF2-40B4-BE49-F238E27FC236}">
                <a16:creationId xmlns:a16="http://schemas.microsoft.com/office/drawing/2014/main" id="{F0BE67D4-DA94-4C77-86CF-B74882DC4CBD}"/>
              </a:ext>
            </a:extLst>
          </p:cNvPr>
          <p:cNvCxnSpPr>
            <a:cxnSpLocks/>
          </p:cNvCxnSpPr>
          <p:nvPr/>
        </p:nvCxnSpPr>
        <p:spPr>
          <a:xfrm>
            <a:off x="5887841" y="2783126"/>
            <a:ext cx="424233" cy="27293"/>
          </a:xfrm>
          <a:prstGeom prst="straightConnector1">
            <a:avLst/>
          </a:prstGeom>
          <a:ln w="28575">
            <a:solidFill>
              <a:srgbClr val="312E7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>
            <a:extLst>
              <a:ext uri="{FF2B5EF4-FFF2-40B4-BE49-F238E27FC236}">
                <a16:creationId xmlns:a16="http://schemas.microsoft.com/office/drawing/2014/main" id="{F4DA3943-9047-4CB2-87EE-4A430840D115}"/>
              </a:ext>
            </a:extLst>
          </p:cNvPr>
          <p:cNvCxnSpPr>
            <a:cxnSpLocks/>
          </p:cNvCxnSpPr>
          <p:nvPr/>
        </p:nvCxnSpPr>
        <p:spPr>
          <a:xfrm>
            <a:off x="5807319" y="3179941"/>
            <a:ext cx="1695640" cy="694308"/>
          </a:xfrm>
          <a:prstGeom prst="straightConnector1">
            <a:avLst/>
          </a:prstGeom>
          <a:ln w="28575">
            <a:solidFill>
              <a:srgbClr val="312E7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>
            <a:extLst>
              <a:ext uri="{FF2B5EF4-FFF2-40B4-BE49-F238E27FC236}">
                <a16:creationId xmlns:a16="http://schemas.microsoft.com/office/drawing/2014/main" id="{29F1FFD3-3C47-49EA-BA9A-363C02F756FB}"/>
              </a:ext>
            </a:extLst>
          </p:cNvPr>
          <p:cNvCxnSpPr>
            <a:cxnSpLocks/>
          </p:cNvCxnSpPr>
          <p:nvPr/>
        </p:nvCxnSpPr>
        <p:spPr>
          <a:xfrm>
            <a:off x="5470065" y="3618520"/>
            <a:ext cx="2156696" cy="1563448"/>
          </a:xfrm>
          <a:prstGeom prst="straightConnector1">
            <a:avLst/>
          </a:prstGeom>
          <a:ln w="28575">
            <a:solidFill>
              <a:srgbClr val="312E7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>
            <a:extLst>
              <a:ext uri="{FF2B5EF4-FFF2-40B4-BE49-F238E27FC236}">
                <a16:creationId xmlns:a16="http://schemas.microsoft.com/office/drawing/2014/main" id="{54F56B60-CA48-49C0-8AF8-A8440B71D19B}"/>
              </a:ext>
            </a:extLst>
          </p:cNvPr>
          <p:cNvCxnSpPr>
            <a:cxnSpLocks/>
          </p:cNvCxnSpPr>
          <p:nvPr/>
        </p:nvCxnSpPr>
        <p:spPr>
          <a:xfrm>
            <a:off x="5717247" y="3427365"/>
            <a:ext cx="811515" cy="565396"/>
          </a:xfrm>
          <a:prstGeom prst="straightConnector1">
            <a:avLst/>
          </a:prstGeom>
          <a:ln w="28575">
            <a:solidFill>
              <a:srgbClr val="312E7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Объект 6">
            <a:extLst>
              <a:ext uri="{FF2B5EF4-FFF2-40B4-BE49-F238E27FC236}">
                <a16:creationId xmlns:a16="http://schemas.microsoft.com/office/drawing/2014/main" id="{309DA041-A9A0-47C4-BED0-8DC40F8D4D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1496" y="3424046"/>
            <a:ext cx="2327266" cy="1669314"/>
          </a:xfrm>
          <a:prstGeom prst="rect">
            <a:avLst/>
          </a:prstGeom>
        </p:spPr>
      </p:pic>
      <p:sp>
        <p:nvSpPr>
          <p:cNvPr id="21" name="Овал 20">
            <a:extLst>
              <a:ext uri="{FF2B5EF4-FFF2-40B4-BE49-F238E27FC236}">
                <a16:creationId xmlns:a16="http://schemas.microsoft.com/office/drawing/2014/main" id="{EA1AF2A6-50B1-4B96-9387-321DD2EF9D1B}"/>
              </a:ext>
            </a:extLst>
          </p:cNvPr>
          <p:cNvSpPr/>
          <p:nvPr/>
        </p:nvSpPr>
        <p:spPr>
          <a:xfrm>
            <a:off x="6939089" y="4050045"/>
            <a:ext cx="1560381" cy="867608"/>
          </a:xfrm>
          <a:prstGeom prst="ellipse">
            <a:avLst/>
          </a:prstGeom>
          <a:solidFill>
            <a:srgbClr val="BFADBD"/>
          </a:solidFill>
          <a:ln>
            <a:solidFill>
              <a:srgbClr val="312E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Оформлять кабинет</a:t>
            </a:r>
          </a:p>
        </p:txBody>
      </p:sp>
    </p:spTree>
    <p:extLst>
      <p:ext uri="{BB962C8B-B14F-4D97-AF65-F5344CB8AC3E}">
        <p14:creationId xmlns:p14="http://schemas.microsoft.com/office/powerpoint/2010/main" val="4069449789"/>
      </p:ext>
    </p:extLst>
  </p:cSld>
  <p:clrMapOvr>
    <a:masterClrMapping/>
  </p:clrMapOvr>
  <p:transition spd="slow">
    <p:push dir="u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id="{1DCCFCA2-5180-4E37-805F-12C3EEDEF3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0878" y="1787858"/>
            <a:ext cx="7464472" cy="3766782"/>
          </a:xfrm>
          <a:solidFill>
            <a:schemeClr val="accent4">
              <a:lumMod val="20000"/>
              <a:lumOff val="80000"/>
            </a:schemeClr>
          </a:solidFill>
          <a:ln>
            <a:solidFill>
              <a:srgbClr val="312E7E"/>
            </a:solidFill>
          </a:ln>
        </p:spPr>
        <p:txBody>
          <a:bodyPr>
            <a:normAutofit fontScale="77500" lnSpcReduction="20000"/>
          </a:bodyPr>
          <a:lstStyle/>
          <a:p>
            <a:pPr marL="514350" indent="-514350">
              <a:buAutoNum type="arabicParenR"/>
            </a:pP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pPr marL="514350" indent="-514350">
              <a:buAutoNum type="arabicParenR"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Теоретическая предметная и методическая подготовка;</a:t>
            </a:r>
          </a:p>
          <a:p>
            <a:pPr marL="514350" indent="-514350">
              <a:buAutoNum type="arabicParenR"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Консультирование учителей;</a:t>
            </a:r>
          </a:p>
          <a:p>
            <a:pPr marL="514350" indent="-514350">
              <a:buAutoNum type="arabicParenR"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Круглые столы;</a:t>
            </a:r>
          </a:p>
          <a:p>
            <a:pPr marL="514350" indent="-514350">
              <a:buAutoNum type="arabicParenR"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Выставки, аукционы педагогических и методических  находок;</a:t>
            </a:r>
          </a:p>
          <a:p>
            <a:pPr marL="514350" indent="-514350">
              <a:buAutoNum type="arabicParenR"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Практические занятия, деловые и ролевые игры;</a:t>
            </a:r>
          </a:p>
          <a:p>
            <a:pPr marL="514350" indent="-514350">
              <a:buAutoNum type="arabicParenR"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Семинары-практикумы;</a:t>
            </a:r>
          </a:p>
          <a:p>
            <a:pPr marL="514350" indent="-514350">
              <a:buAutoNum type="arabicParenR"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Педагогические мастерские;</a:t>
            </a:r>
          </a:p>
          <a:p>
            <a:pPr marL="514350" indent="-514350">
              <a:buAutoNum type="arabicParenR"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Методический калейдоскоп.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000" dirty="0"/>
              <a:t>Формы, используемые для преодоления профессиональных дефицитов: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034177449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331913" y="274638"/>
            <a:ext cx="7354887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b="1" dirty="0">
                <a:solidFill>
                  <a:schemeClr val="accent6">
                    <a:lumMod val="75000"/>
                  </a:schemeClr>
                </a:solidFill>
              </a:rPr>
              <a:t>Для учащихся хорошее качество образования это:</a:t>
            </a:r>
          </a:p>
        </p:txBody>
      </p:sp>
      <p:sp>
        <p:nvSpPr>
          <p:cNvPr id="11267" name="Объект 10"/>
          <p:cNvSpPr>
            <a:spLocks noGrp="1"/>
          </p:cNvSpPr>
          <p:nvPr>
            <p:ph sz="half" idx="2"/>
          </p:nvPr>
        </p:nvSpPr>
        <p:spPr>
          <a:xfrm>
            <a:off x="392851" y="1711028"/>
            <a:ext cx="3675093" cy="457090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buClr>
                <a:srgbClr val="C00000"/>
              </a:buClr>
              <a:buSzPct val="145000"/>
            </a:pPr>
            <a:r>
              <a:rPr lang="ru-RU" sz="3000" i="1" dirty="0">
                <a:latin typeface="Times New Roman" pitchFamily="18" charset="0"/>
                <a:cs typeface="Times New Roman" pitchFamily="18" charset="0"/>
              </a:rPr>
              <a:t>хорошие знания по всем предметам, когда после школы ученик без проблем может поступить  в ВУЗ;</a:t>
            </a:r>
          </a:p>
          <a:p>
            <a:pPr eaLnBrk="1" hangingPunct="1">
              <a:buClr>
                <a:srgbClr val="C00000"/>
              </a:buClr>
              <a:buSzPct val="145000"/>
            </a:pPr>
            <a:r>
              <a:rPr lang="ru-RU" sz="3000" i="1" dirty="0">
                <a:latin typeface="Times New Roman" pitchFamily="18" charset="0"/>
                <a:cs typeface="Times New Roman" pitchFamily="18" charset="0"/>
              </a:rPr>
              <a:t>в будущем достигнуть успехов в карьере;</a:t>
            </a:r>
          </a:p>
        </p:txBody>
      </p:sp>
      <p:sp>
        <p:nvSpPr>
          <p:cNvPr id="6" name="Объект 10"/>
          <p:cNvSpPr>
            <a:spLocks noGrp="1"/>
          </p:cNvSpPr>
          <p:nvPr>
            <p:ph sz="half" idx="2"/>
          </p:nvPr>
        </p:nvSpPr>
        <p:spPr>
          <a:xfrm>
            <a:off x="5249088" y="1844824"/>
            <a:ext cx="3643392" cy="457090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buClr>
                <a:srgbClr val="C00000"/>
              </a:buClr>
              <a:buSzPct val="145000"/>
            </a:pPr>
            <a:r>
              <a:rPr lang="ru-RU" sz="3100" i="1" dirty="0">
                <a:latin typeface="Times New Roman" pitchFamily="18" charset="0"/>
                <a:cs typeface="Times New Roman" pitchFamily="18" charset="0"/>
              </a:rPr>
              <a:t>дополнительные знания, понимание предмета;</a:t>
            </a:r>
          </a:p>
          <a:p>
            <a:pPr eaLnBrk="1" hangingPunct="1">
              <a:buClr>
                <a:srgbClr val="C00000"/>
              </a:buClr>
              <a:buSzPct val="145000"/>
            </a:pPr>
            <a:r>
              <a:rPr lang="ru-RU" sz="3100" i="1" dirty="0">
                <a:latin typeface="Times New Roman" pitchFamily="18" charset="0"/>
                <a:cs typeface="Times New Roman" pitchFamily="18" charset="0"/>
              </a:rPr>
              <a:t>возможность получения разносторонних знаний для поступления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1316" y="3833219"/>
            <a:ext cx="3008757" cy="3008757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BEA2989-E204-4ACD-83EF-8AECBF8F1AF2}"/>
              </a:ext>
            </a:extLst>
          </p:cNvPr>
          <p:cNvSpPr/>
          <p:nvPr/>
        </p:nvSpPr>
        <p:spPr>
          <a:xfrm>
            <a:off x="776177" y="223284"/>
            <a:ext cx="2913321" cy="40403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Проблема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D3CAE89-0518-4211-AB16-DB81A7EF4AEA}"/>
              </a:ext>
            </a:extLst>
          </p:cNvPr>
          <p:cNvSpPr/>
          <p:nvPr/>
        </p:nvSpPr>
        <p:spPr>
          <a:xfrm>
            <a:off x="5454502" y="223283"/>
            <a:ext cx="2913321" cy="40403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Решение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2382D6E4-C8D6-49E8-9E59-0B363CBD501B}"/>
              </a:ext>
            </a:extLst>
          </p:cNvPr>
          <p:cNvSpPr/>
          <p:nvPr/>
        </p:nvSpPr>
        <p:spPr>
          <a:xfrm>
            <a:off x="191386" y="1105786"/>
            <a:ext cx="4072270" cy="95693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Языковые навыки учителя, нуждаются в постоянном совершенствовании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5717963F-B49F-4859-BB88-1C7CEDDC9C8E}"/>
              </a:ext>
            </a:extLst>
          </p:cNvPr>
          <p:cNvSpPr/>
          <p:nvPr/>
        </p:nvSpPr>
        <p:spPr>
          <a:xfrm>
            <a:off x="191386" y="2296632"/>
            <a:ext cx="4072270" cy="95693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Учителю не хватает знаний методики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AF24C9C6-2BA0-4542-B9DD-2E92C86252A0}"/>
              </a:ext>
            </a:extLst>
          </p:cNvPr>
          <p:cNvSpPr/>
          <p:nvPr/>
        </p:nvSpPr>
        <p:spPr>
          <a:xfrm>
            <a:off x="4571999" y="1488558"/>
            <a:ext cx="4476308" cy="2264735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Читать статьи, искать ответы, НЕ останавливаться в своём профессиональном развитии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solidFill>
                  <a:srgbClr val="002060"/>
                </a:solidFill>
              </a:ln>
              <a:solidFill>
                <a:srgbClr val="00206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Не игнорировать систему межкурсовой поддержки в профсообществах учителей ИЯ.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ВЫХОДИТЬ ИЗ ЗАМКНУТОГО КРУГА своего профессионального тупика.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Найти и присоединиться к сообществу по профессиональным интересам (проблеме) 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92BADD2A-F14F-49E1-A5D2-AAEB27F9C4E5}"/>
              </a:ext>
            </a:extLst>
          </p:cNvPr>
          <p:cNvSpPr/>
          <p:nvPr/>
        </p:nvSpPr>
        <p:spPr>
          <a:xfrm>
            <a:off x="191386" y="4231757"/>
            <a:ext cx="4072270" cy="95693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Низкая мотивация к изучению иностранного языка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A40662FE-6B2F-4487-A0F2-D9E9A35995C5}"/>
              </a:ext>
            </a:extLst>
          </p:cNvPr>
          <p:cNvSpPr/>
          <p:nvPr/>
        </p:nvSpPr>
        <p:spPr>
          <a:xfrm>
            <a:off x="4571998" y="3870250"/>
            <a:ext cx="4476307" cy="1499192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Способность мотивировать обучающихся </a:t>
            </a:r>
            <a:r>
              <a:rPr kumimoji="0" lang="ru-RU" sz="1400" b="0" i="0" u="none" strike="noStrike" kern="1200" cap="none" spc="0" normalizeH="0" baseline="0" noProof="0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является одной из ключевых составляющих профессиональной компетенции учителя любого предмета.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solidFill>
                  <a:srgbClr val="002060"/>
                </a:solidFill>
              </a:ln>
              <a:solidFill>
                <a:srgbClr val="00206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" name="Стрелка: вправо 10">
            <a:extLst>
              <a:ext uri="{FF2B5EF4-FFF2-40B4-BE49-F238E27FC236}">
                <a16:creationId xmlns:a16="http://schemas.microsoft.com/office/drawing/2014/main" id="{3C076BAD-78DE-4DAB-B6FB-3E1A0A32645F}"/>
              </a:ext>
            </a:extLst>
          </p:cNvPr>
          <p:cNvSpPr/>
          <p:nvPr/>
        </p:nvSpPr>
        <p:spPr>
          <a:xfrm>
            <a:off x="4300870" y="4399224"/>
            <a:ext cx="271128" cy="473145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2" name="Стрелка: вправо 11">
            <a:extLst>
              <a:ext uri="{FF2B5EF4-FFF2-40B4-BE49-F238E27FC236}">
                <a16:creationId xmlns:a16="http://schemas.microsoft.com/office/drawing/2014/main" id="{47FA4DC9-72E6-44D6-8B62-1544C43CB981}"/>
              </a:ext>
            </a:extLst>
          </p:cNvPr>
          <p:cNvSpPr/>
          <p:nvPr/>
        </p:nvSpPr>
        <p:spPr>
          <a:xfrm>
            <a:off x="4282263" y="2458776"/>
            <a:ext cx="271128" cy="473145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5950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id="{1DCCFCA2-5180-4E37-805F-12C3EEDEF3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0878" y="1787858"/>
            <a:ext cx="7464472" cy="3766782"/>
          </a:xfrm>
          <a:solidFill>
            <a:schemeClr val="accent4">
              <a:lumMod val="20000"/>
              <a:lumOff val="80000"/>
            </a:schemeClr>
          </a:solidFill>
          <a:ln>
            <a:solidFill>
              <a:srgbClr val="312E7E"/>
            </a:solidFill>
          </a:ln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Формирование внутренней мотивации человека;</a:t>
            </a:r>
          </a:p>
          <a:p>
            <a:pPr marL="514350" indent="-514350">
              <a:buAutoNum type="arabicParenR"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Осознание необходимости поэтапного повышения собственной профессиональной компетентности;</a:t>
            </a:r>
          </a:p>
          <a:p>
            <a:pPr marL="514350" indent="-514350">
              <a:buAutoNum type="arabicParenR"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Разработка и внедрение индивидуальных планов профессионального развития педагогов.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000" dirty="0"/>
              <a:t>Как правильно следует распорядиться профессиональной составляющей своей жизни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923380266"/>
      </p:ext>
    </p:extLst>
  </p:cSld>
  <p:clrMapOvr>
    <a:masterClrMapping/>
  </p:clrMapOvr>
  <p:transition spd="slow">
    <p:push dir="u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id="{1DCCFCA2-5180-4E37-805F-12C3EEDEF3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0878" y="1787858"/>
            <a:ext cx="7464472" cy="3766782"/>
          </a:xfrm>
          <a:solidFill>
            <a:schemeClr val="accent4">
              <a:lumMod val="20000"/>
              <a:lumOff val="80000"/>
            </a:schemeClr>
          </a:solidFill>
          <a:ln>
            <a:solidFill>
              <a:srgbClr val="312E7E"/>
            </a:solidFill>
          </a:ln>
        </p:spPr>
        <p:txBody>
          <a:bodyPr>
            <a:normAutofit lnSpcReduction="10000"/>
          </a:bodyPr>
          <a:lstStyle/>
          <a:p>
            <a:pPr marL="514350" indent="-514350">
              <a:buAutoNum type="arabicParenR"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Загруженность, и как следствие – недостаточно времени на саморазвитие. </a:t>
            </a:r>
            <a:r>
              <a:rPr lang="ru-RU" dirty="0">
                <a:solidFill>
                  <a:srgbClr val="C00000"/>
                </a:solidFill>
              </a:rPr>
              <a:t>Сведение к минимуму бумажной работы, решение кадровых вопросов (нехватки учителей)</a:t>
            </a:r>
            <a:endParaRPr lang="ru-RU" dirty="0">
              <a:solidFill>
                <a:srgbClr val="312E7E"/>
              </a:solidFill>
            </a:endParaRPr>
          </a:p>
          <a:p>
            <a:pPr marL="514350" indent="-514350">
              <a:buAutoNum type="arabicParenR"/>
            </a:pPr>
            <a:r>
              <a:rPr lang="ru-RU" dirty="0">
                <a:solidFill>
                  <a:srgbClr val="312E7E"/>
                </a:solidFill>
              </a:rPr>
              <a:t>Наполняемость класса большая – не хватает времени на индивидуальную помощь отдельным учащимся. </a:t>
            </a:r>
            <a:r>
              <a:rPr lang="ru-RU" dirty="0">
                <a:solidFill>
                  <a:srgbClr val="C00000"/>
                </a:solidFill>
              </a:rPr>
              <a:t>Соблюдать требования «деление классов на полгруппы»</a:t>
            </a:r>
            <a:endParaRPr lang="ru-RU" dirty="0">
              <a:solidFill>
                <a:srgbClr val="312E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000" dirty="0"/>
              <a:t>Проф. дефициты и </a:t>
            </a:r>
            <a:r>
              <a:rPr lang="ru-RU" sz="3000" dirty="0">
                <a:solidFill>
                  <a:srgbClr val="C00000"/>
                </a:solidFill>
              </a:rPr>
              <a:t>пути решения проблемы</a:t>
            </a:r>
            <a:endParaRPr lang="en-US" sz="3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319900"/>
      </p:ext>
    </p:extLst>
  </p:cSld>
  <p:clrMapOvr>
    <a:masterClrMapping/>
  </p:clrMapOvr>
  <p:transition spd="slow">
    <p:push dir="u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8D7726-EE69-46ED-84D1-49B07DDA72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0"/>
            <a:ext cx="8136904" cy="112529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marL="342900" marR="0" lvl="0" indent="450215" algn="ctr" defTabSz="914400" rtl="0" eaLnBrk="0" fontAlgn="base" latinLnBrk="0" hangingPunct="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Практическая часть</a:t>
            </a: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Тест на диагностику профессиональных дефицитов учителя иностранного языка</a:t>
            </a: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2BA9649-83A4-4744-8EFD-1E63A66FE6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49361"/>
            <a:ext cx="9144000" cy="5708639"/>
          </a:xfrm>
        </p:spPr>
        <p:txBody>
          <a:bodyPr/>
          <a:lstStyle/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Умения в планировании 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Цели и задачи обучения, представленные в «Федеральном компоненте Государственного образовательного стандарта по иностранным языкам для общеобразовательных школ России», мне знакомы 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 поверхностно 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Б. достаточно хорошо 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В. подробно. Могу разработать программу для конкретной модели обучения с учетом предъявляемых к ней требований 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Тематическое и поурочное планирование из «Книги для учителя» Вы можете 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 грамотно применять в полной мере 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Б. грамотно скорректировать, вносить изменения в некоторые положения в зависимости от учебной ситуации, разработать собственную серию уроков в рамках изучаемой тематики 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В. полностью заменить своим планированием 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Организационные умения 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В условиях открытого урока при возникновении незапланированных обстоятельств Вы можете 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 отступить от плана урока, внеся коррективы в план 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Б. полностью изменить план урока при сохранении поставленных целей и задач 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В. импровизировать в предлагаемых обстоятельствах и смене ролей в реализации учебно-воспитательного процесса на уроке 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Работая в рамках конкретного УМК, Вы 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 последовательно выполняете предлагаемые задания и упражнения 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Б. выбираете предлагаемые в УМК упражнения, применяете различные формы и режимы учебной деятельности 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В. свободно используете разнообразные методы и подходы обучения, варьируете их в зависимости от поставленных целей и задач 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Вы можете организовать внеурочную работу по предмету 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 в классе 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Б. в рамках школы 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В. в рамках города\поселка 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Ваше участие в деятельности методического объединения учителей иностранного языка в качестве 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 члена объединения 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Б. члена аттестационной комиссии 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В. руководителя 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Умения в обеспечении контроля и оценивания 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При осуществлении контроля в обучении иностранному языку, Вы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А. владеете особенностями и основными требованиями к контролю в сфере обучения иностранным языкам 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Б. можете отобрать контрольные задания с учетом анализа трудностей учебного материала 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В. можете разработать контрольные задания, отвечающие всем необходимым требованиям 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Оценивая учебно-познавательную деятельность обучающихся, Вы 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 можете объяснить ошибки 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Б. умеете исправить и объяснить ошибки 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В. используете различные формы и приемы предупреждения и коррекции ошибок 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Планируя учебный процесс, Вы знаете, каким образом сформировать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А. необходимые навыки самооценки 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Б. необходимые и достаточные навыки самоконтроля и самокоррекции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В. чистоту речевых навыков и умений 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Аналитические умения 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При анализе своего урока или урока коллег Вы 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 владеете ключевыми аспектами анализа урока 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Б. выделяете объективные и субъективные причины недочетов\достоинств урока и предлагаете конструктивные решения по коррекции учебно-воспитательного процесса 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0"/>
              </a:spcBef>
              <a:spcAft>
                <a:spcPts val="0"/>
              </a:spcAft>
            </a:pPr>
            <a:r>
              <a:rPr lang="ru-RU" sz="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В. можете сделать критический (само)анализ уроков на высоком уровне профессиональной рефлексии 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912909"/>
      </p:ext>
    </p:extLst>
  </p:cSld>
  <p:clrMapOvr>
    <a:masterClrMapping/>
  </p:clrMapOvr>
  <p:transition spd="slow">
    <p:pull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196B0D-DD38-4362-869A-006DD8631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C8A370E4-6F2F-47CD-8B51-0AD39981A2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8638129"/>
              </p:ext>
            </p:extLst>
          </p:nvPr>
        </p:nvGraphicFramePr>
        <p:xfrm>
          <a:off x="1770611" y="1674633"/>
          <a:ext cx="6218692" cy="3922020"/>
        </p:xfrm>
        <a:graphic>
          <a:graphicData uri="http://schemas.openxmlformats.org/drawingml/2006/table">
            <a:tbl>
              <a:tblPr firstRow="1" firstCol="1" bandRow="1"/>
              <a:tblGrid>
                <a:gridCol w="5400903">
                  <a:extLst>
                    <a:ext uri="{9D8B030D-6E8A-4147-A177-3AD203B41FA5}">
                      <a16:colId xmlns:a16="http://schemas.microsoft.com/office/drawing/2014/main" val="4216428203"/>
                    </a:ext>
                  </a:extLst>
                </a:gridCol>
                <a:gridCol w="817789">
                  <a:extLst>
                    <a:ext uri="{9D8B030D-6E8A-4147-A177-3AD203B41FA5}">
                      <a16:colId xmlns:a16="http://schemas.microsoft.com/office/drawing/2014/main" val="139869416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1) Определите количество этапов урока и задаче 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каждого из них.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45756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2) Определите тему урока.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66524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3) Изучите методические указания к проведению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этого урока по «Книге для учителя» и внесите 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коррективы с учетом индивидуальных особенностей класса.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660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4)</a:t>
                      </a:r>
                      <a:r>
                        <a:rPr lang="ru-RU" sz="105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Оптимально распределите рабочее время по этапам урока.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77060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5) Продумайте форму проведения и содержание начала урока.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85411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6) Определите место данного урока в цикле уроков по теме.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3360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7) Определите тип и вид данного урока, четко сформулируйте цель и сопутствующие задачи.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86648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8) Подберите речевой материал и упражнения, адекватные задаче каждого этапа урока.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37595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9)</a:t>
                      </a:r>
                      <a:r>
                        <a:rPr lang="ru-RU" sz="105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Определите способы контроля навыков и умений учащихся на уроке.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56435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10) Подготовьте необходимый наглядный и раздаточный материал, требуемый для достижения цели данного урока с учетом индивидуальных особенностей каждого учащегося.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04644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11)</a:t>
                      </a:r>
                      <a:r>
                        <a:rPr lang="ru-RU" sz="105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Продумайте форму разъяснения домашнего задания с учетом индивидуальных особенностей класса. 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38782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12)</a:t>
                      </a:r>
                      <a:r>
                        <a:rPr lang="ru-RU" sz="105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Определите режим выполнения каждого упражнения и виды взаимодействия учащихся на уроке.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2866647"/>
                  </a:ext>
                </a:extLst>
              </a:tr>
            </a:tbl>
          </a:graphicData>
        </a:graphic>
      </p:graphicFrame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3254BEFB-3D96-4399-B790-FE67288001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605437"/>
              </p:ext>
            </p:extLst>
          </p:nvPr>
        </p:nvGraphicFramePr>
        <p:xfrm>
          <a:off x="2555775" y="5710472"/>
          <a:ext cx="4648363" cy="738825"/>
        </p:xfrm>
        <a:graphic>
          <a:graphicData uri="http://schemas.openxmlformats.org/drawingml/2006/table">
            <a:tbl>
              <a:tblPr firstRow="1" firstCol="1" bandRow="1"/>
              <a:tblGrid>
                <a:gridCol w="2388452">
                  <a:extLst>
                    <a:ext uri="{9D8B030D-6E8A-4147-A177-3AD203B41FA5}">
                      <a16:colId xmlns:a16="http://schemas.microsoft.com/office/drawing/2014/main" val="1520704418"/>
                    </a:ext>
                  </a:extLst>
                </a:gridCol>
                <a:gridCol w="2259911">
                  <a:extLst>
                    <a:ext uri="{9D8B030D-6E8A-4147-A177-3AD203B41FA5}">
                      <a16:colId xmlns:a16="http://schemas.microsoft.com/office/drawing/2014/main" val="192736628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tabLst>
                          <a:tab pos="270510" algn="l"/>
                        </a:tabLs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Постоянные компоненты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70510" algn="l"/>
                        </a:tabLs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Переменные компоненты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5419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tabLst>
                          <a:tab pos="270510" algn="l"/>
                        </a:tabLs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70510" algn="l"/>
                        </a:tabLs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86975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tabLst>
                          <a:tab pos="270510" algn="l"/>
                        </a:tabLs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70510" algn="l"/>
                        </a:tabLs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0733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tabLst>
                          <a:tab pos="270510" algn="l"/>
                        </a:tabLs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70510" algn="l"/>
                        </a:tabLs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6597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tabLst>
                          <a:tab pos="270510" algn="l"/>
                        </a:tabLs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4…..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70510" algn="l"/>
                        </a:tabLs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4…..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288634"/>
                  </a:ext>
                </a:extLst>
              </a:tr>
            </a:tbl>
          </a:graphicData>
        </a:graphic>
      </p:graphicFrame>
      <p:sp>
        <p:nvSpPr>
          <p:cNvPr id="6" name="Rectangle 1">
            <a:extLst>
              <a:ext uri="{FF2B5EF4-FFF2-40B4-BE49-F238E27FC236}">
                <a16:creationId xmlns:a16="http://schemas.microsoft.com/office/drawing/2014/main" id="{FA27D9A9-657F-4DEF-A49C-D146D3A582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7793" y="374900"/>
            <a:ext cx="7524328" cy="10618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tabLst>
                <a:tab pos="269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269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tabLst>
                <a:tab pos="269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tabLst>
                <a:tab pos="269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tabLst>
                <a:tab pos="269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Изучите схему действий учителя при составлении плана урока. Установите последовательность этих действий, пронумеровав их (</a:t>
            </a:r>
            <a:r>
              <a:rPr kumimoji="0" lang="ru-RU" altLang="ru-RU" sz="9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ответы: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1-5, 2-1, 3-4, 4-9, 5-10, 6-8, 7-3, 8-6, 9-11, 10-9, 11-12, 12-7). Проанализируйте и определите  постоянные и переменные компоненты урока. Заполните таблицу (</a:t>
            </a:r>
            <a:r>
              <a:rPr kumimoji="0" lang="ru-RU" altLang="ru-RU" sz="9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ответы: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постоянные 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количество этапов урока, форма проведения </a:t>
            </a:r>
            <a:r>
              <a:rPr kumimoji="0" lang="ru-RU" altLang="ru-RU" sz="9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оргмомента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наглядный и раздаточный материал, режимы работы, разъяснение домашнего задания; переменные 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тема\проблема, место урока в цикле уроков, методические указания к проведению урока, способы контроля, распределение рабочего времени).</a:t>
            </a:r>
            <a:endParaRPr kumimoji="0" lang="ru-RU" altLang="ru-RU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730289"/>
      </p:ext>
    </p:extLst>
  </p:cSld>
  <p:clrMapOvr>
    <a:masterClrMapping/>
  </p:clrMapOvr>
  <p:transition spd="slow">
    <p:pull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3A1834D-B8D0-4FDE-AB27-CAF762470997}"/>
              </a:ext>
            </a:extLst>
          </p:cNvPr>
          <p:cNvSpPr txBox="1"/>
          <p:nvPr/>
        </p:nvSpPr>
        <p:spPr>
          <a:xfrm>
            <a:off x="539552" y="1124744"/>
            <a:ext cx="8496944" cy="5568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Какие из данных информационных ресурсов/ сервисов вам знакомы. Как используете их на уроке? 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 algn="just"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Google classroom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Zoom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WEB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2.0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 algn="just"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LearningApps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Moodle, Steam, Scratch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 algn="just"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BBC Learning English, Kahoot, Quizlet, Hot Potato 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др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Какая из представленных ниже технологий направлена на оценку и диагностику достижений учащихся в разных областях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algn="just"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 проектная технология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algn="just"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Б. портфолио обучающихся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algn="just"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В. технология критического мышления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solidFill>
                  <a:srgbClr val="1C1D1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Какая из приведенных ниже целей не относится к формированию и развитию коммуникативных УУД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40385" indent="-90805" algn="just"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solidFill>
                  <a:srgbClr val="1C1D1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 находить (в учебниках и других источниках, в том числе используя ИКТ) достоверную информацию, необходимую для решения учебных и жизненных задач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40385" indent="-90805" algn="just"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solidFill>
                  <a:srgbClr val="1C1D1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Б.</a:t>
            </a:r>
            <a:r>
              <a:rPr lang="ru-RU" sz="1200" b="1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solidFill>
                  <a:srgbClr val="1C1D1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создавать устные и письменные тексты для решения разных задач общения ― с помощью и самостоятельно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40385" indent="-90805" algn="just"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solidFill>
                  <a:srgbClr val="1C1D1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В. излагать своё мнение (в монологе, диалоге, полилоге), аргументируя его, подтверждая фактами, выдвигая контраргументы в дискуссии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8.  Представьте, что в вашем классе есть обучающиеся с ограниченными возможностями здоровья (слабовидящие). Что необходимо учитывать при разработке урока? Предложите вариант организации учебной деятельности для данных обучающихся на уроке.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 indent="-270510" algn="just"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9. Предложите критерии для оценки презентации обучающихся начальной / средней / старшей школы по теме «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My studies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422926"/>
      </p:ext>
    </p:extLst>
  </p:cSld>
  <p:clrMapOvr>
    <a:masterClrMapping/>
  </p:clrMapOvr>
  <p:transition spd="slow">
    <p:pull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>
            <a:extLst>
              <a:ext uri="{FF2B5EF4-FFF2-40B4-BE49-F238E27FC236}">
                <a16:creationId xmlns:a16="http://schemas.microsoft.com/office/drawing/2014/main" id="{F3E2EA59-EBF9-4B95-AB0E-DC16CD7CFF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7704" y="1340768"/>
            <a:ext cx="5778416" cy="2954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tabLst>
                <a:tab pos="269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269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tabLst>
                <a:tab pos="269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tabLst>
                <a:tab pos="269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tabLst>
                <a:tab pos="269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Соотнесите этапы методических действий учителя и учащихся при обучении аудированию с их содержанием.</a:t>
            </a:r>
            <a:endParaRPr kumimoji="0" lang="ru-RU" alt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Выяснение замысла автора, мотивов, поступков действующих лиц;</a:t>
            </a:r>
            <a:endParaRPr kumimoji="0" lang="ru-RU" alt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</a:t>
            </a:r>
            <a:r>
              <a:rPr kumimoji="0" lang="ru-RU" altLang="ru-RU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аудитивной</a:t>
            </a: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памяти учащихся: повторение фраз с нарастающим объемом за диктором;</a:t>
            </a:r>
            <a:endParaRPr kumimoji="0" lang="ru-RU" alt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Проверка понимания основного содержания </a:t>
            </a:r>
            <a:r>
              <a:rPr kumimoji="0" lang="ru-RU" altLang="ru-RU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аудиотекста</a:t>
            </a: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выбор правильного ответа из нескольких данных, выбор заголовка из нескольких предложенных, составление плана;</a:t>
            </a:r>
            <a:endParaRPr kumimoji="0" lang="ru-RU" alt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Оценка слушающими событий, поступков героев текста;</a:t>
            </a:r>
            <a:endParaRPr kumimoji="0" lang="ru-RU" alt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Проверка детального понимания содержания </a:t>
            </a:r>
            <a:r>
              <a:rPr kumimoji="0" lang="ru-RU" altLang="ru-RU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аудиотекста</a:t>
            </a: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постановка вопросов разного типа, верные\неверные утверждения, заполнение пропусков (</a:t>
            </a:r>
            <a:r>
              <a:rPr kumimoji="0" lang="ru-RU" altLang="ru-RU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дотекстовый</a:t>
            </a: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-2, текстовый </a:t>
            </a: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3,5, </a:t>
            </a:r>
            <a:r>
              <a:rPr kumimoji="0" lang="ru-RU" altLang="ru-RU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послетекстовый</a:t>
            </a: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1, 4).</a:t>
            </a:r>
            <a:endParaRPr kumimoji="0" lang="ru-RU" alt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F85DC27-57AF-4A75-8FB2-5D169ED656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673586"/>
              </p:ext>
            </p:extLst>
          </p:nvPr>
        </p:nvGraphicFramePr>
        <p:xfrm>
          <a:off x="1758119" y="4295423"/>
          <a:ext cx="6077585" cy="1624904"/>
        </p:xfrm>
        <a:graphic>
          <a:graphicData uri="http://schemas.openxmlformats.org/drawingml/2006/table">
            <a:tbl>
              <a:tblPr firstRow="1" firstCol="1" bandRow="1"/>
              <a:tblGrid>
                <a:gridCol w="2025650">
                  <a:extLst>
                    <a:ext uri="{9D8B030D-6E8A-4147-A177-3AD203B41FA5}">
                      <a16:colId xmlns:a16="http://schemas.microsoft.com/office/drawing/2014/main" val="983740042"/>
                    </a:ext>
                  </a:extLst>
                </a:gridCol>
                <a:gridCol w="2025650">
                  <a:extLst>
                    <a:ext uri="{9D8B030D-6E8A-4147-A177-3AD203B41FA5}">
                      <a16:colId xmlns:a16="http://schemas.microsoft.com/office/drawing/2014/main" val="3552304822"/>
                    </a:ext>
                  </a:extLst>
                </a:gridCol>
                <a:gridCol w="2026285">
                  <a:extLst>
                    <a:ext uri="{9D8B030D-6E8A-4147-A177-3AD203B41FA5}">
                      <a16:colId xmlns:a16="http://schemas.microsoft.com/office/drawing/2014/main" val="188527052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tabLst>
                          <a:tab pos="180340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Дотекстовый этап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tabLst>
                          <a:tab pos="180340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Текстовый этап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Послетекстовый этап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35731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tabLst>
                          <a:tab pos="180340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tabLst>
                          <a:tab pos="180340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4580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tabLst>
                          <a:tab pos="180340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tabLst>
                          <a:tab pos="180340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99067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tabLst>
                          <a:tab pos="180340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tabLst>
                          <a:tab pos="180340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2815203"/>
                  </a:ext>
                </a:extLst>
              </a:tr>
              <a:tr h="186055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tabLst>
                          <a:tab pos="180340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tabLst>
                          <a:tab pos="180340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5351259"/>
                  </a:ext>
                </a:extLst>
              </a:tr>
              <a:tr h="230505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tabLst>
                          <a:tab pos="180340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tabLst>
                          <a:tab pos="180340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95169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300813"/>
      </p:ext>
    </p:extLst>
  </p:cSld>
  <p:clrMapOvr>
    <a:masterClrMapping/>
  </p:clrMapOvr>
  <p:transition spd="slow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488237" cy="706437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b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b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Под качеством образования родители понимают:</a:t>
            </a:r>
            <a:br>
              <a:rPr lang="ru-RU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473808495"/>
              </p:ext>
            </p:extLst>
          </p:nvPr>
        </p:nvGraphicFramePr>
        <p:xfrm>
          <a:off x="323528" y="1844824"/>
          <a:ext cx="864096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1259632" y="121196"/>
            <a:ext cx="7488237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b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 каким параметрам определяется качество образования ?</a:t>
            </a:r>
            <a:b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395536" y="1398215"/>
            <a:ext cx="4096471" cy="5055121"/>
          </a:xfr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buClr>
                <a:srgbClr val="C00000"/>
              </a:buClr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Гарантированность образования.</a:t>
            </a:r>
          </a:p>
          <a:p>
            <a:pPr eaLnBrk="1" hangingPunct="1">
              <a:buClr>
                <a:srgbClr val="C00000"/>
              </a:buClr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Мотивация учащихся.</a:t>
            </a:r>
          </a:p>
          <a:p>
            <a:pPr eaLnBrk="1" hangingPunct="1">
              <a:buClr>
                <a:srgbClr val="C00000"/>
              </a:buClr>
              <a:defRPr/>
            </a:pPr>
            <a:r>
              <a:rPr lang="ru-RU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учебной деятельности.</a:t>
            </a:r>
          </a:p>
          <a:p>
            <a:pPr eaLnBrk="1" hangingPunct="1">
              <a:buClr>
                <a:srgbClr val="C00000"/>
              </a:buClr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Качество предметных знаний учащихся.</a:t>
            </a:r>
          </a:p>
          <a:p>
            <a:pPr eaLnBrk="1" hangingPunct="1">
              <a:buClr>
                <a:srgbClr val="C00000"/>
              </a:buClr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Уровень учебных и интеллектуальных достижений учащихся.</a:t>
            </a:r>
          </a:p>
          <a:p>
            <a:pPr marL="0" indent="0" eaLnBrk="1" hangingPunct="1">
              <a:buClr>
                <a:srgbClr val="C00000"/>
              </a:buClr>
              <a:buFont typeface="Arial" charset="0"/>
              <a:buNone/>
              <a:defRPr/>
            </a:pPr>
            <a:endParaRPr lang="ru-RU" dirty="0"/>
          </a:p>
        </p:txBody>
      </p:sp>
      <p:sp>
        <p:nvSpPr>
          <p:cNvPr id="6" name="Объект 11"/>
          <p:cNvSpPr>
            <a:spLocks noGrp="1"/>
          </p:cNvSpPr>
          <p:nvPr>
            <p:ph sz="half" idx="2"/>
          </p:nvPr>
        </p:nvSpPr>
        <p:spPr>
          <a:xfrm>
            <a:off x="5004048" y="1398215"/>
            <a:ext cx="3888432" cy="5055121"/>
          </a:xfr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buClr>
                <a:srgbClr val="C00000"/>
              </a:buClr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эмоционально-волевой сферы учащихся.</a:t>
            </a:r>
          </a:p>
          <a:p>
            <a:pPr eaLnBrk="1" hangingPunct="1">
              <a:buClr>
                <a:srgbClr val="C00000"/>
              </a:buClr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творческих способностей учащихся.</a:t>
            </a:r>
          </a:p>
          <a:p>
            <a:pPr eaLnBrk="1" hangingPunct="1">
              <a:buClr>
                <a:srgbClr val="C00000"/>
              </a:buClr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Уровень учебных и интеллектуальных достижений учащихся.</a:t>
            </a:r>
          </a:p>
          <a:p>
            <a:pPr marL="0" indent="0" eaLnBrk="1" hangingPunct="1">
              <a:buClr>
                <a:srgbClr val="C00000"/>
              </a:buClr>
              <a:buFont typeface="Arial" charset="0"/>
              <a:buNone/>
              <a:defRPr/>
            </a:pP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37" y="-6224"/>
            <a:ext cx="971600" cy="140443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677126"/>
            <a:ext cx="2060848" cy="2304256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1692188"/>
            <a:ext cx="7128792" cy="504918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buClr>
                <a:schemeClr val="accent2"/>
              </a:buClr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Качественная подготовка к уроку.</a:t>
            </a:r>
          </a:p>
          <a:p>
            <a:pPr eaLnBrk="1" hangingPunct="1">
              <a:buClr>
                <a:schemeClr val="accent2"/>
              </a:buClr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Психологический настрой на урок, на процесс обучения.</a:t>
            </a:r>
          </a:p>
          <a:p>
            <a:pPr eaLnBrk="1" hangingPunct="1">
              <a:buClr>
                <a:schemeClr val="accent2"/>
              </a:buClr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Контроль за качеством знаний, разработкой эго содержания, форм и методов его проведения, анализ результатов с целью коррекции содержания, форм организации деятельности учащихся на уроках.</a:t>
            </a:r>
          </a:p>
          <a:p>
            <a:pPr eaLnBrk="1" hangingPunct="1">
              <a:buClr>
                <a:schemeClr val="accent2"/>
              </a:buClr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Главная ценность качества образования – индивидуализация.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20272" y="3789040"/>
            <a:ext cx="2243136" cy="1682352"/>
          </a:xfrm>
          <a:prstGeom prst="rect">
            <a:avLst/>
          </a:prstGeom>
        </p:spPr>
      </p:pic>
      <p:sp>
        <p:nvSpPr>
          <p:cNvPr id="7" name="Прямоугольная выноска 6"/>
          <p:cNvSpPr/>
          <p:nvPr/>
        </p:nvSpPr>
        <p:spPr>
          <a:xfrm>
            <a:off x="653008" y="109446"/>
            <a:ext cx="8250360" cy="1431540"/>
          </a:xfrm>
          <a:prstGeom prst="wedgeRectCallou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>
                <a:solidFill>
                  <a:schemeClr val="accent2"/>
                </a:solidFill>
              </a:rPr>
              <a:t>Какие действия должен предпринять учитель, чтобы повысить </a:t>
            </a:r>
          </a:p>
          <a:p>
            <a:pPr algn="ctr"/>
            <a:r>
              <a:rPr lang="ru-RU" sz="3200" b="1" i="1" dirty="0">
                <a:solidFill>
                  <a:schemeClr val="accent2"/>
                </a:solidFill>
              </a:rPr>
              <a:t>качество знаний обучающихся?</a:t>
            </a:r>
            <a:endParaRPr lang="ru-RU" sz="3200" dirty="0">
              <a:solidFill>
                <a:schemeClr val="accent2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971" y="4142670"/>
            <a:ext cx="1901592" cy="2657444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992888" cy="678086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4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Личные качества учителя: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6941551"/>
              </p:ext>
            </p:extLst>
          </p:nvPr>
        </p:nvGraphicFramePr>
        <p:xfrm>
          <a:off x="-396552" y="980728"/>
          <a:ext cx="10513168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204864"/>
            <a:ext cx="2551421" cy="360040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76C2B6-E642-474F-993A-F7F36E9733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3E55395-82AA-4AD5-9BF0-B926632536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8253" y="1700808"/>
            <a:ext cx="7016195" cy="4275740"/>
          </a:xfrm>
        </p:spPr>
        <p:txBody>
          <a:bodyPr/>
          <a:lstStyle/>
          <a:p>
            <a:pPr algn="ctr"/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Liberation Serif" pitchFamily="18" charset="0"/>
                <a:ea typeface="+mj-ea"/>
                <a:cs typeface="+mj-cs"/>
              </a:rPr>
              <a:t>Анализ результатов ВПР по английскому языку в 7-х и 11-х классах </a:t>
            </a:r>
          </a:p>
          <a:p>
            <a:pPr marL="0" indent="0" algn="ctr">
              <a:buNone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Liberation Serif" pitchFamily="18" charset="0"/>
                <a:ea typeface="+mj-ea"/>
                <a:cs typeface="+mj-cs"/>
              </a:rPr>
              <a:t>за 2022, 2023 гг.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 pitchFamily="18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 charset="0"/>
                <a:ea typeface="+mn-ea"/>
                <a:cs typeface="+mn-cs"/>
              </a:rPr>
              <a:t>Пономарева Е.А.,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 charset="0"/>
                <a:ea typeface="+mn-ea"/>
                <a:cs typeface="+mn-cs"/>
              </a:rPr>
              <a:t>учитель МОУ «</a:t>
            </a:r>
            <a:r>
              <a:rPr kumimoji="0" lang="ru-RU" sz="2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 charset="0"/>
                <a:ea typeface="+mn-ea"/>
                <a:cs typeface="+mn-cs"/>
              </a:rPr>
              <a:t>Килачевская</a:t>
            </a:r>
            <a:r>
              <a:rPr kumimoji="0" lang="ru-RU" sz="2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 charset="0"/>
                <a:ea typeface="+mn-ea"/>
                <a:cs typeface="+mn-cs"/>
              </a:rPr>
              <a:t> СОШ»</a:t>
            </a:r>
          </a:p>
          <a:p>
            <a:endParaRPr lang="ru-RU" sz="3600" b="1" dirty="0">
              <a:solidFill>
                <a:srgbClr val="C00000"/>
              </a:solidFill>
              <a:ea typeface="+mj-ea"/>
              <a:cs typeface="+mj-cs"/>
            </a:endParaRPr>
          </a:p>
          <a:p>
            <a:pPr marL="0" indent="0">
              <a:buNone/>
            </a:pP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10A4145-9B4E-43DD-9C1D-27D5CD80F54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803096"/>
            <a:ext cx="1918347" cy="3356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217765"/>
      </p:ext>
    </p:extLst>
  </p:cSld>
  <p:clrMapOvr>
    <a:masterClrMapping/>
  </p:clrMapOvr>
  <p:transition spd="slow">
    <p:pull/>
  </p:transition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Overr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Overr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Overr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Overr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Кнопка">
    <a:dk1>
      <a:sysClr val="windowText" lastClr="000000"/>
    </a:dk1>
    <a:lt1>
      <a:sysClr val="window" lastClr="FFFFFF"/>
    </a:lt1>
    <a:dk2>
      <a:srgbClr val="465E9C"/>
    </a:dk2>
    <a:lt2>
      <a:srgbClr val="CCDDEA"/>
    </a:lt2>
    <a:accent1>
      <a:srgbClr val="FDA023"/>
    </a:accent1>
    <a:accent2>
      <a:srgbClr val="AA2B1E"/>
    </a:accent2>
    <a:accent3>
      <a:srgbClr val="71685C"/>
    </a:accent3>
    <a:accent4>
      <a:srgbClr val="64A73B"/>
    </a:accent4>
    <a:accent5>
      <a:srgbClr val="EB5605"/>
    </a:accent5>
    <a:accent6>
      <a:srgbClr val="B9CA1A"/>
    </a:accent6>
    <a:hlink>
      <a:srgbClr val="D83E2C"/>
    </a:hlink>
    <a:folHlink>
      <a:srgbClr val="ED7D27"/>
    </a:folHlink>
  </a:clrScheme>
  <a:fontScheme name="Кнопка">
    <a:majorFont>
      <a:latin typeface="Constantia"/>
      <a:ea typeface=""/>
      <a:cs typeface=""/>
      <a:font script="Jpan" typeface="HGS明朝E"/>
      <a:font script="Hang" typeface="HY신명조"/>
      <a:font script="Hans" typeface="宋体"/>
      <a:font script="Hant" typeface="新細明體"/>
      <a:font script="Arab" typeface="Majalla UI"/>
      <a:font script="Hebr" typeface="David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Franklin Gothic Book"/>
      <a:ea typeface=""/>
      <a:cs typeface=""/>
      <a:font script="Grek" typeface="Arial"/>
      <a:font script="Cyrl" typeface="Arial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Кнопка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180000"/>
              <a:lumMod val="100000"/>
            </a:schemeClr>
          </a:gs>
          <a:gs pos="40000">
            <a:schemeClr val="phClr">
              <a:tint val="60000"/>
              <a:satMod val="130000"/>
              <a:lumMod val="100000"/>
            </a:schemeClr>
          </a:gs>
          <a:gs pos="100000">
            <a:schemeClr val="phClr">
              <a:tint val="96000"/>
              <a:lumMod val="108000"/>
            </a:schemeClr>
          </a:gs>
        </a:gsLst>
        <a:lin ang="5400000" scaled="0"/>
      </a:gradFill>
      <a:gradFill rotWithShape="1">
        <a:gsLst>
          <a:gs pos="0">
            <a:schemeClr val="phClr"/>
          </a:gs>
          <a:gs pos="100000">
            <a:schemeClr val="phClr">
              <a:shade val="76000"/>
              <a:lumMod val="90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80000"/>
            <a:lumMod val="9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</a:effectStyle>
      <a:effectStyle>
        <a:effectLst>
          <a:outerShdw blurRad="38100" dist="38100" dir="4800000" sx="96000" sy="96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3240000"/>
          </a:lightRig>
        </a:scene3d>
        <a:sp3d>
          <a:bevelT w="28575" h="28575"/>
        </a:sp3d>
      </a:effectStyle>
    </a:effectStyleLst>
    <a:bgFillStyleLst>
      <a:solidFill>
        <a:schemeClr val="phClr">
          <a:tint val="93000"/>
        </a:schemeClr>
      </a:solidFill>
      <a:blipFill rotWithShape="1">
        <a:blip xmlns:r="http://schemas.openxmlformats.org/officeDocument/2006/relationships" r:embed="rId1">
          <a:duotone>
            <a:schemeClr val="phClr">
              <a:shade val="80000"/>
              <a:satMod val="140000"/>
              <a:lumMod val="50000"/>
            </a:schemeClr>
            <a:schemeClr val="phClr">
              <a:tint val="95000"/>
              <a:satMod val="180000"/>
              <a:lumMod val="160000"/>
            </a:schemeClr>
          </a:duotone>
        </a:blip>
        <a:stretch/>
      </a:blipFill>
      <a:blipFill rotWithShape="1">
        <a:blip xmlns:r="http://schemas.openxmlformats.org/officeDocument/2006/relationships" r:embed="rId2">
          <a:duotone>
            <a:schemeClr val="phClr">
              <a:tint val="98000"/>
              <a:shade val="90000"/>
              <a:satMod val="120000"/>
              <a:lumMod val="54000"/>
            </a:schemeClr>
            <a:schemeClr val="phClr">
              <a:tint val="80000"/>
              <a:satMod val="160000"/>
              <a:lumMod val="140000"/>
            </a:schemeClr>
          </a:duotone>
        </a:blip>
        <a:stretch/>
      </a:blipFill>
    </a:bgFillStyleLst>
  </a:fmtScheme>
</a:themeOverride>
</file>

<file path=ppt/theme/themeOverride11.xml><?xml version="1.0" encoding="utf-8"?>
<a:themeOverride xmlns:a="http://schemas.openxmlformats.org/drawingml/2006/main">
  <a:clrScheme name="Кнопка">
    <a:dk1>
      <a:sysClr val="windowText" lastClr="000000"/>
    </a:dk1>
    <a:lt1>
      <a:sysClr val="window" lastClr="FFFFFF"/>
    </a:lt1>
    <a:dk2>
      <a:srgbClr val="465E9C"/>
    </a:dk2>
    <a:lt2>
      <a:srgbClr val="CCDDEA"/>
    </a:lt2>
    <a:accent1>
      <a:srgbClr val="FDA023"/>
    </a:accent1>
    <a:accent2>
      <a:srgbClr val="AA2B1E"/>
    </a:accent2>
    <a:accent3>
      <a:srgbClr val="71685C"/>
    </a:accent3>
    <a:accent4>
      <a:srgbClr val="64A73B"/>
    </a:accent4>
    <a:accent5>
      <a:srgbClr val="EB5605"/>
    </a:accent5>
    <a:accent6>
      <a:srgbClr val="B9CA1A"/>
    </a:accent6>
    <a:hlink>
      <a:srgbClr val="D83E2C"/>
    </a:hlink>
    <a:folHlink>
      <a:srgbClr val="ED7D27"/>
    </a:folHlink>
  </a:clrScheme>
  <a:fontScheme name="Кнопка">
    <a:majorFont>
      <a:latin typeface="Constantia"/>
      <a:ea typeface=""/>
      <a:cs typeface=""/>
      <a:font script="Jpan" typeface="HGS明朝E"/>
      <a:font script="Hang" typeface="HY신명조"/>
      <a:font script="Hans" typeface="宋体"/>
      <a:font script="Hant" typeface="新細明體"/>
      <a:font script="Arab" typeface="Majalla UI"/>
      <a:font script="Hebr" typeface="David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Franklin Gothic Book"/>
      <a:ea typeface=""/>
      <a:cs typeface=""/>
      <a:font script="Grek" typeface="Arial"/>
      <a:font script="Cyrl" typeface="Arial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Кнопка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180000"/>
              <a:lumMod val="100000"/>
            </a:schemeClr>
          </a:gs>
          <a:gs pos="40000">
            <a:schemeClr val="phClr">
              <a:tint val="60000"/>
              <a:satMod val="130000"/>
              <a:lumMod val="100000"/>
            </a:schemeClr>
          </a:gs>
          <a:gs pos="100000">
            <a:schemeClr val="phClr">
              <a:tint val="96000"/>
              <a:lumMod val="108000"/>
            </a:schemeClr>
          </a:gs>
        </a:gsLst>
        <a:lin ang="5400000" scaled="0"/>
      </a:gradFill>
      <a:gradFill rotWithShape="1">
        <a:gsLst>
          <a:gs pos="0">
            <a:schemeClr val="phClr"/>
          </a:gs>
          <a:gs pos="100000">
            <a:schemeClr val="phClr">
              <a:shade val="76000"/>
              <a:lumMod val="90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80000"/>
            <a:lumMod val="9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</a:effectStyle>
      <a:effectStyle>
        <a:effectLst>
          <a:outerShdw blurRad="38100" dist="38100" dir="4800000" sx="96000" sy="96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3240000"/>
          </a:lightRig>
        </a:scene3d>
        <a:sp3d>
          <a:bevelT w="28575" h="28575"/>
        </a:sp3d>
      </a:effectStyle>
    </a:effectStyleLst>
    <a:bgFillStyleLst>
      <a:solidFill>
        <a:schemeClr val="phClr">
          <a:tint val="93000"/>
        </a:schemeClr>
      </a:solidFill>
      <a:blipFill rotWithShape="1">
        <a:blip xmlns:r="http://schemas.openxmlformats.org/officeDocument/2006/relationships" r:embed="rId1">
          <a:duotone>
            <a:schemeClr val="phClr">
              <a:shade val="80000"/>
              <a:satMod val="140000"/>
              <a:lumMod val="50000"/>
            </a:schemeClr>
            <a:schemeClr val="phClr">
              <a:tint val="95000"/>
              <a:satMod val="180000"/>
              <a:lumMod val="160000"/>
            </a:schemeClr>
          </a:duotone>
        </a:blip>
        <a:stretch/>
      </a:blipFill>
      <a:blipFill rotWithShape="1">
        <a:blip xmlns:r="http://schemas.openxmlformats.org/officeDocument/2006/relationships" r:embed="rId2">
          <a:duotone>
            <a:schemeClr val="phClr">
              <a:tint val="98000"/>
              <a:shade val="90000"/>
              <a:satMod val="120000"/>
              <a:lumMod val="54000"/>
            </a:schemeClr>
            <a:schemeClr val="phClr">
              <a:tint val="80000"/>
              <a:satMod val="160000"/>
              <a:lumMod val="140000"/>
            </a:schemeClr>
          </a:duotone>
        </a:blip>
        <a:stretch/>
      </a:blipFill>
    </a:bgFillStyleLst>
  </a:fmtScheme>
</a:themeOverride>
</file>

<file path=ppt/theme/themeOverride12.xml><?xml version="1.0" encoding="utf-8"?>
<a:themeOverride xmlns:a="http://schemas.openxmlformats.org/drawingml/2006/main">
  <a:clrScheme name="Кнопка">
    <a:dk1>
      <a:sysClr val="windowText" lastClr="000000"/>
    </a:dk1>
    <a:lt1>
      <a:sysClr val="window" lastClr="FFFFFF"/>
    </a:lt1>
    <a:dk2>
      <a:srgbClr val="465E9C"/>
    </a:dk2>
    <a:lt2>
      <a:srgbClr val="CCDDEA"/>
    </a:lt2>
    <a:accent1>
      <a:srgbClr val="FDA023"/>
    </a:accent1>
    <a:accent2>
      <a:srgbClr val="AA2B1E"/>
    </a:accent2>
    <a:accent3>
      <a:srgbClr val="71685C"/>
    </a:accent3>
    <a:accent4>
      <a:srgbClr val="64A73B"/>
    </a:accent4>
    <a:accent5>
      <a:srgbClr val="EB5605"/>
    </a:accent5>
    <a:accent6>
      <a:srgbClr val="B9CA1A"/>
    </a:accent6>
    <a:hlink>
      <a:srgbClr val="D83E2C"/>
    </a:hlink>
    <a:folHlink>
      <a:srgbClr val="ED7D27"/>
    </a:folHlink>
  </a:clrScheme>
  <a:fontScheme name="Кнопка">
    <a:majorFont>
      <a:latin typeface="Constantia"/>
      <a:ea typeface=""/>
      <a:cs typeface=""/>
      <a:font script="Jpan" typeface="HGS明朝E"/>
      <a:font script="Hang" typeface="HY신명조"/>
      <a:font script="Hans" typeface="宋体"/>
      <a:font script="Hant" typeface="新細明體"/>
      <a:font script="Arab" typeface="Majalla UI"/>
      <a:font script="Hebr" typeface="David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Franklin Gothic Book"/>
      <a:ea typeface=""/>
      <a:cs typeface=""/>
      <a:font script="Grek" typeface="Arial"/>
      <a:font script="Cyrl" typeface="Arial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Кнопка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180000"/>
              <a:lumMod val="100000"/>
            </a:schemeClr>
          </a:gs>
          <a:gs pos="40000">
            <a:schemeClr val="phClr">
              <a:tint val="60000"/>
              <a:satMod val="130000"/>
              <a:lumMod val="100000"/>
            </a:schemeClr>
          </a:gs>
          <a:gs pos="100000">
            <a:schemeClr val="phClr">
              <a:tint val="96000"/>
              <a:lumMod val="108000"/>
            </a:schemeClr>
          </a:gs>
        </a:gsLst>
        <a:lin ang="5400000" scaled="0"/>
      </a:gradFill>
      <a:gradFill rotWithShape="1">
        <a:gsLst>
          <a:gs pos="0">
            <a:schemeClr val="phClr"/>
          </a:gs>
          <a:gs pos="100000">
            <a:schemeClr val="phClr">
              <a:shade val="76000"/>
              <a:lumMod val="90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80000"/>
            <a:lumMod val="9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</a:effectStyle>
      <a:effectStyle>
        <a:effectLst>
          <a:outerShdw blurRad="38100" dist="38100" dir="4800000" sx="96000" sy="96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3240000"/>
          </a:lightRig>
        </a:scene3d>
        <a:sp3d>
          <a:bevelT w="28575" h="28575"/>
        </a:sp3d>
      </a:effectStyle>
    </a:effectStyleLst>
    <a:bgFillStyleLst>
      <a:solidFill>
        <a:schemeClr val="phClr">
          <a:tint val="93000"/>
        </a:schemeClr>
      </a:solidFill>
      <a:blipFill rotWithShape="1">
        <a:blip xmlns:r="http://schemas.openxmlformats.org/officeDocument/2006/relationships" r:embed="rId1">
          <a:duotone>
            <a:schemeClr val="phClr">
              <a:shade val="80000"/>
              <a:satMod val="140000"/>
              <a:lumMod val="50000"/>
            </a:schemeClr>
            <a:schemeClr val="phClr">
              <a:tint val="95000"/>
              <a:satMod val="180000"/>
              <a:lumMod val="160000"/>
            </a:schemeClr>
          </a:duotone>
        </a:blip>
        <a:stretch/>
      </a:blipFill>
      <a:blipFill rotWithShape="1">
        <a:blip xmlns:r="http://schemas.openxmlformats.org/officeDocument/2006/relationships" r:embed="rId2">
          <a:duotone>
            <a:schemeClr val="phClr">
              <a:tint val="98000"/>
              <a:shade val="90000"/>
              <a:satMod val="120000"/>
              <a:lumMod val="54000"/>
            </a:schemeClr>
            <a:schemeClr val="phClr">
              <a:tint val="80000"/>
              <a:satMod val="160000"/>
              <a:lumMod val="140000"/>
            </a:schemeClr>
          </a:duotone>
        </a:blip>
        <a:stretch/>
      </a:blip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Кнопка">
    <a:dk1>
      <a:sysClr val="windowText" lastClr="000000"/>
    </a:dk1>
    <a:lt1>
      <a:sysClr val="window" lastClr="FFFFFF"/>
    </a:lt1>
    <a:dk2>
      <a:srgbClr val="465E9C"/>
    </a:dk2>
    <a:lt2>
      <a:srgbClr val="CCDDEA"/>
    </a:lt2>
    <a:accent1>
      <a:srgbClr val="FDA023"/>
    </a:accent1>
    <a:accent2>
      <a:srgbClr val="AA2B1E"/>
    </a:accent2>
    <a:accent3>
      <a:srgbClr val="71685C"/>
    </a:accent3>
    <a:accent4>
      <a:srgbClr val="64A73B"/>
    </a:accent4>
    <a:accent5>
      <a:srgbClr val="EB5605"/>
    </a:accent5>
    <a:accent6>
      <a:srgbClr val="B9CA1A"/>
    </a:accent6>
    <a:hlink>
      <a:srgbClr val="D83E2C"/>
    </a:hlink>
    <a:folHlink>
      <a:srgbClr val="ED7D27"/>
    </a:folHlink>
  </a:clrScheme>
  <a:fontScheme name="Кнопка">
    <a:majorFont>
      <a:latin typeface="Constantia"/>
      <a:ea typeface=""/>
      <a:cs typeface=""/>
      <a:font script="Jpan" typeface="HGS明朝E"/>
      <a:font script="Hang" typeface="HY신명조"/>
      <a:font script="Hans" typeface="宋体"/>
      <a:font script="Hant" typeface="新細明體"/>
      <a:font script="Arab" typeface="Majalla UI"/>
      <a:font script="Hebr" typeface="David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Franklin Gothic Book"/>
      <a:ea typeface=""/>
      <a:cs typeface=""/>
      <a:font script="Grek" typeface="Arial"/>
      <a:font script="Cyrl" typeface="Arial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Кнопка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180000"/>
              <a:lumMod val="100000"/>
            </a:schemeClr>
          </a:gs>
          <a:gs pos="40000">
            <a:schemeClr val="phClr">
              <a:tint val="60000"/>
              <a:satMod val="130000"/>
              <a:lumMod val="100000"/>
            </a:schemeClr>
          </a:gs>
          <a:gs pos="100000">
            <a:schemeClr val="phClr">
              <a:tint val="96000"/>
              <a:lumMod val="108000"/>
            </a:schemeClr>
          </a:gs>
        </a:gsLst>
        <a:lin ang="5400000" scaled="0"/>
      </a:gradFill>
      <a:gradFill rotWithShape="1">
        <a:gsLst>
          <a:gs pos="0">
            <a:schemeClr val="phClr"/>
          </a:gs>
          <a:gs pos="100000">
            <a:schemeClr val="phClr">
              <a:shade val="76000"/>
              <a:lumMod val="90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80000"/>
            <a:lumMod val="9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</a:effectStyle>
      <a:effectStyle>
        <a:effectLst>
          <a:outerShdw blurRad="38100" dist="38100" dir="4800000" sx="96000" sy="96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3240000"/>
          </a:lightRig>
        </a:scene3d>
        <a:sp3d>
          <a:bevelT w="28575" h="28575"/>
        </a:sp3d>
      </a:effectStyle>
    </a:effectStyleLst>
    <a:bgFillStyleLst>
      <a:solidFill>
        <a:schemeClr val="phClr">
          <a:tint val="93000"/>
        </a:schemeClr>
      </a:solidFill>
      <a:blipFill rotWithShape="1">
        <a:blip xmlns:r="http://schemas.openxmlformats.org/officeDocument/2006/relationships" r:embed="rId1">
          <a:duotone>
            <a:schemeClr val="phClr">
              <a:shade val="80000"/>
              <a:satMod val="140000"/>
              <a:lumMod val="50000"/>
            </a:schemeClr>
            <a:schemeClr val="phClr">
              <a:tint val="95000"/>
              <a:satMod val="180000"/>
              <a:lumMod val="160000"/>
            </a:schemeClr>
          </a:duotone>
        </a:blip>
        <a:stretch/>
      </a:blipFill>
      <a:blipFill rotWithShape="1">
        <a:blip xmlns:r="http://schemas.openxmlformats.org/officeDocument/2006/relationships" r:embed="rId2">
          <a:duotone>
            <a:schemeClr val="phClr">
              <a:tint val="98000"/>
              <a:shade val="90000"/>
              <a:satMod val="120000"/>
              <a:lumMod val="54000"/>
            </a:schemeClr>
            <a:schemeClr val="phClr">
              <a:tint val="80000"/>
              <a:satMod val="160000"/>
              <a:lumMod val="140000"/>
            </a:schemeClr>
          </a:duotone>
        </a:blip>
        <a:stretch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817</TotalTime>
  <Words>3028</Words>
  <Application>Microsoft Office PowerPoint</Application>
  <PresentationFormat>Экран (4:3)</PresentationFormat>
  <Paragraphs>318</Paragraphs>
  <Slides>46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5</vt:i4>
      </vt:variant>
      <vt:variant>
        <vt:lpstr>Заголовки слайдов</vt:lpstr>
      </vt:variant>
      <vt:variant>
        <vt:i4>46</vt:i4>
      </vt:variant>
    </vt:vector>
  </HeadingPairs>
  <TitlesOfParts>
    <vt:vector size="60" baseType="lpstr">
      <vt:lpstr>Arial</vt:lpstr>
      <vt:lpstr>Brush Script MT</vt:lpstr>
      <vt:lpstr>Calibri</vt:lpstr>
      <vt:lpstr>Constantia</vt:lpstr>
      <vt:lpstr>Franklin Gothic Book</vt:lpstr>
      <vt:lpstr>Liberation Serif</vt:lpstr>
      <vt:lpstr>Rage Italic</vt:lpstr>
      <vt:lpstr>Times New Roman</vt:lpstr>
      <vt:lpstr>Wingdings</vt:lpstr>
      <vt:lpstr>Office Theme</vt:lpstr>
      <vt:lpstr>1_Office Theme</vt:lpstr>
      <vt:lpstr>2_Office Theme</vt:lpstr>
      <vt:lpstr>Кнопка</vt:lpstr>
      <vt:lpstr>3_Office Theme</vt:lpstr>
      <vt:lpstr>КАЧЕСТВО ОБРАЗОВАНИЯ –  ЗАЛОГ УСПЕХА ШКОЛЫ</vt:lpstr>
      <vt:lpstr>Презентация PowerPoint</vt:lpstr>
      <vt:lpstr>Презентация PowerPoint</vt:lpstr>
      <vt:lpstr>Для учащихся хорошее качество образования это:</vt:lpstr>
      <vt:lpstr>  Под качеством образования родители понимают: </vt:lpstr>
      <vt:lpstr> По каким параметрам определяется качество образования ? </vt:lpstr>
      <vt:lpstr>Презентация PowerPoint</vt:lpstr>
      <vt:lpstr>Личные качества учителя:</vt:lpstr>
      <vt:lpstr>Презентация PowerPoint</vt:lpstr>
      <vt:lpstr>Презентация PowerPoint</vt:lpstr>
      <vt:lpstr>Презентация PowerPoint</vt:lpstr>
      <vt:lpstr>     Соответствие отметок с отметками по журналу, 7 класс</vt:lpstr>
      <vt:lpstr>        Выполнение заданий Ирбитский район, 2022, 2023гг. </vt:lpstr>
      <vt:lpstr>    Статистика по отметкам,11 класс -2022 г</vt:lpstr>
      <vt:lpstr>Презентация PowerPoint</vt:lpstr>
      <vt:lpstr>Соответствие отметок с отметками по журналу, 11 класс</vt:lpstr>
      <vt:lpstr>Выполнение заданий Ирбитский район, 2022-2023 г.г.</vt:lpstr>
      <vt:lpstr> Разбор заданий, 7 класс</vt:lpstr>
      <vt:lpstr>Разбор заданий, 11 класс</vt:lpstr>
      <vt:lpstr>Рекомендации по выполнению заданий</vt:lpstr>
      <vt:lpstr>Анализ результатов ОГЭ 2023 </vt:lpstr>
      <vt:lpstr>Информация о результатах ОГЭ </vt:lpstr>
      <vt:lpstr>Подтверждение годовых отметок</vt:lpstr>
      <vt:lpstr>Выполнение заданий УСТНОЙ ЧАСТИ Задание 1</vt:lpstr>
      <vt:lpstr>Задание 2</vt:lpstr>
      <vt:lpstr>Задание 3</vt:lpstr>
      <vt:lpstr>Презентация PowerPoint</vt:lpstr>
      <vt:lpstr>Презентация PowerPoint</vt:lpstr>
      <vt:lpstr>Задание 12</vt:lpstr>
      <vt:lpstr>Презентация PowerPoint</vt:lpstr>
      <vt:lpstr>Задание 29-34</vt:lpstr>
      <vt:lpstr>Презентация PowerPoint</vt:lpstr>
      <vt:lpstr>Задание 35</vt:lpstr>
      <vt:lpstr>Задание 35</vt:lpstr>
      <vt:lpstr>Презентация PowerPoint</vt:lpstr>
      <vt:lpstr>Профессиональные дефициты учителя иностранного языка. Пути их преодоления</vt:lpstr>
      <vt:lpstr>Профессиональные требования к учителю</vt:lpstr>
      <vt:lpstr>Презентация PowerPoint</vt:lpstr>
      <vt:lpstr>Формы, используемые для преодоления профессиональных дефицитов:</vt:lpstr>
      <vt:lpstr>Презентация PowerPoint</vt:lpstr>
      <vt:lpstr>Как правильно следует распорядиться профессиональной составляющей своей жизни</vt:lpstr>
      <vt:lpstr>Проф. дефициты и пути решения проблемы</vt:lpstr>
      <vt:lpstr>Практическая часть Тест на диагностику профессиональных дефицитов учителя иностранного языка 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Татьяна</cp:lastModifiedBy>
  <cp:revision>96</cp:revision>
  <dcterms:created xsi:type="dcterms:W3CDTF">2013-08-21T19:17:07Z</dcterms:created>
  <dcterms:modified xsi:type="dcterms:W3CDTF">2023-11-08T15:32:29Z</dcterms:modified>
</cp:coreProperties>
</file>