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85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9" r:id="rId32"/>
    <p:sldId id="298" r:id="rId33"/>
    <p:sldId id="301" r:id="rId34"/>
    <p:sldId id="300" r:id="rId35"/>
    <p:sldId id="302" r:id="rId36"/>
    <p:sldId id="303" r:id="rId37"/>
    <p:sldId id="304" r:id="rId38"/>
    <p:sldId id="305" r:id="rId39"/>
    <p:sldId id="306" r:id="rId40"/>
    <p:sldId id="307" r:id="rId41"/>
    <p:sldId id="309" r:id="rId42"/>
    <p:sldId id="308" r:id="rId43"/>
    <p:sldId id="310" r:id="rId44"/>
    <p:sldId id="282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3C507-9B74-4DA7-B0B7-76F3EF5CA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BFECDA-D265-4DB6-A8D6-585954272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A6F47-6FFC-4D37-91F2-72EC69F5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7DA62-A570-44CA-A1DA-4866E183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0B84-4812-47E2-B3B5-9E6EF9F5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2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62B7B-4260-47CB-A357-33269D2E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5030C9-C092-4522-9133-7B9BEBB7C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C1AB4-26A0-48DF-999D-1454B5F8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E837D-FAED-42FE-A886-87C98B1A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231BD-0073-494A-8D07-2F3185BD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7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7C6F39-4AE6-4C34-996C-4295D6F9C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3F3604-C1F9-4AB4-A4A9-68EDB9C64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924F6E-4F96-47DF-B0FE-594F8C25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15EEA-9468-4CBD-93CE-DA5DF218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1E1199-E797-40B5-8900-7BB0F34D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8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D8F05-C2D5-4E6D-870D-401DE315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15A1D-36EA-492B-9F5F-079E27EC3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E510E-2E9F-410C-903D-EBE07051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1CAFA-83E4-4753-B9E8-7E522F76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69BF33-5038-4AB5-A717-DD300C2C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1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FB626-24CB-4A59-AA23-C61721B0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26A9CB-1EE9-4C8B-8104-4784C320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96332-6585-40AB-AABB-B7B8AFF3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76EB9-0C51-4D0B-A21B-12AEE1DF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05E92-A60A-496D-9A17-EE5ABFE8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4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C9F46-F2C1-4CC3-A710-E7410896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99CA5-BF1A-4CE5-8C33-6A903B4B0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2ED1E5-F6F6-45D4-92F4-092D713D0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FA10CB-88D4-46D8-821D-255C5012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5AF26F-134C-4F06-ACFE-9F53129E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95E855-B168-4F5F-BFFB-711D09EE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5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20826-9EE9-41B0-A7A8-4B110752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183AC-AE2A-4537-938F-9EAA831A5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FE76A3-5D4D-48D9-A89A-B6A4E457C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8D2009-51A4-4478-82FC-9981E0C53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205DA3-DE09-4951-8180-9EF6BE865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EC26E-D7F7-40D7-AA8C-2833DF60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BF65E5-2933-479C-A495-EF6FEBC3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DEB82-D5AB-4067-8A02-B512FBFA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7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8A873-806B-443E-9219-7B80E576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8A32F7-B5BF-41B4-A7B8-4FDC2B25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4ED168-0E0A-4F80-BCA1-FE04FA75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C3B80-2C4F-4F94-911A-50FB964B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0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F49EA8-05FC-4A37-8334-791AE664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5D16C-9961-4E7B-9D3F-C12B2641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D6E636-DE26-4AB4-A87B-11CF1BA8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5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8D919-3978-43B1-9D85-33AFB759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F422C-B344-46B1-B0C7-9695F802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1C232C-3D68-49B3-AB10-44F4FB607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56A3A-99F0-4E0F-9178-182CABAD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F43068-72A2-4147-8968-A50043D5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461FBD-0CF1-42D4-866B-AD848714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6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FAAC7-22AE-4440-8936-921A1DDD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8C3F72-B72F-458A-B32F-0015FDD04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057BA8-7981-4E66-9E8E-90452B0AF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211D91-3DDA-4517-8861-69C6317C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905DC-85B5-4253-8EBD-51714871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8D91BF-6BD1-41C5-9681-7A8C1E47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9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DE82A-4387-45A1-9640-9FA47848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B6D29A-4A41-44A5-8C40-4D86C636F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E4246-1180-4FD6-8912-D4E503B85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9AB3-0114-434A-BBE6-563E84C6339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F6AAB-B849-4F57-BE4D-68CB47885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E36D3-84E3-4E33-9513-B82C25B19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F02D-FFFF-45B7-99E9-C2BBB0B2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2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2024/12/05/sbornik-tipovyh-zadanij-dlya-tekushhego-oczenivaniy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soo.ru/wp%20content/uploads/2025/03/mp_effektivnye_metodiki_i_tehnologii_soo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BD8180-AB6D-42D5-9AF8-E5132BF80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394326F7-F13C-428E-B1B6-DF775C12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73" y="112541"/>
            <a:ext cx="7193524" cy="551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4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1DDBB2-D95E-4936-8467-D106AD46F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99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BB22C0-86B0-475F-8BD4-54C1720CF0BD}"/>
              </a:ext>
            </a:extLst>
          </p:cNvPr>
          <p:cNvSpPr txBox="1"/>
          <p:nvPr/>
        </p:nvSpPr>
        <p:spPr>
          <a:xfrm>
            <a:off x="3124199" y="557417"/>
            <a:ext cx="6680981" cy="2227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креативной грамотности-как средство формирования метапредметной компетенции обучающихся на уроках ин. языка»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3E6D1-E543-4C1A-A3EC-C5A3AFFA0A3D}"/>
              </a:ext>
            </a:extLst>
          </p:cNvPr>
          <p:cNvSpPr txBox="1"/>
          <p:nvPr/>
        </p:nvSpPr>
        <p:spPr>
          <a:xfrm>
            <a:off x="1305951" y="4911541"/>
            <a:ext cx="2661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Еремина А.А. </a:t>
            </a:r>
          </a:p>
          <a:p>
            <a:r>
              <a:rPr lang="ru-RU" dirty="0"/>
              <a:t>МОУ «</a:t>
            </a:r>
            <a:r>
              <a:rPr lang="ru-RU" dirty="0" err="1"/>
              <a:t>Зайковская</a:t>
            </a:r>
            <a:r>
              <a:rPr lang="ru-RU" dirty="0"/>
              <a:t> СОШ №1»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FAC388-2D75-408A-B93B-6A5D7CA3D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9168" r="9538" b="27153"/>
          <a:stretch/>
        </p:blipFill>
        <p:spPr>
          <a:xfrm>
            <a:off x="737379" y="2500840"/>
            <a:ext cx="6235450" cy="22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0FDFEE-28F6-4AEF-8425-FB7AA03E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59266-AE20-40A0-9722-5AD91A912081}"/>
              </a:ext>
            </a:extLst>
          </p:cNvPr>
          <p:cNvSpPr txBox="1"/>
          <p:nvPr/>
        </p:nvSpPr>
        <p:spPr>
          <a:xfrm>
            <a:off x="3520441" y="890966"/>
            <a:ext cx="6196818" cy="844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«Электронное портфолио педагога»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40405-BEC2-44EF-BF70-2A210AB26B46}"/>
              </a:ext>
            </a:extLst>
          </p:cNvPr>
          <p:cNvSpPr txBox="1"/>
          <p:nvPr/>
        </p:nvSpPr>
        <p:spPr>
          <a:xfrm>
            <a:off x="778999" y="4615511"/>
            <a:ext cx="3429000" cy="1013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Ветошкина Н.Р.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МОУ «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Киргинская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6C25D-7BA1-44DA-93B0-D56862EA1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1" t="38757" r="12381" b="33725"/>
          <a:stretch/>
        </p:blipFill>
        <p:spPr>
          <a:xfrm>
            <a:off x="822995" y="2626779"/>
            <a:ext cx="6196818" cy="18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5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7D4465-0D94-41E1-9A7D-B8107125A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500FA-C071-4249-901A-CDA8CE11DFA9}"/>
              </a:ext>
            </a:extLst>
          </p:cNvPr>
          <p:cNvSpPr txBox="1"/>
          <p:nvPr/>
        </p:nvSpPr>
        <p:spPr>
          <a:xfrm>
            <a:off x="3604846" y="571713"/>
            <a:ext cx="6196818" cy="2528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«Реализация принципа единства группового и индивидуального обучения в достижении личностных результатов обучения»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39CA7-5202-4EFA-99D4-F4ECF1C558C5}"/>
              </a:ext>
            </a:extLst>
          </p:cNvPr>
          <p:cNvSpPr txBox="1"/>
          <p:nvPr/>
        </p:nvSpPr>
        <p:spPr>
          <a:xfrm>
            <a:off x="947793" y="4843289"/>
            <a:ext cx="2275450" cy="147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Евдокимова А.В.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МОУ «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Килачевская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CDC912-2501-4059-8286-D2543AFA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" t="10461" r="22011" b="50000"/>
          <a:stretch/>
        </p:blipFill>
        <p:spPr>
          <a:xfrm>
            <a:off x="513435" y="2014710"/>
            <a:ext cx="2890946" cy="28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8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0FDFEE-28F6-4AEF-8425-FB7AA03E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59266-AE20-40A0-9722-5AD91A912081}"/>
              </a:ext>
            </a:extLst>
          </p:cNvPr>
          <p:cNvSpPr txBox="1"/>
          <p:nvPr/>
        </p:nvSpPr>
        <p:spPr>
          <a:xfrm>
            <a:off x="3520441" y="890966"/>
            <a:ext cx="6196818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40405-BEC2-44EF-BF70-2A210AB26B46}"/>
              </a:ext>
            </a:extLst>
          </p:cNvPr>
          <p:cNvSpPr txBox="1"/>
          <p:nvPr/>
        </p:nvSpPr>
        <p:spPr>
          <a:xfrm>
            <a:off x="2127738" y="3268406"/>
            <a:ext cx="342900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E9C27-2641-4DFC-A4C5-BC43D42DE8C3}"/>
              </a:ext>
            </a:extLst>
          </p:cNvPr>
          <p:cNvSpPr txBox="1"/>
          <p:nvPr/>
        </p:nvSpPr>
        <p:spPr>
          <a:xfrm>
            <a:off x="3196883" y="1172197"/>
            <a:ext cx="6196818" cy="136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"Электронное письмо" в ОГЭ 2024: разбор и анализ. Практика.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24098-8F48-4054-94F4-4DCD8713929E}"/>
              </a:ext>
            </a:extLst>
          </p:cNvPr>
          <p:cNvSpPr txBox="1"/>
          <p:nvPr/>
        </p:nvSpPr>
        <p:spPr>
          <a:xfrm>
            <a:off x="1324937" y="4707432"/>
            <a:ext cx="2556803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Огородникова Я. 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МОУ «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Речкаловская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E287EC-C96F-43C1-9D83-1A441D3AF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7" t="30542" r="14919" b="30235"/>
          <a:stretch/>
        </p:blipFill>
        <p:spPr>
          <a:xfrm>
            <a:off x="920971" y="2329992"/>
            <a:ext cx="5175029" cy="22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1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089EBB-0A61-4F29-89F8-E2E461DE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BF31E1-8114-45A4-9113-83E7FF75361B}"/>
              </a:ext>
            </a:extLst>
          </p:cNvPr>
          <p:cNvSpPr txBox="1"/>
          <p:nvPr/>
        </p:nvSpPr>
        <p:spPr>
          <a:xfrm>
            <a:off x="3560299" y="440464"/>
            <a:ext cx="6196818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"Пути эффективной организации Всероссийской олимпиады школьников по иностранному языку" (требования, подготовка и проведение)»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D0EF2-3930-46E0-8242-2D99FCF9B505}"/>
              </a:ext>
            </a:extLst>
          </p:cNvPr>
          <p:cNvSpPr txBox="1"/>
          <p:nvPr/>
        </p:nvSpPr>
        <p:spPr>
          <a:xfrm>
            <a:off x="1393874" y="5044236"/>
            <a:ext cx="2770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Палицына Д.А.</a:t>
            </a:r>
          </a:p>
          <a:p>
            <a:r>
              <a:rPr lang="ru-RU" dirty="0"/>
              <a:t>МОУ «</a:t>
            </a:r>
            <a:r>
              <a:rPr lang="ru-RU" dirty="0" err="1"/>
              <a:t>Харловская</a:t>
            </a:r>
            <a:r>
              <a:rPr lang="ru-RU" dirty="0"/>
              <a:t> СОШ»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D89249-1218-4BE8-8B3D-06CB181E4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2533" r="5269" b="22636"/>
          <a:stretch/>
        </p:blipFill>
        <p:spPr>
          <a:xfrm>
            <a:off x="559381" y="2355040"/>
            <a:ext cx="6495353" cy="231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6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238E01-E0A0-48C1-BE8E-E1178F308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ECE9C5-EFBC-42C5-B18A-FFE3258405E3}"/>
              </a:ext>
            </a:extLst>
          </p:cNvPr>
          <p:cNvSpPr txBox="1"/>
          <p:nvPr/>
        </p:nvSpPr>
        <p:spPr>
          <a:xfrm>
            <a:off x="3365695" y="764022"/>
            <a:ext cx="6196818" cy="1766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«Кодификаторы </a:t>
            </a:r>
            <a:r>
              <a:rPr lang="ru-RU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критериального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оценивания. Таблицы с планируемыми результатами по предметам»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F8B39-493B-4FF3-AAC0-D0D114F47D5A}"/>
              </a:ext>
            </a:extLst>
          </p:cNvPr>
          <p:cNvSpPr txBox="1"/>
          <p:nvPr/>
        </p:nvSpPr>
        <p:spPr>
          <a:xfrm>
            <a:off x="3752556" y="4118464"/>
            <a:ext cx="2711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Пономарева Е. А. </a:t>
            </a:r>
          </a:p>
          <a:p>
            <a:r>
              <a:rPr lang="ru-RU" dirty="0"/>
              <a:t>«МОУ </a:t>
            </a:r>
            <a:r>
              <a:rPr lang="ru-RU" dirty="0" err="1"/>
              <a:t>Килачевская</a:t>
            </a:r>
            <a:r>
              <a:rPr lang="ru-RU" dirty="0"/>
              <a:t> СОШ»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BD1CF0-5608-437F-B1C9-0989DFD84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4" t="27693" r="50000" b="36205"/>
          <a:stretch/>
        </p:blipFill>
        <p:spPr>
          <a:xfrm>
            <a:off x="1250003" y="2053881"/>
            <a:ext cx="1970327" cy="3637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042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2878B0-D209-4B27-93CF-BF6A26BC1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5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BA14D-0F48-4730-A32D-975AFD3B6A0F}"/>
              </a:ext>
            </a:extLst>
          </p:cNvPr>
          <p:cNvSpPr txBox="1"/>
          <p:nvPr/>
        </p:nvSpPr>
        <p:spPr>
          <a:xfrm>
            <a:off x="3843997" y="1111183"/>
            <a:ext cx="619681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«Стратегия подготовки учащихся к устной части ЕГЭ: интервью на актуальную тему».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7913D-B502-4AE2-963B-E3908416C3DB}"/>
              </a:ext>
            </a:extLst>
          </p:cNvPr>
          <p:cNvSpPr txBox="1"/>
          <p:nvPr/>
        </p:nvSpPr>
        <p:spPr>
          <a:xfrm>
            <a:off x="3003452" y="4750497"/>
            <a:ext cx="207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Лебедева А.А.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B37821-8E6E-48D1-B2B3-170118EC1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4" t="34051" r="47197" b="35308"/>
          <a:stretch/>
        </p:blipFill>
        <p:spPr>
          <a:xfrm>
            <a:off x="679125" y="2341488"/>
            <a:ext cx="2027373" cy="2778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058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8AA0B9-3015-4E3E-B053-9AFB142A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32EA7-5726-4E9E-8C19-959DAF2121D9}"/>
              </a:ext>
            </a:extLst>
          </p:cNvPr>
          <p:cNvSpPr txBox="1"/>
          <p:nvPr/>
        </p:nvSpPr>
        <p:spPr>
          <a:xfrm>
            <a:off x="3335215" y="1125249"/>
            <a:ext cx="619681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«Методические и практические рекомендации в подготовке к ВПР»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AAB26-3534-4DE3-A3BC-0F911EFDA0B6}"/>
              </a:ext>
            </a:extLst>
          </p:cNvPr>
          <p:cNvSpPr txBox="1"/>
          <p:nvPr/>
        </p:nvSpPr>
        <p:spPr>
          <a:xfrm>
            <a:off x="3773659" y="4215850"/>
            <a:ext cx="2767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Чернова А.В.</a:t>
            </a:r>
          </a:p>
          <a:p>
            <a:r>
              <a:rPr lang="ru-RU" dirty="0"/>
              <a:t>МАОУ «</a:t>
            </a:r>
            <a:r>
              <a:rPr lang="ru-RU" dirty="0" err="1"/>
              <a:t>Черновская</a:t>
            </a:r>
            <a:r>
              <a:rPr lang="ru-RU" dirty="0"/>
              <a:t> СОШ»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F70BB5-3148-45EE-88A4-F9F433E28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t="35551" r="50282" b="33127"/>
          <a:stretch/>
        </p:blipFill>
        <p:spPr>
          <a:xfrm>
            <a:off x="952489" y="2056080"/>
            <a:ext cx="2382726" cy="302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182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9AD376-53CD-49A8-869B-5F9A786A0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650E4C-4F3E-48C5-B185-F3C38BA82F95}"/>
              </a:ext>
            </a:extLst>
          </p:cNvPr>
          <p:cNvSpPr txBox="1"/>
          <p:nvPr/>
        </p:nvSpPr>
        <p:spPr>
          <a:xfrm>
            <a:off x="3919539" y="1507342"/>
            <a:ext cx="6196818" cy="155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«Особенности развития читательской грамотности на уроках ин. языка»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D16ED-C843-4DC5-8B2E-61C0B29A09EA}"/>
              </a:ext>
            </a:extLst>
          </p:cNvPr>
          <p:cNvSpPr txBox="1"/>
          <p:nvPr/>
        </p:nvSpPr>
        <p:spPr>
          <a:xfrm>
            <a:off x="4294163" y="4377621"/>
            <a:ext cx="26693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Кирсанов Д.Г.</a:t>
            </a:r>
          </a:p>
          <a:p>
            <a:r>
              <a:rPr lang="ru-RU" dirty="0"/>
              <a:t>МОУ «</a:t>
            </a:r>
            <a:r>
              <a:rPr lang="ru-RU" dirty="0" err="1"/>
              <a:t>Горкинская</a:t>
            </a:r>
            <a:r>
              <a:rPr lang="ru-RU" dirty="0"/>
              <a:t> СОШ»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2F2AE2-F09C-4DD4-8D3E-29F6B8364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21140" r="28040" b="55842"/>
          <a:stretch/>
        </p:blipFill>
        <p:spPr>
          <a:xfrm>
            <a:off x="848237" y="1945588"/>
            <a:ext cx="3071302" cy="3015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032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7208B-E124-44C3-B13B-C7124D98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3A9ACC-065B-4431-ABE5-8EAAA12D278A}"/>
              </a:ext>
            </a:extLst>
          </p:cNvPr>
          <p:cNvSpPr txBox="1"/>
          <p:nvPr/>
        </p:nvSpPr>
        <p:spPr>
          <a:xfrm>
            <a:off x="3379763" y="848763"/>
            <a:ext cx="6196818" cy="1174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опыта подготовки обучающихся к сдаче ОГЭ по английскому языку»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F7924-7304-4075-AF6D-7084CF970BDC}"/>
              </a:ext>
            </a:extLst>
          </p:cNvPr>
          <p:cNvSpPr txBox="1"/>
          <p:nvPr/>
        </p:nvSpPr>
        <p:spPr>
          <a:xfrm>
            <a:off x="2957732" y="4216790"/>
            <a:ext cx="27396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Шишкина Е.А.</a:t>
            </a:r>
          </a:p>
          <a:p>
            <a:r>
              <a:rPr lang="ru-RU" dirty="0"/>
              <a:t>МАОУ «</a:t>
            </a:r>
            <a:r>
              <a:rPr lang="ru-RU" dirty="0" err="1"/>
              <a:t>Зайковская</a:t>
            </a:r>
            <a:r>
              <a:rPr lang="ru-RU" dirty="0"/>
              <a:t> СОШ»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6F024-E0CB-4E4D-A820-B22AFCF145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t="16348" r="50488" b="44636"/>
          <a:stretch/>
        </p:blipFill>
        <p:spPr>
          <a:xfrm>
            <a:off x="422031" y="2252589"/>
            <a:ext cx="2419154" cy="3168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614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FC7187-0B86-4291-B7FD-D3B2EA6CA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912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A08696-B1F2-4648-A28A-D532D0B52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12" y="0"/>
            <a:ext cx="6577012" cy="56308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Уважаемые коллеги!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От всей души поздравляю Вас с началом учебного года!</a:t>
            </a:r>
            <a:endParaRPr lang="ru-RU" alt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 желаю Вам энергии и оптимизма, веры в то, что вы делаете, крепкого здоровья, удачи, благополучия, много интересных и вдохновляющих встреч!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Пусть новый учебный год принесет радость открытия и чувство удовлетворения от работы, пусть силы  не покинут вас в течение всего года, пусть вера, надежда и любовь помогают жить и  быть счастливыми!  </a:t>
            </a:r>
            <a:endParaRPr lang="ru-RU" alt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7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7208B-E124-44C3-B13B-C7124D98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BB174-C1D1-47F8-8664-DD439798A478}"/>
              </a:ext>
            </a:extLst>
          </p:cNvPr>
          <p:cNvSpPr txBox="1"/>
          <p:nvPr/>
        </p:nvSpPr>
        <p:spPr>
          <a:xfrm>
            <a:off x="3393830" y="738337"/>
            <a:ext cx="6196818" cy="1354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Посещение урока англ. языка молодого специалиста</a:t>
            </a:r>
          </a:p>
          <a:p>
            <a:pPr algn="ctr"/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Додина Д.С.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2EDCC2-48CB-4C83-8FF7-CF99F9319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42" y="2207923"/>
            <a:ext cx="6621194" cy="29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06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7208B-E124-44C3-B13B-C7124D98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A6BDEA-3E51-403B-B9E3-1252D00EF0DB}"/>
              </a:ext>
            </a:extLst>
          </p:cNvPr>
          <p:cNvSpPr txBox="1"/>
          <p:nvPr/>
        </p:nvSpPr>
        <p:spPr>
          <a:xfrm>
            <a:off x="3393830" y="300961"/>
            <a:ext cx="619681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Лингвострановедческий конкурс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168BA7-D59C-4FA5-9C45-5531603426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28905"/>
          <a:stretch/>
        </p:blipFill>
        <p:spPr>
          <a:xfrm>
            <a:off x="0" y="4125467"/>
            <a:ext cx="5248439" cy="1814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171143-5CAA-487F-B9A3-0D86EFD1C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36923" r="8974" b="14513"/>
          <a:stretch/>
        </p:blipFill>
        <p:spPr>
          <a:xfrm>
            <a:off x="4210432" y="702433"/>
            <a:ext cx="4780688" cy="22149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28C675-BEB4-4ADA-85CE-4AE5B3AFE0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18798"/>
          <a:stretch/>
        </p:blipFill>
        <p:spPr>
          <a:xfrm>
            <a:off x="7953113" y="4157001"/>
            <a:ext cx="4238887" cy="19589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E67C15-1B23-4BCC-A869-6D2657FE4BF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01" y="3752801"/>
            <a:ext cx="3178261" cy="14302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407B34-DDC4-4905-A0E5-4752DB6806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3"/>
          <a:stretch/>
        </p:blipFill>
        <p:spPr>
          <a:xfrm>
            <a:off x="81930" y="2506830"/>
            <a:ext cx="5166509" cy="1534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E22315-BD66-4529-879E-5469CCC171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39844" r="11782" b="20821"/>
          <a:stretch/>
        </p:blipFill>
        <p:spPr>
          <a:xfrm>
            <a:off x="7705010" y="2489245"/>
            <a:ext cx="4238887" cy="15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2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4C63CF-20E1-4DCE-BD81-B2C5BACD6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9840D9-073A-42D6-AE5F-7F93801034F1}"/>
              </a:ext>
            </a:extLst>
          </p:cNvPr>
          <p:cNvSpPr txBox="1"/>
          <p:nvPr/>
        </p:nvSpPr>
        <p:spPr>
          <a:xfrm>
            <a:off x="3391487" y="405089"/>
            <a:ext cx="61968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- 202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уч. Год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05.09.2025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DEA42-4BD6-4B36-A942-53F66EE8AF2B}"/>
              </a:ext>
            </a:extLst>
          </p:cNvPr>
          <p:cNvSpPr txBox="1"/>
          <p:nvPr/>
        </p:nvSpPr>
        <p:spPr>
          <a:xfrm>
            <a:off x="3604846" y="1192721"/>
            <a:ext cx="6734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«Изменения в рабочей программе по иностранному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языку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спользование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конструктора рабочих программ»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F6A4A-0F85-4C8B-B873-EB5B924FC6C0}"/>
              </a:ext>
            </a:extLst>
          </p:cNvPr>
          <p:cNvSpPr txBox="1"/>
          <p:nvPr/>
        </p:nvSpPr>
        <p:spPr>
          <a:xfrm>
            <a:off x="293078" y="2393050"/>
            <a:ext cx="2970627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Ветошкина Н.Р.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«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Киргинская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1DA0D-FAAC-4F1D-9645-59CC60DDCAC1}"/>
              </a:ext>
            </a:extLst>
          </p:cNvPr>
          <p:cNvSpPr txBox="1"/>
          <p:nvPr/>
        </p:nvSpPr>
        <p:spPr>
          <a:xfrm>
            <a:off x="1083211" y="3180683"/>
            <a:ext cx="9833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Рудольфовна рассказала коллегам о изменениях в соответствии с Приказом 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образования"</a:t>
            </a:r>
          </a:p>
        </p:txBody>
      </p:sp>
    </p:spTree>
    <p:extLst>
      <p:ext uri="{BB962C8B-B14F-4D97-AF65-F5344CB8AC3E}">
        <p14:creationId xmlns:p14="http://schemas.microsoft.com/office/powerpoint/2010/main" val="220997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018736-4D36-41E8-993A-1B3C6FC3F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BE8D29-B04E-463F-B629-1B9F9890C1BD}"/>
              </a:ext>
            </a:extLst>
          </p:cNvPr>
          <p:cNvSpPr txBox="1"/>
          <p:nvPr/>
        </p:nvSpPr>
        <p:spPr>
          <a:xfrm>
            <a:off x="2690445" y="367176"/>
            <a:ext cx="7775917" cy="456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установлено, что общее количество контрольных работ, включая всероссийские проверочные работы (ВПР), 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должно превышать 10% от всего объема учебного времени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позволит избежать перегрузки учеников и сбалансировать учебные и проверочные мероприятия.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Длительность 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контрольной работы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от одного до двух уроков (не более чем 45 минут каждый).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закреплен 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проверяемых требований (кодификатор) к метапредметным и предметным результатам,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определены критерии, по которым будет оцениваться успешность освоения программ, что позволит унифицировать процедуры оценки на федеральном и региональном уровнях.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87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F5A85E-339D-4C30-AF09-822430B46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83D595-DC27-4EF2-A4C4-CB44943E41C8}"/>
              </a:ext>
            </a:extLst>
          </p:cNvPr>
          <p:cNvSpPr txBox="1"/>
          <p:nvPr/>
        </p:nvSpPr>
        <p:spPr>
          <a:xfrm>
            <a:off x="4758397" y="479907"/>
            <a:ext cx="3682219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ФРП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CDDA7-A2E9-4AA8-A430-9B246A2D2C7D}"/>
              </a:ext>
            </a:extLst>
          </p:cNvPr>
          <p:cNvSpPr txBox="1"/>
          <p:nvPr/>
        </p:nvSpPr>
        <p:spPr>
          <a:xfrm>
            <a:off x="3046378" y="1062515"/>
            <a:ext cx="6801008" cy="310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новом приказе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представлены изменения в федеральных рабочих программах (ФРП) по различным учебным предметам.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Иностранные языки (английский, немецкий, французский, испанский, китайский)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добавлен кодификатор требований и возможность корректировки часов, что позволит образовательным организациям гибко подходить к углубленному изучению языков.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19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96FEDA-FEBF-4B18-8D13-8C820ABB8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3E3605-B803-4E82-BC09-4D7EFFE6B348}"/>
              </a:ext>
            </a:extLst>
          </p:cNvPr>
          <p:cNvPicPr/>
          <p:nvPr/>
        </p:nvPicPr>
        <p:blipFill rotWithShape="1">
          <a:blip r:embed="rId3" cstate="print"/>
          <a:srcRect l="4150" t="3753" r="4321" b="14693"/>
          <a:stretch/>
        </p:blipFill>
        <p:spPr>
          <a:xfrm>
            <a:off x="3125787" y="210235"/>
            <a:ext cx="7031087" cy="30780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F040F0-9958-4968-81A2-6F63FFBAC9A7}"/>
              </a:ext>
            </a:extLst>
          </p:cNvPr>
          <p:cNvPicPr/>
          <p:nvPr/>
        </p:nvPicPr>
        <p:blipFill rotWithShape="1">
          <a:blip r:embed="rId4" cstate="print"/>
          <a:srcRect l="4004" t="3624" r="7743" b="11068"/>
          <a:stretch/>
        </p:blipFill>
        <p:spPr>
          <a:xfrm>
            <a:off x="3125787" y="3288324"/>
            <a:ext cx="7129561" cy="32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0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198DE0-E291-46E6-8E14-0CC45A93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147A60-D58A-4751-B175-97AFB2169DFF}"/>
              </a:ext>
            </a:extLst>
          </p:cNvPr>
          <p:cNvSpPr txBox="1"/>
          <p:nvPr/>
        </p:nvSpPr>
        <p:spPr>
          <a:xfrm>
            <a:off x="3506372" y="356439"/>
            <a:ext cx="6196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«Знакомство с методическим письмом, разработанным Институтом содержания и методов обучения им. В.С. Леднева;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F5B21-2867-468B-A437-09FBDBCB724B}"/>
              </a:ext>
            </a:extLst>
          </p:cNvPr>
          <p:cNvSpPr txBox="1"/>
          <p:nvPr/>
        </p:nvSpPr>
        <p:spPr>
          <a:xfrm>
            <a:off x="1237957" y="1716651"/>
            <a:ext cx="2729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Еремина А.А.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Зайковская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СОШ №1»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3A83E-7FD9-4A69-B9B9-EE848F4BFCAD}"/>
              </a:ext>
            </a:extLst>
          </p:cNvPr>
          <p:cNvSpPr txBox="1"/>
          <p:nvPr/>
        </p:nvSpPr>
        <p:spPr>
          <a:xfrm>
            <a:off x="2866291" y="2773298"/>
            <a:ext cx="6836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Алевтина Александровна познакомила коллег с методическим письмом об особенностях преподавания учебного предмета «Иностранный язык» в 2025-2026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486836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D6DF3F-9BFD-439B-9899-981C864B9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675F640D-0C6F-4A43-A21A-40361AEBF9EE}"/>
              </a:ext>
            </a:extLst>
          </p:cNvPr>
          <p:cNvSpPr txBox="1">
            <a:spLocks/>
          </p:cNvSpPr>
          <p:nvPr/>
        </p:nvSpPr>
        <p:spPr>
          <a:xfrm>
            <a:off x="2446080" y="460238"/>
            <a:ext cx="8435280" cy="5937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число часов, рекомендованных для изучения иностранного языка, – 510 часов: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5 классе – 102 часа (3 часа в неделю),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6 классе – 102 часа (3 часа  в неделю),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7 классе – 102 часа (3 часа в неделю),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8 классе – 102 часа (3 часа  в неделю),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9 классе – 102 часа (3 часа в неделю).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280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B91B6C-DCBD-4907-BCAC-702F258A2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F699447-F8A8-4838-8E91-CF97934AA21D}"/>
              </a:ext>
            </a:extLst>
          </p:cNvPr>
          <p:cNvSpPr txBox="1">
            <a:spLocks/>
          </p:cNvSpPr>
          <p:nvPr/>
        </p:nvSpPr>
        <p:spPr>
          <a:xfrm>
            <a:off x="2585087" y="316841"/>
            <a:ext cx="89644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обучения иностранному языку в 10–11 классах  на базовом и на углубленном уровнях имеют количественные и качественные различия.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86BA7B9-BADF-4500-8313-653A3EE68DA4}"/>
              </a:ext>
            </a:extLst>
          </p:cNvPr>
          <p:cNvSpPr txBox="1">
            <a:spLocks/>
          </p:cNvSpPr>
          <p:nvPr/>
        </p:nvSpPr>
        <p:spPr>
          <a:xfrm>
            <a:off x="2236764" y="1306694"/>
            <a:ext cx="9036496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Количественные: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количественный прирост иноязычных и социокультурных знаний (лексических, страноведческих, общекультурных); более интенсивное развитие и совершенствование речевых навыков и умений,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разный объем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устных и письменных высказываний, а также текстов  для чтения и аудирования. 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Качественные: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–на углубленном уровне – изучение языка с целью продолжения образования и дальнейшей профессиональной деятельности с использованием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и.ностранного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языка  в отличие от образовательных задач базового уровня. Если на базовом уровне изучения языка в устной и письменной коммуникации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приоритетное значение имеет повседневный стиль коммуникации. </a:t>
            </a:r>
          </a:p>
        </p:txBody>
      </p:sp>
    </p:spTree>
    <p:extLst>
      <p:ext uri="{BB962C8B-B14F-4D97-AF65-F5344CB8AC3E}">
        <p14:creationId xmlns:p14="http://schemas.microsoft.com/office/powerpoint/2010/main" val="2916917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2B1493-65A4-4680-BC42-87F848433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AEC98-4473-4431-8337-D6F19ECAF31E}"/>
              </a:ext>
            </a:extLst>
          </p:cNvPr>
          <p:cNvSpPr txBox="1"/>
          <p:nvPr/>
        </p:nvSpPr>
        <p:spPr>
          <a:xfrm>
            <a:off x="2770749" y="416061"/>
            <a:ext cx="66505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2025/2026 учебном году образовательная организация вправе использовать закупленные ранее учебники и учебные пособия из федерального перечня учебников, утвержденного приказом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Минпросвещения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России  от 05 ноября 2024 г. № 769</a:t>
            </a: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FAF2BDD-EC6D-4D60-A6B2-19D4C49CD023}"/>
              </a:ext>
            </a:extLst>
          </p:cNvPr>
          <p:cNvSpPr txBox="1">
            <a:spLocks/>
          </p:cNvSpPr>
          <p:nvPr/>
        </p:nvSpPr>
        <p:spPr>
          <a:xfrm>
            <a:off x="1669018" y="2047277"/>
            <a:ext cx="8579296" cy="3561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Информационно-методическая поддержка педагогических работников  и управленческих кадров обеспечивается ФГБНУ «Институт содержания  и методов обучения им. В.С. Леднева» (ФГБНУ «ИСМО им. В.С. Леднева») посредством размещения материалов на официальных ресурсах: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https://содержаниеобразования.рф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https://edsoo.ru/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https://vk.com/instisro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https://t.me/instrao </a:t>
            </a:r>
          </a:p>
        </p:txBody>
      </p:sp>
    </p:spTree>
    <p:extLst>
      <p:ext uri="{BB962C8B-B14F-4D97-AF65-F5344CB8AC3E}">
        <p14:creationId xmlns:p14="http://schemas.microsoft.com/office/powerpoint/2010/main" val="249965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404E74-444E-40CB-AD43-58902481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64164-60DB-4E3D-B168-1993672C487E}"/>
              </a:ext>
            </a:extLst>
          </p:cNvPr>
          <p:cNvSpPr txBox="1"/>
          <p:nvPr/>
        </p:nvSpPr>
        <p:spPr>
          <a:xfrm>
            <a:off x="3281289" y="1397751"/>
            <a:ext cx="61968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Отчёт работы РМО учителей иностранного языка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 за 2024 – 2025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865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A6ECBA-61AA-4BE6-A0FD-6C9CE514F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43064FB-C857-4EEE-B51C-31F6E298BCE3}"/>
              </a:ext>
            </a:extLst>
          </p:cNvPr>
          <p:cNvSpPr txBox="1">
            <a:spLocks/>
          </p:cNvSpPr>
          <p:nvPr/>
        </p:nvSpPr>
        <p:spPr>
          <a:xfrm>
            <a:off x="2208628" y="1313344"/>
            <a:ext cx="9144000" cy="6048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методической среды, посвященной теме «Чему важно научить современных школьников на уроках иностранного языка?»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учитель иностранного языка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и учебники: запросы времени и перспективы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 с речью и вниманием в обучении английскому языку  в начальной школе;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как средство формирования функциональной грамотности на уроке иностранного языка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 обучении иностранным языкам.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784F05C-EC6C-46D1-BEFE-C1D80360BEB8}"/>
              </a:ext>
            </a:extLst>
          </p:cNvPr>
          <p:cNvSpPr txBox="1">
            <a:spLocks/>
          </p:cNvSpPr>
          <p:nvPr/>
        </p:nvSpPr>
        <p:spPr>
          <a:xfrm>
            <a:off x="4360955" y="402974"/>
            <a:ext cx="3826442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</a:t>
            </a:r>
          </a:p>
        </p:txBody>
      </p:sp>
    </p:spTree>
    <p:extLst>
      <p:ext uri="{BB962C8B-B14F-4D97-AF65-F5344CB8AC3E}">
        <p14:creationId xmlns:p14="http://schemas.microsoft.com/office/powerpoint/2010/main" val="1467596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A6ECBA-61AA-4BE6-A0FD-6C9CE514F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38E1F63-06DB-49F5-BF9B-37E0276D8602}"/>
              </a:ext>
            </a:extLst>
          </p:cNvPr>
          <p:cNvSpPr txBox="1">
            <a:spLocks/>
          </p:cNvSpPr>
          <p:nvPr/>
        </p:nvSpPr>
        <p:spPr>
          <a:xfrm>
            <a:off x="2011681" y="267286"/>
            <a:ext cx="9917722" cy="65907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В рамках методической поддержки внедрения федеральных рабочих программ по иностранному языку ФГБНУ «ИСМО им. В.С. Леднева» подготовлены методические пособия и рекомендации по вопросам преподавания в условиях обновленных ФГОС ООО и ФГОС СОО: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• </a:t>
            </a:r>
            <a:r>
              <a:rPr lang="ru-RU" sz="2400" b="1" dirty="0">
                <a:solidFill>
                  <a:srgbClr val="C00000"/>
                </a:solidFill>
              </a:rPr>
              <a:t>Сборник типовых заданий </a:t>
            </a:r>
            <a:r>
              <a:rPr lang="ru-RU" sz="2400" dirty="0"/>
              <a:t>для текущего оценивания по учебному предмету «Иностранный язык». 5 класс. – URL: </a:t>
            </a:r>
            <a:r>
              <a:rPr lang="ru-RU" sz="2400" dirty="0">
                <a:hlinkClick r:id="rId3"/>
              </a:rPr>
              <a:t>https://edsoo.ru/2024/12/05/sbornik-tipovyh-zadanij-dlya-tekushhego-oczenivaniya</a:t>
            </a:r>
            <a:r>
              <a:rPr lang="ru-RU" sz="2400" dirty="0"/>
              <a:t>  po-uchebnym-predmetam-russkij-yazyk-literatura-inostrannyj-yazyk-5-klass-2024-g/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• Методические рекомендации «Эффективные методики и технологии  в достижении метапредметных результатов : </a:t>
            </a:r>
            <a:r>
              <a:rPr lang="ru-RU" sz="2400" dirty="0">
                <a:hlinkClick r:id="rId4"/>
              </a:rPr>
              <a:t>https://edsoo.ru/wp </a:t>
            </a:r>
            <a:r>
              <a:rPr lang="ru-RU" sz="2400" dirty="0" err="1">
                <a:hlinkClick r:id="rId4"/>
              </a:rPr>
              <a:t>content</a:t>
            </a:r>
            <a:r>
              <a:rPr lang="ru-RU" sz="2400" dirty="0">
                <a:hlinkClick r:id="rId4"/>
              </a:rPr>
              <a:t>/</a:t>
            </a:r>
            <a:r>
              <a:rPr lang="ru-RU" sz="2400" dirty="0" err="1">
                <a:hlinkClick r:id="rId4"/>
              </a:rPr>
              <a:t>uploads</a:t>
            </a:r>
            <a:r>
              <a:rPr lang="ru-RU" sz="2400" dirty="0">
                <a:hlinkClick r:id="rId4"/>
              </a:rPr>
              <a:t>/2025/03/mp_effektivnye_metodiki_i_tehnologii_soo.pdf</a:t>
            </a:r>
            <a:r>
              <a:rPr lang="ru-RU" sz="2400" dirty="0"/>
              <a:t>   Методические рекомендации «Система оценки достижений планируемых  результатов «Иностранный язык». 10–11 классы». – URL: https://edsoo.ru/2024/12/23/sbornik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7396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A6ECBA-61AA-4BE6-A0FD-6C9CE514F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639B2CD-F255-461C-A88E-4DE130C77B55}"/>
              </a:ext>
            </a:extLst>
          </p:cNvPr>
          <p:cNvSpPr txBox="1">
            <a:spLocks/>
          </p:cNvSpPr>
          <p:nvPr/>
        </p:nvSpPr>
        <p:spPr>
          <a:xfrm>
            <a:off x="1772528" y="140676"/>
            <a:ext cx="10419471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ДОСТИЖЕНИЯ ОБУЧАЮЩИМИСЯ 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ОСВОЕНИЯ ОБРАЗОВАТЕЛЬНЫХ 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НА УРОВНЯХ ОСНОВНОГО ОБЩЕГО И СРЕДНЕГО 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E1F341A-A004-4668-95E3-57F70DB506A8}"/>
              </a:ext>
            </a:extLst>
          </p:cNvPr>
          <p:cNvSpPr txBox="1">
            <a:spLocks/>
          </p:cNvSpPr>
          <p:nvPr/>
        </p:nvSpPr>
        <p:spPr>
          <a:xfrm>
            <a:off x="3397348" y="1642403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>
                <a:solidFill>
                  <a:srgbClr val="C00000"/>
                </a:solidFill>
              </a:rPr>
              <a:t>Говорение </a:t>
            </a:r>
            <a:r>
              <a:rPr lang="ru-RU"/>
              <a:t>основными критериями:  </a:t>
            </a:r>
          </a:p>
          <a:p>
            <a:r>
              <a:rPr lang="ru-RU"/>
              <a:t>– решение коммуникативной задачи</a:t>
            </a:r>
          </a:p>
          <a:p>
            <a:r>
              <a:rPr lang="ru-RU"/>
              <a:t>– языковая правильность (лексическая, грамматическая, фонетическая); </a:t>
            </a:r>
          </a:p>
          <a:p>
            <a:r>
              <a:rPr lang="ru-RU"/>
              <a:t>– организация и логичность высказывания; – продуктивный характер/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/>
              <a:t>самостоятельность   высказывания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32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A6ECBA-61AA-4BE6-A0FD-6C9CE514F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BF68DCA-E1CC-4B19-B76C-06D8A34F2AD8}"/>
              </a:ext>
            </a:extLst>
          </p:cNvPr>
          <p:cNvSpPr txBox="1">
            <a:spLocks/>
          </p:cNvSpPr>
          <p:nvPr/>
        </p:nvSpPr>
        <p:spPr>
          <a:xfrm>
            <a:off x="267286" y="239150"/>
            <a:ext cx="11760590" cy="650221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высказывания составляет: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5–6 фраз для монологического высказывания, а также  при изложении содержания прочитанного текста; до 5 реплик со стороны каждого собеседника - для диалогической речи;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7–8 фраз для монологического высказывания,; до 5 реплик со стороны каждого собеседника –  для диалогической речи;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8–9 фраз для монологического высказывания, до 6 реплик со стороны каждого собеседника –  для диалогической речи;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9–10 фраз для монологического высказывания,; до 7 реплик со стороны каждого собеседника –  для диалогической речи;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10–11 фраз для монологического высказывания, а также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изложении содержания прочитанного текста, при изложении результатов проектной работы, до 8 реплик со стороны каждого собеседника –  для диалогической речи.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  <a:r>
              <a:rPr lang="ru-RU" sz="5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– до 14 фраз для монологического высказывания,; до 8 реплик со стороны каждого собеседника – для диалогической речи;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  <a:r>
              <a:rPr lang="ru-RU" sz="5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– 14–15 фраз для монологического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высказывания, а также при изложении содержания прочитанного текста,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изложении результатов проектной работы; до 9 реплик со стороны каждого собеседника – для диалогической речи;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68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A6ECBA-61AA-4BE6-A0FD-6C9CE514F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165331-713F-4A6D-953A-479731EFD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0" t="10661" r="30561" b="14499"/>
          <a:stretch/>
        </p:blipFill>
        <p:spPr bwMode="auto">
          <a:xfrm>
            <a:off x="2255810" y="193296"/>
            <a:ext cx="8618516" cy="66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98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F449B-DD67-4E46-8656-707267F17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671698-395C-42C0-924C-984B36EDE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74" y="188640"/>
            <a:ext cx="777871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19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80B4BF-E0E9-4DE1-ABCF-30983F86C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1C8E2DA6-647B-44A3-8A52-61D3279EE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16267" r="38600" b="50933"/>
          <a:stretch/>
        </p:blipFill>
        <p:spPr bwMode="auto">
          <a:xfrm>
            <a:off x="2389808" y="368660"/>
            <a:ext cx="828092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535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9B2386-54ED-4080-A6DD-71D3482EB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9CFE9-2D86-408F-BBB9-03E789237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12057" r="38800" b="52565"/>
          <a:stretch/>
        </p:blipFill>
        <p:spPr bwMode="auto">
          <a:xfrm>
            <a:off x="2177124" y="191980"/>
            <a:ext cx="8820691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532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F9A0FC-6097-4ED9-B6DA-CA83A55C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5D5B31-B142-4D2F-A33B-8FC14DF8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3076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9283411-BBDF-408D-B7BC-E0CC00C5B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89" y="293076"/>
            <a:ext cx="854165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258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3595BB-90F4-4317-9683-69A47F9F8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62ABAA-962F-405C-8BE6-48269BD43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0" t="8578" r="38900" b="25467"/>
          <a:stretch/>
        </p:blipFill>
        <p:spPr bwMode="auto">
          <a:xfrm>
            <a:off x="2446070" y="329635"/>
            <a:ext cx="7783780" cy="58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8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392DC3-AEF6-41E2-A5EA-87815B831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F77F0F-6BA4-460C-9BEA-2C5A573DA22F}"/>
              </a:ext>
            </a:extLst>
          </p:cNvPr>
          <p:cNvSpPr/>
          <p:nvPr/>
        </p:nvSpPr>
        <p:spPr>
          <a:xfrm>
            <a:off x="2879845" y="705830"/>
            <a:ext cx="6686186" cy="3785652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работы РМО учителей иностранного языка за 2024 – 2025 уч. г.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Составление плана работы на 2025-2026 уч. г.</a:t>
            </a:r>
          </a:p>
          <a:p>
            <a:pPr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«Знакомство с методическим письмом, разработанным Институтом содержания и методов обучения им. В.С. Леднева;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«Изменения в рабочей программе по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ин.языку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использование конструктора рабочих программ»  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Организационные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497075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0EC9FA-272D-4C6F-A972-4502E6C75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6218A-FBFE-40D2-B94E-F3187A559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t="20960" r="38646" b="57260"/>
          <a:stretch/>
        </p:blipFill>
        <p:spPr bwMode="auto">
          <a:xfrm>
            <a:off x="2522661" y="405234"/>
            <a:ext cx="856895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54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BE0A7C-BE2C-42FD-BF53-4BFC560D8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868776-3602-49A5-A568-7C9491019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9390" r="39200" b="65188"/>
          <a:stretch/>
        </p:blipFill>
        <p:spPr bwMode="auto">
          <a:xfrm>
            <a:off x="2436366" y="473819"/>
            <a:ext cx="3888431" cy="449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487358-166D-4C69-8AEF-92105C61D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5" t="47200" r="38975" b="6933"/>
          <a:stretch/>
        </p:blipFill>
        <p:spPr bwMode="auto">
          <a:xfrm>
            <a:off x="6625976" y="273794"/>
            <a:ext cx="489989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27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89359F-9B87-4C5D-8459-8D68B5540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247B1-311C-4EA8-BD4E-EC0717B85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5" t="35051" r="38376" b="19039"/>
          <a:stretch/>
        </p:blipFill>
        <p:spPr bwMode="auto">
          <a:xfrm>
            <a:off x="2754114" y="213484"/>
            <a:ext cx="6912768" cy="650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68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EC8F5A-2207-4FAA-8673-35D50B94D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B22D335-AB48-4034-B00F-A9C4BBA294BC}"/>
              </a:ext>
            </a:extLst>
          </p:cNvPr>
          <p:cNvSpPr txBox="1">
            <a:spLocks/>
          </p:cNvSpPr>
          <p:nvPr/>
        </p:nvSpPr>
        <p:spPr>
          <a:xfrm>
            <a:off x="2408362" y="254538"/>
            <a:ext cx="8507288" cy="6813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шаги для учителя на 2025/2026 учебный год: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100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Обновленный ФГОС</a:t>
            </a:r>
            <a:r>
              <a:rPr lang="ru-RU" sz="21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своего уровня образования (начального, основного, среднего) — это основа основ.</a:t>
            </a:r>
          </a:p>
          <a:p>
            <a:pPr>
              <a:buFont typeface="+mj-lt"/>
              <a:buAutoNum type="arabicPeriod"/>
            </a:pPr>
            <a:r>
              <a:rPr lang="ru-RU" sz="2100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Примерной программой</a:t>
            </a:r>
            <a:r>
              <a:rPr lang="ru-RU" sz="21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иностранному языку на портале </a:t>
            </a:r>
            <a:r>
              <a:rPr lang="ru-RU" sz="2100" dirty="0">
                <a:solidFill>
                  <a:srgbClr val="3964F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fgosreestr.ru</a:t>
            </a:r>
            <a:r>
              <a:rPr lang="ru-RU" sz="21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100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актуальный Федеральный перечень учебников</a:t>
            </a:r>
            <a:r>
              <a:rPr lang="ru-RU" sz="21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(летом 2025 года), который будет действовать в новом учебном году.</a:t>
            </a:r>
          </a:p>
          <a:p>
            <a:pPr>
              <a:buFont typeface="+mj-lt"/>
              <a:buAutoNum type="arabicPeriod"/>
            </a:pPr>
            <a:r>
              <a:rPr lang="ru-RU" sz="2100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изучить локальные акты своей школы:</a:t>
            </a:r>
            <a:endParaRPr lang="ru-RU" sz="21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r>
              <a:rPr lang="ru-RU" sz="21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(сколько часов у ваших классов?).</a:t>
            </a:r>
          </a:p>
          <a:p>
            <a:pPr lvl="1">
              <a:buFont typeface="+mj-lt"/>
              <a:buAutoNum type="arabicPeriod"/>
            </a:pPr>
            <a:r>
              <a:rPr lang="ru-RU" sz="21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график.</a:t>
            </a:r>
          </a:p>
          <a:p>
            <a:pPr lvl="1">
              <a:buFont typeface="+mj-lt"/>
              <a:buAutoNum type="arabicPeriod"/>
            </a:pPr>
            <a:r>
              <a:rPr lang="ru-RU" sz="21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рабочей программе.</a:t>
            </a:r>
          </a:p>
          <a:p>
            <a:pPr>
              <a:buFont typeface="+mj-lt"/>
              <a:buAutoNum type="arabicPeriod"/>
            </a:pPr>
            <a:r>
              <a:rPr lang="ru-RU" sz="2100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всех этих документов разработать или скорректировать свою Рабочую программу</a:t>
            </a:r>
            <a:r>
              <a:rPr lang="ru-RU" sz="21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2025/2026 учебный год.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 подход гарантирует, что образовательный процесс будет соответствовать всем законодательным требованиям Российской Федерации.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164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7208B-E124-44C3-B13B-C7124D98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58000"/>
          </a:xfrm>
          <a:prstGeom prst="rect">
            <a:avLst/>
          </a:prstGeom>
        </p:spPr>
      </p:pic>
      <p:pic>
        <p:nvPicPr>
          <p:cNvPr id="3" name="Picture 6" descr="http://images.myshared.ru/400171/slide_13.jpg">
            <a:extLst>
              <a:ext uri="{FF2B5EF4-FFF2-40B4-BE49-F238E27FC236}">
                <a16:creationId xmlns:a16="http://schemas.microsoft.com/office/drawing/2014/main" id="{14B10F99-27FE-40C2-A443-08F486E2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22" y="393895"/>
            <a:ext cx="6713503" cy="48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90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5A2738-1448-4390-8647-84D6FC07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2DD666FB-DBE7-4492-AD31-AF8A5D2E4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468313"/>
            <a:ext cx="4572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Задачи, решаемые РМО в 2024-2025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9171F-EB7E-45E8-B15B-F30A69C74E43}"/>
              </a:ext>
            </a:extLst>
          </p:cNvPr>
          <p:cNvSpPr txBox="1"/>
          <p:nvPr/>
        </p:nvSpPr>
        <p:spPr>
          <a:xfrm>
            <a:off x="2659965" y="952573"/>
            <a:ext cx="8158089" cy="4672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1.создавать оптимальные условия для развития основных компетенций учащихся сообразно с их интересами, способностями и возможностями;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повышать уровень методической подготовки педагогов;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проводить обмен опытом успешной педагогической деятельности;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Изучение и внедрение инновационных педагогических технологий в обучении иностранному языку, включая информационно-коммуникативные, использование образовательно-электронных ресурсов для повышения результативности обучения и расширение цифровой компетенции учителей;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Повышение результативности обучения и успешности усвоения иностранного языка через применение эффективных форм и методов на уроках иностранного языка, использование разных типов уроков и подходов в обучении,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Систематическое проведение анализа и мониторинга качества обучения иностранному языку, уровня подготовленности обучающихся к выполнению тестовых заданий в формате ОГЭ, ЕГЭ и ВПР.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4095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7C586F-4F65-4E40-B30F-A122713F3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242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77AB6-6DB1-4233-ADDA-29A296B48A1D}"/>
              </a:ext>
            </a:extLst>
          </p:cNvPr>
          <p:cNvSpPr txBox="1"/>
          <p:nvPr/>
        </p:nvSpPr>
        <p:spPr>
          <a:xfrm>
            <a:off x="4069080" y="792515"/>
            <a:ext cx="6196818" cy="265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Соотнесение содержания ФГИС «Моя школа» (электронные ресурсы) и тематического планирования по предмету.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 ЦОК ФГИС «Моя школа» по английскому языку.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9D6B64-B0CE-4368-AD0F-D97EB6F81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7778" t="22335" r="13141"/>
          <a:stretch/>
        </p:blipFill>
        <p:spPr>
          <a:xfrm rot="5400000">
            <a:off x="1386625" y="1202499"/>
            <a:ext cx="2292293" cy="2561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ACE6D3-05D6-44FE-9B86-F15023EF799E}"/>
              </a:ext>
            </a:extLst>
          </p:cNvPr>
          <p:cNvSpPr txBox="1"/>
          <p:nvPr/>
        </p:nvSpPr>
        <p:spPr>
          <a:xfrm>
            <a:off x="1670538" y="3777667"/>
            <a:ext cx="2561439" cy="88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Пономарева Е. А.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«МОУ </a:t>
            </a: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Килачевская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3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DFD3FF-AE09-4D9D-8059-34D1E06E9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BFA9BD-13DD-4975-BD09-DF7657C7F4AF}"/>
              </a:ext>
            </a:extLst>
          </p:cNvPr>
          <p:cNvSpPr txBox="1"/>
          <p:nvPr/>
        </p:nvSpPr>
        <p:spPr>
          <a:xfrm>
            <a:off x="3337560" y="1134420"/>
            <a:ext cx="6196818" cy="2462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«Особенности преподавания учебного предмета «Иностранный язык» на уровнях начального, общего и среднего общего образования в 2024-2025 уч. г.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EA979-D1A9-4AD2-BB54-E08525D989C9}"/>
              </a:ext>
            </a:extLst>
          </p:cNvPr>
          <p:cNvSpPr txBox="1"/>
          <p:nvPr/>
        </p:nvSpPr>
        <p:spPr>
          <a:xfrm>
            <a:off x="1269609" y="4123398"/>
            <a:ext cx="2824090" cy="160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Ветошкина Н.Р.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МОУ «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Киргинская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2C5819-A44A-40C3-984B-C797E4DE8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1" t="38757" r="40236" b="33725"/>
          <a:stretch/>
        </p:blipFill>
        <p:spPr>
          <a:xfrm>
            <a:off x="822995" y="2626779"/>
            <a:ext cx="2933079" cy="18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6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228FFC-E03A-4A3F-8123-B9B2297D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A76BA-5A1B-4012-ABAC-B8C1FBCE7891}"/>
              </a:ext>
            </a:extLst>
          </p:cNvPr>
          <p:cNvSpPr txBox="1"/>
          <p:nvPr/>
        </p:nvSpPr>
        <p:spPr>
          <a:xfrm>
            <a:off x="3647048" y="947283"/>
            <a:ext cx="61968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Система оценки достижений планируемых предметных результатов освоения учебного предмета «Иностранный язык» в 5-9 классах.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07205-FCCA-4ACC-83FC-FBAD7D0B9198}"/>
              </a:ext>
            </a:extLst>
          </p:cNvPr>
          <p:cNvSpPr txBox="1"/>
          <p:nvPr/>
        </p:nvSpPr>
        <p:spPr>
          <a:xfrm>
            <a:off x="3939541" y="3971725"/>
            <a:ext cx="6196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Пономарева Е. А. </a:t>
            </a:r>
          </a:p>
          <a:p>
            <a:r>
              <a:rPr lang="ru-RU" dirty="0"/>
              <a:t>«МОУ </a:t>
            </a:r>
            <a:r>
              <a:rPr lang="ru-RU" dirty="0" err="1"/>
              <a:t>Килачевская</a:t>
            </a:r>
            <a:r>
              <a:rPr lang="ru-RU" dirty="0"/>
              <a:t> СОШ»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806C32-0B59-4C0B-ABA2-886491289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4" t="27693" r="50000" b="36205"/>
          <a:stretch/>
        </p:blipFill>
        <p:spPr>
          <a:xfrm>
            <a:off x="1396803" y="2001777"/>
            <a:ext cx="1898553" cy="3505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554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33AE22-BC39-4299-B407-C92965317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88A197-F5AD-41DE-B181-628B63555380}"/>
              </a:ext>
            </a:extLst>
          </p:cNvPr>
          <p:cNvSpPr txBox="1"/>
          <p:nvPr/>
        </p:nvSpPr>
        <p:spPr>
          <a:xfrm>
            <a:off x="3126544" y="858191"/>
            <a:ext cx="6931856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«Совершенствование методической деятельности педагога в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период»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F99DB-C871-4C95-8F4D-580E29AE5EBD}"/>
              </a:ext>
            </a:extLst>
          </p:cNvPr>
          <p:cNvSpPr txBox="1"/>
          <p:nvPr/>
        </p:nvSpPr>
        <p:spPr>
          <a:xfrm>
            <a:off x="715728" y="4496291"/>
            <a:ext cx="3075549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Евдокимова А.В.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МОУ «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Килачевская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1106D7-F253-47CE-A727-7D2EBF6D4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39633" r="35337" b="41128"/>
          <a:stretch/>
        </p:blipFill>
        <p:spPr>
          <a:xfrm>
            <a:off x="860800" y="1941710"/>
            <a:ext cx="2785403" cy="25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6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1439</Words>
  <Application>Microsoft Office PowerPoint</Application>
  <PresentationFormat>Широкоэкранный</PresentationFormat>
  <Paragraphs>157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director_cro</cp:lastModifiedBy>
  <cp:revision>30</cp:revision>
  <dcterms:created xsi:type="dcterms:W3CDTF">2025-09-04T15:56:36Z</dcterms:created>
  <dcterms:modified xsi:type="dcterms:W3CDTF">2025-09-16T09:23:19Z</dcterms:modified>
</cp:coreProperties>
</file>