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79" r:id="rId6"/>
    <p:sldId id="264" r:id="rId7"/>
    <p:sldId id="263" r:id="rId8"/>
    <p:sldId id="280" r:id="rId9"/>
    <p:sldId id="261" r:id="rId10"/>
    <p:sldId id="281" r:id="rId11"/>
    <p:sldId id="265" r:id="rId12"/>
    <p:sldId id="282" r:id="rId13"/>
    <p:sldId id="262" r:id="rId14"/>
    <p:sldId id="266" r:id="rId15"/>
    <p:sldId id="267" r:id="rId16"/>
    <p:sldId id="268" r:id="rId17"/>
    <p:sldId id="290" r:id="rId18"/>
    <p:sldId id="269" r:id="rId19"/>
    <p:sldId id="273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5" r:id="rId31"/>
    <p:sldId id="294" r:id="rId32"/>
    <p:sldId id="274" r:id="rId33"/>
    <p:sldId id="296" r:id="rId34"/>
    <p:sldId id="297" r:id="rId35"/>
    <p:sldId id="27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023D7-F33D-41C5-8733-A6BFDD500E1A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70B19-99E4-4BD5-9528-61A9D528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5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1A8EB-AB04-4A56-B910-1F79AFFFDAD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1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l="1619" t="10566" r="2691" b="66876"/>
          <a:stretch/>
        </p:blipFill>
        <p:spPr>
          <a:xfrm>
            <a:off x="2176" y="0"/>
            <a:ext cx="12189823" cy="1616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6653349"/>
            <a:ext cx="12191999" cy="204651"/>
          </a:xfrm>
          <a:prstGeom prst="rect">
            <a:avLst/>
          </a:prstGeom>
          <a:solidFill>
            <a:srgbClr val="3F9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5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7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2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l="1619" t="10566" r="2691" b="66876"/>
          <a:stretch/>
        </p:blipFill>
        <p:spPr>
          <a:xfrm>
            <a:off x="2176" y="0"/>
            <a:ext cx="12189823" cy="1616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6653349"/>
            <a:ext cx="12191999" cy="204651"/>
          </a:xfrm>
          <a:prstGeom prst="rect">
            <a:avLst/>
          </a:prstGeom>
          <a:solidFill>
            <a:srgbClr val="3F9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2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l="1619" t="10566" r="2691" b="66876"/>
          <a:stretch/>
        </p:blipFill>
        <p:spPr>
          <a:xfrm>
            <a:off x="2176" y="0"/>
            <a:ext cx="12189823" cy="1616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6653349"/>
            <a:ext cx="12191999" cy="204651"/>
          </a:xfrm>
          <a:prstGeom prst="rect">
            <a:avLst/>
          </a:prstGeom>
          <a:solidFill>
            <a:srgbClr val="3F9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2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/>
          <a:srcRect l="1619" t="10566" r="2691" b="66876"/>
          <a:stretch/>
        </p:blipFill>
        <p:spPr>
          <a:xfrm>
            <a:off x="2176" y="0"/>
            <a:ext cx="12189823" cy="1616413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6653349"/>
            <a:ext cx="12191999" cy="204651"/>
          </a:xfrm>
          <a:prstGeom prst="rect">
            <a:avLst/>
          </a:prstGeom>
          <a:solidFill>
            <a:srgbClr val="3F9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4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/>
          <a:srcRect l="1619" t="10566" r="2691" b="66876"/>
          <a:stretch/>
        </p:blipFill>
        <p:spPr>
          <a:xfrm>
            <a:off x="2176" y="0"/>
            <a:ext cx="12189823" cy="1616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6653349"/>
            <a:ext cx="12191999" cy="204651"/>
          </a:xfrm>
          <a:prstGeom prst="rect">
            <a:avLst/>
          </a:prstGeom>
          <a:solidFill>
            <a:srgbClr val="3F9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3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/>
          <a:srcRect l="1619" t="10566" r="2691" b="66876"/>
          <a:stretch/>
        </p:blipFill>
        <p:spPr>
          <a:xfrm>
            <a:off x="2176" y="0"/>
            <a:ext cx="12189823" cy="161641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53349"/>
            <a:ext cx="12191999" cy="204651"/>
          </a:xfrm>
          <a:prstGeom prst="rect">
            <a:avLst/>
          </a:prstGeom>
          <a:solidFill>
            <a:srgbClr val="3F9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8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8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uoirbitmo.ru/metodrabota/rmo_uchiteley_informatik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uoirbitmo.ru/metodrabota/rmo_uchiteley_informatik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3"/>
          <p:cNvSpPr/>
          <p:nvPr/>
        </p:nvSpPr>
        <p:spPr>
          <a:xfrm>
            <a:off x="231206" y="5843791"/>
            <a:ext cx="1188684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4529B"/>
                </a:solidFill>
                <a:latin typeface="Times New Roman"/>
                <a:ea typeface="Arial Unicode MS"/>
              </a:rPr>
              <a:t>Страница на сайте ОУ: </a:t>
            </a:r>
            <a:r>
              <a:rPr lang="en-US" sz="2000" b="1" u="sng" strike="noStrike" spc="-1" dirty="0">
                <a:solidFill>
                  <a:srgbClr val="0000BF"/>
                </a:solidFill>
                <a:uFillTx/>
                <a:latin typeface="Times New Roman"/>
                <a:ea typeface="Arial Unicode MS"/>
                <a:hlinkClick r:id="rId2"/>
              </a:rPr>
              <a:t>https://uoirbitmo.ru/metodrabota/rmo_uchiteley_informatiki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4529B"/>
                </a:solidFill>
                <a:latin typeface="Times New Roman"/>
                <a:ea typeface="Arial Unicode MS"/>
              </a:rPr>
              <a:t>Группа в </a:t>
            </a:r>
            <a:r>
              <a:rPr lang="en-US" sz="2000" b="1" strike="noStrike" spc="-1" dirty="0">
                <a:solidFill>
                  <a:srgbClr val="34529B"/>
                </a:solidFill>
                <a:latin typeface="Times New Roman"/>
                <a:ea typeface="Arial Unicode MS"/>
              </a:rPr>
              <a:t>WhatsApp</a:t>
            </a:r>
            <a:r>
              <a:rPr lang="ru-RU" sz="2000" b="1" strike="noStrike" spc="-1" dirty="0">
                <a:solidFill>
                  <a:srgbClr val="34529B"/>
                </a:solidFill>
                <a:latin typeface="Times New Roman"/>
                <a:ea typeface="Arial Unicode MS"/>
              </a:rPr>
              <a:t>: +7(982)7082565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231206" y="4829582"/>
            <a:ext cx="613440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BF0000"/>
                </a:solidFill>
                <a:latin typeface="Times New Roman"/>
                <a:ea typeface="Arial Unicode MS"/>
              </a:rPr>
              <a:t>Манькова</a:t>
            </a:r>
            <a:r>
              <a:rPr lang="ru-RU" sz="2000" b="1" strike="noStrike" spc="-1" dirty="0">
                <a:solidFill>
                  <a:srgbClr val="BF0000"/>
                </a:solidFill>
                <a:latin typeface="Times New Roman"/>
                <a:ea typeface="Arial Unicode MS"/>
              </a:rPr>
              <a:t> Ольга Сергеевна</a:t>
            </a:r>
            <a:endParaRPr lang="ru-RU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BF0000"/>
              </a:buClr>
              <a:buFont typeface="Wingdings" charset="2"/>
              <a:buChar char=""/>
            </a:pPr>
            <a:r>
              <a:rPr lang="ru-RU" sz="2000" b="1" strike="noStrike" spc="-1" dirty="0">
                <a:solidFill>
                  <a:srgbClr val="BF0000"/>
                </a:solidFill>
                <a:latin typeface="Times New Roman"/>
                <a:ea typeface="Arial Unicode MS"/>
              </a:rPr>
              <a:t>+7(982)7082565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BF0000"/>
                </a:solidFill>
                <a:latin typeface="Wingdings"/>
                <a:ea typeface="Arial Unicode MS"/>
              </a:rPr>
              <a:t></a:t>
            </a:r>
            <a:r>
              <a:rPr lang="ru-RU" sz="2000" b="1" strike="noStrike" spc="-1" dirty="0">
                <a:solidFill>
                  <a:srgbClr val="BF0000"/>
                </a:solidFill>
                <a:latin typeface="Times New Roman"/>
                <a:ea typeface="Arial Unicode MS"/>
              </a:rPr>
              <a:t> </a:t>
            </a:r>
            <a:r>
              <a:rPr lang="en-US" sz="2000" b="1" strike="noStrike" spc="-1" dirty="0">
                <a:solidFill>
                  <a:srgbClr val="BF0000"/>
                </a:solidFill>
                <a:latin typeface="Times New Roman"/>
                <a:ea typeface="Arial Unicode MS"/>
              </a:rPr>
              <a:t>olserman.09@gmail.com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6" y="2081859"/>
            <a:ext cx="3141636" cy="2324678"/>
          </a:xfrm>
          <a:prstGeom prst="rect">
            <a:avLst/>
          </a:prstGeom>
        </p:spPr>
      </p:pic>
      <p:sp>
        <p:nvSpPr>
          <p:cNvPr id="10" name="CustomShape 1"/>
          <p:cNvSpPr/>
          <p:nvPr/>
        </p:nvSpPr>
        <p:spPr>
          <a:xfrm>
            <a:off x="3657436" y="2642829"/>
            <a:ext cx="846061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34529B"/>
                </a:solidFill>
                <a:latin typeface="Times New Roman"/>
                <a:ea typeface="Arial Unicode MS"/>
              </a:rPr>
              <a:t>Районное методическое объединение 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34529B"/>
                </a:solidFill>
                <a:latin typeface="Times New Roman"/>
                <a:ea typeface="Arial Unicode MS"/>
              </a:rPr>
              <a:t>учителей информатики 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 err="1">
                <a:solidFill>
                  <a:srgbClr val="34529B"/>
                </a:solidFill>
                <a:latin typeface="Times New Roman"/>
                <a:ea typeface="Arial Unicode MS"/>
              </a:rPr>
              <a:t>Ирбитского</a:t>
            </a:r>
            <a:r>
              <a:rPr lang="ru-RU" sz="3200" b="1" strike="noStrike" spc="-1" dirty="0">
                <a:solidFill>
                  <a:srgbClr val="34529B"/>
                </a:solidFill>
                <a:latin typeface="Times New Roman"/>
                <a:ea typeface="Arial Unicode MS"/>
              </a:rPr>
              <a:t> муниципального образования 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214" y="463639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2386585"/>
            <a:ext cx="11827546" cy="2168870"/>
          </a:xfrm>
        </p:spPr>
        <p:txBody>
          <a:bodyPr>
            <a:normAutofit/>
          </a:bodyPr>
          <a:lstStyle/>
          <a:p>
            <a:pPr lvl="0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ема работы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РМО на 2024-2025 уч. год: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образования в образовательных организациях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МО»</a:t>
            </a:r>
          </a:p>
        </p:txBody>
      </p:sp>
    </p:spTree>
    <p:extLst>
      <p:ext uri="{BB962C8B-B14F-4D97-AF65-F5344CB8AC3E}">
        <p14:creationId xmlns:p14="http://schemas.microsoft.com/office/powerpoint/2010/main" val="51229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91" y="3744051"/>
            <a:ext cx="11519263" cy="610235"/>
          </a:xfrm>
        </p:spPr>
        <p:txBody>
          <a:bodyPr>
            <a:normAutofit/>
          </a:bodyPr>
          <a:lstStyle/>
          <a:p>
            <a:pPr lvl="0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татистические данные по итогам сдачи ОГЭ и ЕГЭ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5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52" t="24406" r="22782" b="13889"/>
          <a:stretch/>
        </p:blipFill>
        <p:spPr>
          <a:xfrm>
            <a:off x="859536" y="1691640"/>
            <a:ext cx="10562869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9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67" y="2794558"/>
            <a:ext cx="1608103" cy="2274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61" t="29153" r="35410" b="46819"/>
          <a:stretch/>
        </p:blipFill>
        <p:spPr>
          <a:xfrm>
            <a:off x="146304" y="2715767"/>
            <a:ext cx="10201738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7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27" t="27647" r="54559" b="46906"/>
          <a:stretch/>
        </p:blipFill>
        <p:spPr>
          <a:xfrm>
            <a:off x="350648" y="1992214"/>
            <a:ext cx="11734281" cy="37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6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602" y="2145903"/>
            <a:ext cx="2809885" cy="39746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199" t="25096" r="43204" b="17430"/>
          <a:stretch/>
        </p:blipFill>
        <p:spPr>
          <a:xfrm>
            <a:off x="274320" y="1703302"/>
            <a:ext cx="8357616" cy="48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21" t="25899" r="55430" b="18829"/>
          <a:stretch/>
        </p:blipFill>
        <p:spPr>
          <a:xfrm>
            <a:off x="2375647" y="1658470"/>
            <a:ext cx="7360024" cy="48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47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8B3BB-1275-4B84-9D88-F350908F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128" y="1398397"/>
            <a:ext cx="10515600" cy="132556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Уровни достижения целевых показателей освоения ООП по результатам оценочных процедур 2024 года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FDE7D47-442B-4453-9B9E-7CF176EA4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123721"/>
              </p:ext>
            </p:extLst>
          </p:nvPr>
        </p:nvGraphicFramePr>
        <p:xfrm>
          <a:off x="420624" y="2723960"/>
          <a:ext cx="11347704" cy="3461588"/>
        </p:xfrm>
        <a:graphic>
          <a:graphicData uri="http://schemas.openxmlformats.org/drawingml/2006/table">
            <a:tbl>
              <a:tblPr firstRow="1" firstCol="1" bandRow="1"/>
              <a:tblGrid>
                <a:gridCol w="2578746">
                  <a:extLst>
                    <a:ext uri="{9D8B030D-6E8A-4147-A177-3AD203B41FA5}">
                      <a16:colId xmlns:a16="http://schemas.microsoft.com/office/drawing/2014/main" val="3752930609"/>
                    </a:ext>
                  </a:extLst>
                </a:gridCol>
                <a:gridCol w="2748642">
                  <a:extLst>
                    <a:ext uri="{9D8B030D-6E8A-4147-A177-3AD203B41FA5}">
                      <a16:colId xmlns:a16="http://schemas.microsoft.com/office/drawing/2014/main" val="3338793561"/>
                    </a:ext>
                  </a:extLst>
                </a:gridCol>
                <a:gridCol w="2923391">
                  <a:extLst>
                    <a:ext uri="{9D8B030D-6E8A-4147-A177-3AD203B41FA5}">
                      <a16:colId xmlns:a16="http://schemas.microsoft.com/office/drawing/2014/main" val="1619130510"/>
                    </a:ext>
                  </a:extLst>
                </a:gridCol>
                <a:gridCol w="3096925">
                  <a:extLst>
                    <a:ext uri="{9D8B030D-6E8A-4147-A177-3AD203B41FA5}">
                      <a16:colId xmlns:a16="http://schemas.microsoft.com/office/drawing/2014/main" val="1894666196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относительно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894331"/>
                  </a:ext>
                </a:extLst>
              </a:tr>
              <a:tr h="507812"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Индексы ВПР НОО 2024</a:t>
                      </a:r>
                      <a:endParaRPr lang="ru-RU" sz="18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 при 83% целевых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13,1%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15% целевых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Положительная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749650"/>
                  </a:ext>
                </a:extLst>
              </a:tr>
              <a:tr h="507812"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Индексы ВПР ООО 2024</a:t>
                      </a:r>
                      <a:endParaRPr lang="ru-RU" sz="18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79,5% при 75% целевых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4,9%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15% целевых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Положительная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60097"/>
                  </a:ext>
                </a:extLst>
              </a:tr>
              <a:tr h="507812"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Индексы ВПР СОО 2024</a:t>
                      </a:r>
                      <a:endParaRPr lang="ru-RU" sz="18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88,5% при 80% целевых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20,5% при 20% целевых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Положительная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303992"/>
                  </a:ext>
                </a:extLst>
              </a:tr>
              <a:tr h="507812"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Индексы ОГЭ 2024</a:t>
                      </a:r>
                      <a:endParaRPr lang="ru-RU" sz="18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97,4% при 83% целевых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18,3% при 15% целевых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Положительная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883566"/>
                  </a:ext>
                </a:extLst>
              </a:tr>
              <a:tr h="507812"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Индексы ЕГЭ 2024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85,7% при 85% целевых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22% при 20% целевых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Положительная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66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83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9269" y="2018086"/>
            <a:ext cx="8704731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6987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Постановка задачи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 единый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26987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информационно-методический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день: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9525" algn="just">
              <a:lnSpc>
                <a:spcPct val="107000"/>
              </a:lnSpc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952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качественный анализ ОГЭ и ЕГЭ каждым учителем с обозначением проблемных зон;</a:t>
            </a:r>
          </a:p>
          <a:p>
            <a:pPr marL="457200" indent="-952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2) качественный анализ результатов ОГЭ 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ЕГЭ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6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5736" y="2709656"/>
            <a:ext cx="11097768" cy="190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НФОРМАЦИОННО-МЕТОДИЧЕСКОЕ ПИСЬМО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 ОСОБЕННОСТЯХ ПРЕПОДАВАНИЯ УЧЕБНОГО ПРЕДМЕТА «ИНФОРМАТИКА»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2024/2025 УЧЕБНОМ ГОДУ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1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662702"/>
            <a:ext cx="12192000" cy="296154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Августовское совещание </a:t>
            </a:r>
            <a:r>
              <a:rPr lang="ru-RU" sz="2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педагогических работников Ирбитского муниципального образования</a:t>
            </a:r>
            <a: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 </a:t>
            </a:r>
            <a: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8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«Реализация целей и задач суверенной системы образования в </a:t>
            </a:r>
            <a:r>
              <a:rPr lang="ru-RU" sz="2800" b="1" i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Ирбитском</a:t>
            </a:r>
            <a:r>
              <a:rPr lang="ru-RU" sz="28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муниципальном образовании: новые возможности развития»</a:t>
            </a:r>
            <a: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 </a:t>
            </a:r>
            <a: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8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День встреч </a:t>
            </a:r>
            <a: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8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29 </a:t>
            </a:r>
            <a:r>
              <a:rPr lang="ru-RU" sz="2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августа 2024 года</a:t>
            </a:r>
            <a:endParaRPr lang="ru-RU" sz="2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550" y="5011842"/>
            <a:ext cx="11826240" cy="1158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РМО: «Задачи, стоящие перед учителями информатики </a:t>
            </a:r>
            <a:endParaRPr lang="ru-RU" sz="3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 реализации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ФГОС»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024" y="1826086"/>
            <a:ext cx="11338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Федеральный закон от 29 декабря 2012 г. № 273-ФЗ «Об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образовании в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Российской Федерации»;</a:t>
            </a:r>
          </a:p>
          <a:p>
            <a:pPr algn="just"/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Федеральный закон от 19 декабря 2023 г № 618-ФЗ «О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внесении изменений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Федеральный закон «Об образовании в Российской Федерации»;</a:t>
            </a:r>
          </a:p>
          <a:p>
            <a:pPr algn="just"/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приказ </a:t>
            </a:r>
            <a:r>
              <a:rPr lang="ru-RU"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Минпросвещения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России от 31 мая 2021 г. №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287«Об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утверждении федерального государственного образовательного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стандарта основного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 образования» (с изменениями) (далее – ФГОС ООО);</a:t>
            </a:r>
          </a:p>
          <a:p>
            <a:pPr algn="just"/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приказ </a:t>
            </a:r>
            <a:r>
              <a:rPr lang="ru-RU"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Минобрнауки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России от 17 мая 2012 г. № 413 «Об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утверждении федерального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государственного образовательного стандарта среднего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 образования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 (с изменениями) (далее – ФГОС СОО);</a:t>
            </a:r>
          </a:p>
          <a:p>
            <a:pPr algn="just"/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приказ </a:t>
            </a:r>
            <a:r>
              <a:rPr lang="ru-RU"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Минпросвещения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России от 18 мая 2023 г. №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370 «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утверждении федеральной образовательной программы основного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 образования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 (с изменениями);</a:t>
            </a:r>
          </a:p>
          <a:p>
            <a:pPr algn="just"/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приказ </a:t>
            </a:r>
            <a:r>
              <a:rPr lang="ru-RU"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Минпросвещения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России от 18 мая 2023 г. №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371 «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утверждении федеральной образовательной программы среднего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 образования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 (с изменениями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);</a:t>
            </a:r>
            <a:endParaRPr lang="ru-RU"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22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592" y="1597486"/>
            <a:ext cx="113385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приказ </a:t>
            </a:r>
            <a:r>
              <a:rPr lang="ru-RU" sz="17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Минпросвещения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России от 21 сентября 2022 г. №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858 «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утверждении федерального перечня учебников, допущенных к использованию при реализации имеющих государственную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аккредитацию образовательных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 начального общего, основного общего,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среднего общего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образования организациями, осуществляющими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образовательную деятельность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установления предельного срока использования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исключённых учебников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»;</a:t>
            </a:r>
          </a:p>
          <a:p>
            <a:pPr algn="just"/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приказ </a:t>
            </a:r>
            <a:r>
              <a:rPr lang="ru-RU" sz="17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Минпросвещения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России от 21 февраля 2024 г. №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119 «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внесении изменений в приложения № 1 и № 2 к приказу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просвещения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Российской Федерации от 21 сентября 2022 г. №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858 «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утверждении федерального перечня учебников,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допущенных к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использованию при реализации имеющих государственную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аккредитацию образовательных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 начального общего, основного общего,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среднего общего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образования организациями, осуществляющими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образовательную деятельность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установления предельного срока использования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исключённых учебников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»;</a:t>
            </a:r>
          </a:p>
          <a:p>
            <a:pPr algn="just"/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приказ </a:t>
            </a:r>
            <a:r>
              <a:rPr lang="ru-RU" sz="17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Минпросвещения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России от 21 мая 2024 г. № 347 «О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внесении изменений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приказ </a:t>
            </a:r>
            <a:r>
              <a:rPr lang="ru-RU" sz="17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Минпросвещения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России от 21 сентября 2022 г. №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858 «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утверждении федерального перечня учебников,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допущенных к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использованию при реализации имеющих государственную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аккредитацию образовательных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 начального общего, основного общего,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среднего общего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образования организациями, осуществляющими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образовательную деятельность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установления предельного срока использования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исключённых учебников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»»;</a:t>
            </a:r>
          </a:p>
          <a:p>
            <a:pPr algn="just"/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приказ </a:t>
            </a:r>
            <a:r>
              <a:rPr lang="ru-RU" sz="17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Минпросвещения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России от 4 октября 2023 г. №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738 «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утверждении федерального перечня электронных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образовательных ресурсов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допущенных к использованию при реализации 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имеющих государственную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аккредитацию образовательных программ начального общего</a:t>
            </a:r>
            <a:r>
              <a:rPr lang="ru-RU" sz="17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основного </a:t>
            </a:r>
            <a:r>
              <a:rPr lang="ru-RU" sz="17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общего, среднего общего образования».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3806305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146" t="9094" r="16590" b="4607"/>
          <a:stretch/>
        </p:blipFill>
        <p:spPr>
          <a:xfrm>
            <a:off x="246887" y="1847088"/>
            <a:ext cx="6360535" cy="4590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12280" y="1759172"/>
            <a:ext cx="43342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Основное общее образование:</a:t>
            </a:r>
          </a:p>
          <a:p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Федеральная рабочая программа по учебному предмету «Информатика»</a:t>
            </a:r>
          </a:p>
          <a:p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(базовый уровень);</a:t>
            </a:r>
          </a:p>
          <a:p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Федеральная рабочая программа по учебному предмету «Информатика»</a:t>
            </a:r>
          </a:p>
          <a:p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(углублённый уровень).</a:t>
            </a:r>
          </a:p>
          <a:p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Среднее общее образование:</a:t>
            </a:r>
          </a:p>
          <a:p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Федеральная рабочая программа по учебному предмету «Информатика»</a:t>
            </a:r>
          </a:p>
          <a:p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(базовый уровень);</a:t>
            </a:r>
          </a:p>
          <a:p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Федеральная рабочая программа по учебному предмету «Информатика»</a:t>
            </a:r>
          </a:p>
          <a:p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(углублённый уровень).</a:t>
            </a:r>
          </a:p>
        </p:txBody>
      </p:sp>
    </p:spTree>
    <p:extLst>
      <p:ext uri="{BB962C8B-B14F-4D97-AF65-F5344CB8AC3E}">
        <p14:creationId xmlns:p14="http://schemas.microsoft.com/office/powerpoint/2010/main" val="2528444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388" t="15434" r="16568" b="4898"/>
          <a:stretch/>
        </p:blipFill>
        <p:spPr>
          <a:xfrm>
            <a:off x="2667000" y="1690688"/>
            <a:ext cx="6858000" cy="4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05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540" t="8670" r="7675" b="4652"/>
          <a:stretch/>
        </p:blipFill>
        <p:spPr>
          <a:xfrm>
            <a:off x="2218944" y="1608391"/>
            <a:ext cx="7754112" cy="49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29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252" t="10283" r="16850" b="17545"/>
          <a:stretch/>
        </p:blipFill>
        <p:spPr>
          <a:xfrm>
            <a:off x="2039112" y="1690688"/>
            <a:ext cx="8220455" cy="49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16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528" y="2039957"/>
            <a:ext cx="11097768" cy="424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риказ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просвещения Российской Федерации от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18.07.2024 № 499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"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образования"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(Зарегистрирован 16.08.2024 № 79172) 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59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83434" y="2276873"/>
            <a:ext cx="10361851" cy="175805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Оценочная деятельность в рамках реализации федеральных образовательных </a:t>
            </a:r>
            <a:r>
              <a:rPr lang="ru-RU" b="1" dirty="0" smtClean="0"/>
              <a:t>программ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8253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968" y="1582230"/>
            <a:ext cx="10310223" cy="1143000"/>
          </a:xfrm>
        </p:spPr>
        <p:txBody>
          <a:bodyPr>
            <a:normAutofit/>
          </a:bodyPr>
          <a:lstStyle/>
          <a:p>
            <a:pPr algn="l"/>
            <a:r>
              <a:rPr lang="ru-RU" sz="30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статья 28 Федерального закона от 29 декабря 2012 г. </a:t>
            </a:r>
            <a:br>
              <a:rPr lang="ru-RU" sz="2000" b="1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N 273-ФЗ "Об образовании в Российской Федерации"  </a:t>
            </a:r>
            <a:endParaRPr lang="ru-RU" sz="20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2660909"/>
            <a:ext cx="9950183" cy="37307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Осуществление текущего контроля успеваемости и промежуточной аттестации обучающихся относится к компетенции образовательной организации. </a:t>
            </a:r>
          </a:p>
          <a:p>
            <a:pPr marL="0" indent="0" algn="just">
              <a:buNone/>
            </a:pP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Образовательные организации устанавливают формы, периодичность и порядок их проведения; 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ведут индивидуальный учет результатов освоения обучающимися образовательных программ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а также хранят в архивах информацию об этих результатах на бумажных и (или) электронных носителях.</a:t>
            </a:r>
          </a:p>
        </p:txBody>
      </p:sp>
    </p:spTree>
    <p:extLst>
      <p:ext uri="{BB962C8B-B14F-4D97-AF65-F5344CB8AC3E}">
        <p14:creationId xmlns:p14="http://schemas.microsoft.com/office/powerpoint/2010/main" val="3237611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0033D-B09C-41B9-9274-EE7E3650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04" y="1279525"/>
            <a:ext cx="11295888" cy="1325563"/>
          </a:xfrm>
        </p:spPr>
        <p:txBody>
          <a:bodyPr>
            <a:normAutofit/>
          </a:bodyPr>
          <a:lstStyle/>
          <a:p>
            <a:r>
              <a:rPr lang="ru-RU" sz="2800" dirty="0"/>
              <a:t>Таблицы  «Планируемых результатов освоения ООП НОО/ОО/СОО»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9A8986D-2BDC-4412-9872-96E781B5EC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67539"/>
              </p:ext>
            </p:extLst>
          </p:nvPr>
        </p:nvGraphicFramePr>
        <p:xfrm>
          <a:off x="627888" y="2300130"/>
          <a:ext cx="10107167" cy="4009229"/>
        </p:xfrm>
        <a:graphic>
          <a:graphicData uri="http://schemas.openxmlformats.org/drawingml/2006/table">
            <a:tbl>
              <a:tblPr/>
              <a:tblGrid>
                <a:gridCol w="6416953">
                  <a:extLst>
                    <a:ext uri="{9D8B030D-6E8A-4147-A177-3AD203B41FA5}">
                      <a16:colId xmlns:a16="http://schemas.microsoft.com/office/drawing/2014/main" val="2431787544"/>
                    </a:ext>
                  </a:extLst>
                </a:gridCol>
                <a:gridCol w="833274">
                  <a:extLst>
                    <a:ext uri="{9D8B030D-6E8A-4147-A177-3AD203B41FA5}">
                      <a16:colId xmlns:a16="http://schemas.microsoft.com/office/drawing/2014/main" val="4107583226"/>
                    </a:ext>
                  </a:extLst>
                </a:gridCol>
                <a:gridCol w="714235">
                  <a:extLst>
                    <a:ext uri="{9D8B030D-6E8A-4147-A177-3AD203B41FA5}">
                      <a16:colId xmlns:a16="http://schemas.microsoft.com/office/drawing/2014/main" val="3044945809"/>
                    </a:ext>
                  </a:extLst>
                </a:gridCol>
                <a:gridCol w="714235">
                  <a:extLst>
                    <a:ext uri="{9D8B030D-6E8A-4147-A177-3AD203B41FA5}">
                      <a16:colId xmlns:a16="http://schemas.microsoft.com/office/drawing/2014/main" val="2903934909"/>
                    </a:ext>
                  </a:extLst>
                </a:gridCol>
                <a:gridCol w="714235">
                  <a:extLst>
                    <a:ext uri="{9D8B030D-6E8A-4147-A177-3AD203B41FA5}">
                      <a16:colId xmlns:a16="http://schemas.microsoft.com/office/drawing/2014/main" val="1383773946"/>
                    </a:ext>
                  </a:extLst>
                </a:gridCol>
                <a:gridCol w="714235">
                  <a:extLst>
                    <a:ext uri="{9D8B030D-6E8A-4147-A177-3AD203B41FA5}">
                      <a16:colId xmlns:a16="http://schemas.microsoft.com/office/drawing/2014/main" val="3540925458"/>
                    </a:ext>
                  </a:extLst>
                </a:gridCol>
              </a:tblGrid>
              <a:tr h="23583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освоения ООП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НОО/ООО/СОО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15163"/>
                  </a:ext>
                </a:extLst>
              </a:tr>
              <a:tr h="1415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освоения ООП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Отметка о  выполнении:                      Указать уровень освоения (ниже базового/базовый/ повышенный/ высокий)                                            </a:t>
                      </a:r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1 класса - базовый/ниже базового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902628"/>
                  </a:ext>
                </a:extLst>
              </a:tr>
              <a:tr h="235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89967"/>
                  </a:ext>
                </a:extLst>
              </a:tr>
              <a:tr h="235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класс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352730"/>
                  </a:ext>
                </a:extLst>
              </a:tr>
              <a:tr h="235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474140"/>
                  </a:ext>
                </a:extLst>
              </a:tr>
              <a:tr h="235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Предметные результаты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9150"/>
                  </a:ext>
                </a:extLst>
              </a:tr>
              <a:tr h="235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различать слово и предложение; выделять слова из предложений;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47618"/>
                  </a:ext>
                </a:extLst>
              </a:tr>
              <a:tr h="235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выделять звуки из слова;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379948"/>
                  </a:ext>
                </a:extLst>
              </a:tr>
              <a:tr h="471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различать гласные и согласные звуки (в том числе различать в словах согласный звук [й’] и гласный звук [и]);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71070"/>
                  </a:ext>
                </a:extLst>
              </a:tr>
              <a:tr h="235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различать ударные и безударные гласные звуки;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042954"/>
                  </a:ext>
                </a:extLst>
              </a:tr>
              <a:tr h="235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различать согласные звуки: мягкие и твёрдые, звонкие и глухие (вне слова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917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31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948" y="3491502"/>
            <a:ext cx="11519263" cy="610235"/>
          </a:xfrm>
        </p:spPr>
        <p:txBody>
          <a:bodyPr>
            <a:normAutofit/>
          </a:bodyPr>
          <a:lstStyle/>
          <a:p>
            <a:pPr lvl="0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нализ деятельности РМО в прошлом учебном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02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1434973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Особенности оценки   предметных результатов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68" y="2692937"/>
            <a:ext cx="10971208" cy="46085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оценка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педагогами предметных результатов в ходе процедур текущей, промежуточной и итоговой оценки;</a:t>
            </a:r>
          </a:p>
          <a:p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ценка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администрацией образовательной организации в ходе внутришкольного мониторинга;</a:t>
            </a:r>
          </a:p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особенности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оценки предметных результатов фиксируются в приложении к ООП и включает:</a:t>
            </a:r>
          </a:p>
          <a:p>
            <a:pPr marL="0" indent="0">
              <a:buNone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- список планируемых результатов</a:t>
            </a:r>
          </a:p>
          <a:p>
            <a:pPr marL="0" indent="0">
              <a:buNone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- требования к выставлению отметок за промежуточную аттестацию</a:t>
            </a:r>
          </a:p>
          <a:p>
            <a:pPr marL="0" indent="0">
              <a:buNone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- график контрольных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82541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510" t="13670" r="11615" b="27300"/>
          <a:stretch/>
        </p:blipFill>
        <p:spPr>
          <a:xfrm>
            <a:off x="557783" y="1737359"/>
            <a:ext cx="7845553" cy="47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68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072" y="1729061"/>
            <a:ext cx="11097768" cy="1830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роведение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школьного этапа 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Всероссийской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олимпиады школьников 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2024-25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учебном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году</a:t>
            </a: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848" t="10484" r="35158" b="34950"/>
          <a:stretch/>
        </p:blipFill>
        <p:spPr>
          <a:xfrm>
            <a:off x="6368052" y="3557016"/>
            <a:ext cx="5290548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22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256" t="10242" r="17593" b="29626"/>
          <a:stretch/>
        </p:blipFill>
        <p:spPr>
          <a:xfrm>
            <a:off x="1024128" y="1737359"/>
            <a:ext cx="9436607" cy="48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82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1" y="1709928"/>
            <a:ext cx="4128464" cy="4759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808" t="22719" r="24864" b="19090"/>
          <a:stretch/>
        </p:blipFill>
        <p:spPr>
          <a:xfrm>
            <a:off x="4329493" y="1709928"/>
            <a:ext cx="7734469" cy="48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00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3"/>
          <p:cNvSpPr/>
          <p:nvPr/>
        </p:nvSpPr>
        <p:spPr>
          <a:xfrm>
            <a:off x="231206" y="5843791"/>
            <a:ext cx="1188684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4529B"/>
                </a:solidFill>
                <a:latin typeface="Times New Roman"/>
                <a:ea typeface="Arial Unicode MS"/>
              </a:rPr>
              <a:t>Страница на сайте ОУ: </a:t>
            </a:r>
            <a:r>
              <a:rPr lang="en-US" sz="2000" b="1" u="sng" strike="noStrike" spc="-1" dirty="0">
                <a:solidFill>
                  <a:srgbClr val="0000BF"/>
                </a:solidFill>
                <a:uFillTx/>
                <a:latin typeface="Times New Roman"/>
                <a:ea typeface="Arial Unicode MS"/>
                <a:hlinkClick r:id="rId2"/>
              </a:rPr>
              <a:t>https://uoirbitmo.ru/metodrabota/rmo_uchiteley_informatiki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4529B"/>
                </a:solidFill>
                <a:latin typeface="Times New Roman"/>
                <a:ea typeface="Arial Unicode MS"/>
              </a:rPr>
              <a:t>Группа в </a:t>
            </a:r>
            <a:r>
              <a:rPr lang="en-US" sz="2000" b="1" strike="noStrike" spc="-1" dirty="0">
                <a:solidFill>
                  <a:srgbClr val="34529B"/>
                </a:solidFill>
                <a:latin typeface="Times New Roman"/>
                <a:ea typeface="Arial Unicode MS"/>
              </a:rPr>
              <a:t>WhatsApp</a:t>
            </a:r>
            <a:r>
              <a:rPr lang="ru-RU" sz="2000" b="1" strike="noStrike" spc="-1" dirty="0">
                <a:solidFill>
                  <a:srgbClr val="34529B"/>
                </a:solidFill>
                <a:latin typeface="Times New Roman"/>
                <a:ea typeface="Arial Unicode MS"/>
              </a:rPr>
              <a:t>: +7(982)7082565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231206" y="4829582"/>
            <a:ext cx="613440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BF0000"/>
                </a:solidFill>
                <a:latin typeface="Times New Roman"/>
                <a:ea typeface="Arial Unicode MS"/>
              </a:rPr>
              <a:t>Манькова</a:t>
            </a:r>
            <a:r>
              <a:rPr lang="ru-RU" sz="2000" b="1" strike="noStrike" spc="-1" dirty="0">
                <a:solidFill>
                  <a:srgbClr val="BF0000"/>
                </a:solidFill>
                <a:latin typeface="Times New Roman"/>
                <a:ea typeface="Arial Unicode MS"/>
              </a:rPr>
              <a:t> Ольга Сергеевна</a:t>
            </a:r>
            <a:endParaRPr lang="ru-RU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BF0000"/>
              </a:buClr>
              <a:buFont typeface="Wingdings" charset="2"/>
              <a:buChar char=""/>
            </a:pPr>
            <a:r>
              <a:rPr lang="ru-RU" sz="2000" b="1" strike="noStrike" spc="-1" dirty="0">
                <a:solidFill>
                  <a:srgbClr val="BF0000"/>
                </a:solidFill>
                <a:latin typeface="Times New Roman"/>
                <a:ea typeface="Arial Unicode MS"/>
              </a:rPr>
              <a:t>+7(982)7082565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BF0000"/>
                </a:solidFill>
                <a:latin typeface="Wingdings"/>
                <a:ea typeface="Arial Unicode MS"/>
              </a:rPr>
              <a:t></a:t>
            </a:r>
            <a:r>
              <a:rPr lang="ru-RU" sz="2000" b="1" strike="noStrike" spc="-1" dirty="0">
                <a:solidFill>
                  <a:srgbClr val="BF0000"/>
                </a:solidFill>
                <a:latin typeface="Times New Roman"/>
                <a:ea typeface="Arial Unicode MS"/>
              </a:rPr>
              <a:t> </a:t>
            </a:r>
            <a:r>
              <a:rPr lang="en-US" sz="2000" b="1" strike="noStrike" spc="-1" dirty="0">
                <a:solidFill>
                  <a:srgbClr val="BF0000"/>
                </a:solidFill>
                <a:latin typeface="Times New Roman"/>
                <a:ea typeface="Arial Unicode MS"/>
              </a:rPr>
              <a:t>olserman.09@gmail.com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6" y="2081859"/>
            <a:ext cx="3141636" cy="2324678"/>
          </a:xfrm>
          <a:prstGeom prst="rect">
            <a:avLst/>
          </a:prstGeom>
        </p:spPr>
      </p:pic>
      <p:sp>
        <p:nvSpPr>
          <p:cNvPr id="10" name="CustomShape 1"/>
          <p:cNvSpPr/>
          <p:nvPr/>
        </p:nvSpPr>
        <p:spPr>
          <a:xfrm>
            <a:off x="3657436" y="2533101"/>
            <a:ext cx="846061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34529B"/>
                </a:solidFill>
                <a:latin typeface="Times New Roman"/>
                <a:ea typeface="Arial Unicode MS"/>
              </a:rPr>
              <a:t>Районное методическое объединение 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34529B"/>
                </a:solidFill>
                <a:latin typeface="Times New Roman"/>
                <a:ea typeface="Arial Unicode MS"/>
              </a:rPr>
              <a:t>учителей информатики 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 err="1">
                <a:solidFill>
                  <a:srgbClr val="34529B"/>
                </a:solidFill>
                <a:latin typeface="Times New Roman"/>
                <a:ea typeface="Arial Unicode MS"/>
              </a:rPr>
              <a:t>Ирбитского</a:t>
            </a:r>
            <a:r>
              <a:rPr lang="ru-RU" sz="3200" b="1" strike="noStrike" spc="-1" dirty="0">
                <a:solidFill>
                  <a:srgbClr val="34529B"/>
                </a:solidFill>
                <a:latin typeface="Times New Roman"/>
                <a:ea typeface="Arial Unicode MS"/>
              </a:rPr>
              <a:t> муниципального образования 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46" y="4663479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753" y="1633493"/>
            <a:ext cx="11721737" cy="501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540385" algn="l"/>
              </a:tabLs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работы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РМО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образования в образовательных организациях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Ирбитского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540385" algn="l"/>
              </a:tabLs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РМО учителей информатики: Создание условий для профессионального общения педагогов, самообразования в процессе обсуждения актуальных педагогических проблем, совершенствование деятельности педагогов для достижения оптимальных результатов в образовании, воспитании и развитии учащихся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540385" algn="l"/>
              </a:tabLs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решаемые РМО в текущем году: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  <a:tab pos="5403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педагогического мастерства учителя с учетом требований обновленного ФГОС;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  <a:tab pos="5403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распространение передового педагогического опыта учителей информатики;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  <a:tab pos="5403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существующих и внедрение новых активных форм, методов и средств обучения;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  <a:tab pos="5403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внедрение в практику работы нормативных документов, регламентирующих условия реализации программы по информатике с учётом достижения целей, устанавливаемых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  <a:tab pos="5403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распространение положительного опыта подготовки к ОГЭ и ЕГЭ по информатике.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  <a:tab pos="5403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предметных компетенций у учащихся с учётом возрастных и интеллектуальных особенностей учащихся,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  <a:tab pos="5403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 для выявления поддержки и развития одаренных детей и обеспечение их участия в олимпиадах всех уровней.</a:t>
            </a:r>
          </a:p>
        </p:txBody>
      </p:sp>
    </p:spTree>
    <p:extLst>
      <p:ext uri="{BB962C8B-B14F-4D97-AF65-F5344CB8AC3E}">
        <p14:creationId xmlns:p14="http://schemas.microsoft.com/office/powerpoint/2010/main" val="20079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627" y="1646453"/>
            <a:ext cx="117748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28.28.2023 г. - Августовское совещание педагогических работников Ирбитского муниципального образования по теме 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«Образовательное пространство Ирбитского муниципального образования в контексте основных стратегических ориентиров: достижения, проблемы, перспективы».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Тема заседания: «Задачи, стоящие перед учителями информатики в условиях реализации обновленных ФГОС ООО и ФГОС СОО»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64787"/>
              </p:ext>
            </p:extLst>
          </p:nvPr>
        </p:nvGraphicFramePr>
        <p:xfrm>
          <a:off x="236164" y="3123781"/>
          <a:ext cx="11495588" cy="3332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5332">
                  <a:extLst>
                    <a:ext uri="{9D8B030D-6E8A-4147-A177-3AD203B41FA5}">
                      <a16:colId xmlns:a16="http://schemas.microsoft.com/office/drawing/2014/main" val="509085861"/>
                    </a:ext>
                  </a:extLst>
                </a:gridCol>
                <a:gridCol w="6620256">
                  <a:extLst>
                    <a:ext uri="{9D8B030D-6E8A-4147-A177-3AD203B41FA5}">
                      <a16:colId xmlns:a16="http://schemas.microsoft.com/office/drawing/2014/main" val="3130724544"/>
                    </a:ext>
                  </a:extLst>
                </a:gridCol>
              </a:tblGrid>
              <a:tr h="329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педагога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выступления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4037968"/>
                  </a:ext>
                </a:extLst>
              </a:tr>
              <a:tr h="521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Юдин Юрий Сергеевич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Елесина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Татьяна Ивановна,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Новоселова Юлия Васильевна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Осипова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Лариса Николаевна,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Лавелина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Марина Сергеевна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Изменения в содержании предмета в связи с введением обновленных ФГОС и ФОП (по классам). Соотнесение содержания в ФОП с содержанием имеющихся учебников. О возможных проблемах использования учебников при реализации ФРП.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7530357"/>
                  </a:ext>
                </a:extLst>
              </a:tr>
              <a:tr h="521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Нищеретных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Татьяна Владимировна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электронных ресурсов ФГИС «Моя школа» в процессе реализации рабочей программы по предмету «Информатика»: полнота и логика представленных ресурсов согласно тематическому планированию по предмету.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1511021"/>
                  </a:ext>
                </a:extLst>
              </a:tr>
              <a:tr h="499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Кабанова Оксана Николаевна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формированию графика оценочных процедур по предмету «Информатика»: из опыта работы школы.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175376"/>
                  </a:ext>
                </a:extLst>
              </a:tr>
              <a:tr h="407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Степанова Алена Алексеевна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оценивания по предмету «Информатика»: из опыта работы школы.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2354070"/>
                  </a:ext>
                </a:extLst>
              </a:tr>
              <a:tr h="499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Овчинников Дмитрий Алексеевич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школьного этапа Всероссийской олимпиады школьников в 2023-24 учебном году. Рекомендации по подготовке обучающихся к Всероссийской олимпиаде школьников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4612681"/>
                  </a:ext>
                </a:extLst>
              </a:tr>
              <a:tr h="499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Манькова Ольга Сергеевна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работы РМО за 2022-23 уч. год. Планирование на 2023-24 уч. год.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157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00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507" y="1756181"/>
            <a:ext cx="11582401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01.11.2023 г. – Информационно-методический день по теме «Качество образования: от анализа к действиям»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заседания: «Приемы повышения качества образования по предмету «Информатика»»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00715"/>
              </p:ext>
            </p:extLst>
          </p:nvPr>
        </p:nvGraphicFramePr>
        <p:xfrm>
          <a:off x="400756" y="3020196"/>
          <a:ext cx="8020868" cy="3142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532">
                  <a:extLst>
                    <a:ext uri="{9D8B030D-6E8A-4147-A177-3AD203B41FA5}">
                      <a16:colId xmlns:a16="http://schemas.microsoft.com/office/drawing/2014/main" val="509085861"/>
                    </a:ext>
                  </a:extLst>
                </a:gridCol>
                <a:gridCol w="5052336">
                  <a:extLst>
                    <a:ext uri="{9D8B030D-6E8A-4147-A177-3AD203B41FA5}">
                      <a16:colId xmlns:a16="http://schemas.microsoft.com/office/drawing/2014/main" val="3130724544"/>
                    </a:ext>
                  </a:extLst>
                </a:gridCol>
              </a:tblGrid>
              <a:tr h="458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педагога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выступления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4037968"/>
                  </a:ext>
                </a:extLst>
              </a:tr>
              <a:tr h="563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Манькова</a:t>
                      </a: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Ольга Сергеевна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Качественный анализ результатов ОГЭ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7530357"/>
                  </a:ext>
                </a:extLst>
              </a:tr>
              <a:tr h="1426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Кабанова Оксана Николаевна, Холкина Екатерина Игоревна, Степанова Алёна Алексеевна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Разбор заданий по темам, вызвавших у выпускников затруднения. Методические приемы, используемые педагогами для повышения качества образования при изучении обозначенного круга тем.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1511021"/>
                  </a:ext>
                </a:extLst>
              </a:tr>
              <a:tr h="694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Практикум по решению прототипов задания №3.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17537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104" y="3020195"/>
            <a:ext cx="2203704" cy="311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0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304" y="1677803"/>
            <a:ext cx="1150200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24.01.2024 г. –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Выездное заседание РМО по теме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«Реализация обновленных ФГОС и ФООП как приоритетных направлений в обучении информатики. Организация урочной и внеурочной деятельности с помощью цифрового оборудования центров «Точка роста»»,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Киргинская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65642"/>
              </p:ext>
            </p:extLst>
          </p:nvPr>
        </p:nvGraphicFramePr>
        <p:xfrm>
          <a:off x="4389963" y="2807716"/>
          <a:ext cx="7258347" cy="3373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8933">
                  <a:extLst>
                    <a:ext uri="{9D8B030D-6E8A-4147-A177-3AD203B41FA5}">
                      <a16:colId xmlns:a16="http://schemas.microsoft.com/office/drawing/2014/main" val="2111471557"/>
                    </a:ext>
                  </a:extLst>
                </a:gridCol>
                <a:gridCol w="4479414">
                  <a:extLst>
                    <a:ext uri="{9D8B030D-6E8A-4147-A177-3AD203B41FA5}">
                      <a16:colId xmlns:a16="http://schemas.microsoft.com/office/drawing/2014/main" val="2267030458"/>
                    </a:ext>
                  </a:extLst>
                </a:gridCol>
              </a:tblGrid>
              <a:tr h="30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педагога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выступления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8947283"/>
                  </a:ext>
                </a:extLst>
              </a:tr>
              <a:tr h="1487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Елесина</a:t>
                      </a:r>
                      <a:r>
                        <a:rPr lang="ru-RU" sz="16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Татьяна Ивановна, МОУ «</a:t>
                      </a:r>
                      <a:r>
                        <a:rPr lang="ru-RU" sz="1600" dirty="0" err="1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Киргинская</a:t>
                      </a:r>
                      <a:r>
                        <a:rPr lang="ru-RU" sz="16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СОШ»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Открытый урок в 8 классе. Тема урока «Логические выражения. Таблицы истинности логических выражений»</a:t>
                      </a:r>
                    </a:p>
                    <a:p>
                      <a:r>
                        <a:rPr lang="ru-RU" sz="160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Внеурочное занятие курса «Компьютерная графика». Тема занятия «Путешествие в страну «Компьютерная графика»»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531938"/>
                  </a:ext>
                </a:extLst>
              </a:tr>
              <a:tr h="673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Манькова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Ольга Сергеевна, МОУ «Пионерская СОШ»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Методика построения таблиц истинности в Питоне. Решение задания 2 ЕГЭ.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846687"/>
                  </a:ext>
                </a:extLst>
              </a:tr>
              <a:tr h="909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Нищеретных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 Владимировна,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Черновская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Проектирование муниципального фестиваля «Цифровые каникулы»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80442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2"/>
          <a:srcRect t="33523" r="21369"/>
          <a:stretch/>
        </p:blipFill>
        <p:spPr bwMode="auto">
          <a:xfrm>
            <a:off x="404622" y="2807716"/>
            <a:ext cx="3618738" cy="2431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484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304" y="1677803"/>
            <a:ext cx="1150200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26.03.2024 г. – Информационно-методический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«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Современный системно-деятельностный урок»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457323"/>
              </p:ext>
            </p:extLst>
          </p:nvPr>
        </p:nvGraphicFramePr>
        <p:xfrm>
          <a:off x="301752" y="2167128"/>
          <a:ext cx="11346558" cy="4306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4147">
                  <a:extLst>
                    <a:ext uri="{9D8B030D-6E8A-4147-A177-3AD203B41FA5}">
                      <a16:colId xmlns:a16="http://schemas.microsoft.com/office/drawing/2014/main" val="2111471557"/>
                    </a:ext>
                  </a:extLst>
                </a:gridCol>
                <a:gridCol w="7002411">
                  <a:extLst>
                    <a:ext uri="{9D8B030D-6E8A-4147-A177-3AD203B41FA5}">
                      <a16:colId xmlns:a16="http://schemas.microsoft.com/office/drawing/2014/main" val="2267030458"/>
                    </a:ext>
                  </a:extLst>
                </a:gridCol>
              </a:tblGrid>
              <a:tr h="358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педагога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выступления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8947283"/>
                  </a:ext>
                </a:extLst>
              </a:tr>
              <a:tr h="281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Манькова</a:t>
                      </a: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Ольга Сергеевна</a:t>
                      </a:r>
                      <a:endParaRPr lang="ru-RU" sz="24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Современный системно-деятельностный урок</a:t>
                      </a:r>
                      <a:endParaRPr lang="ru-RU" sz="240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531938"/>
                  </a:ext>
                </a:extLst>
              </a:tr>
              <a:tr h="281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Зеленко Ирина Германовна</a:t>
                      </a:r>
                      <a:endParaRPr lang="ru-RU" sz="24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Приемы для реализации 1 этапа урока «Активное целеполагание»</a:t>
                      </a:r>
                      <a:endParaRPr lang="ru-RU" sz="240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158662"/>
                  </a:ext>
                </a:extLst>
              </a:tr>
              <a:tr h="586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Кротова Ирина Владимировна </a:t>
                      </a:r>
                      <a:endParaRPr lang="ru-RU" sz="24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Приемы для реализации 2 этапа урока «Целенаправленная деятельность»</a:t>
                      </a:r>
                      <a:endParaRPr lang="ru-RU" sz="240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4745212"/>
                  </a:ext>
                </a:extLst>
              </a:tr>
              <a:tr h="281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Елесина</a:t>
                      </a: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Татьяна Ивановна </a:t>
                      </a:r>
                      <a:endParaRPr lang="ru-RU" sz="24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Приемы для реализации 3 этапа урока «Оценивание»</a:t>
                      </a:r>
                      <a:endParaRPr lang="ru-RU" sz="240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4055867"/>
                  </a:ext>
                </a:extLst>
              </a:tr>
              <a:tr h="281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Анохин Александр Иванович</a:t>
                      </a:r>
                      <a:endParaRPr lang="ru-RU" sz="24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Приемы для реализации 4 этапа урока «Рефлексия»</a:t>
                      </a:r>
                      <a:endParaRPr lang="ru-RU" sz="240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811205"/>
                  </a:ext>
                </a:extLst>
              </a:tr>
              <a:tr h="892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Анохин Александр Иванович,</a:t>
                      </a:r>
                      <a:endParaRPr lang="ru-RU" sz="240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Юдин Юрий Сергеевич,</a:t>
                      </a:r>
                      <a:endParaRPr lang="ru-RU" sz="240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Цур-Царь Кирилл Владимирович</a:t>
                      </a:r>
                      <a:endParaRPr lang="ru-RU" sz="240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Разработка заданий и учебных ситуаций для формирования функциональной грамотности, их использование как в урочной, так и внеурочной деятельности по предмету «Информатика»</a:t>
                      </a:r>
                      <a:endParaRPr lang="ru-RU" sz="24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797683"/>
                  </a:ext>
                </a:extLst>
              </a:tr>
              <a:tr h="586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Овчинников Дмитрий Алексеевич, </a:t>
                      </a:r>
                      <a:endParaRPr lang="ru-RU" sz="240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Степанова Алёна Алексеевна</a:t>
                      </a:r>
                      <a:endParaRPr lang="ru-RU" sz="240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Изменения в КИМ ЕГЭ, критерии оценивания. Примеры заданий, тренинг по решению заданий</a:t>
                      </a:r>
                      <a:endParaRPr lang="ru-RU" sz="24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846687"/>
                  </a:ext>
                </a:extLst>
              </a:tr>
              <a:tr h="655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Лавелина</a:t>
                      </a: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Марина Сергеевна</a:t>
                      </a:r>
                      <a:endParaRPr lang="ru-RU" sz="24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«Цифровая грамотность» – новый тематический раздел учебного предмета «Информатика» и методика его освоения</a:t>
                      </a:r>
                      <a:endParaRPr lang="ru-RU" sz="24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804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544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7680" y="1977786"/>
            <a:ext cx="10232572" cy="267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РМО с детьми, имеющими повышенный интерес к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олимпиада школьников;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тематических дней и уроков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урок безопасности школьников в сети Интернет;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Тематический урок информатики в рамках Всероссийской акции «Час кода»;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недели в ОО;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к научно-исследовательской деятельности – НПК МО;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интеллектуальных дистанционных конкурсах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4" descr="IMG_1148с.jpg"/>
          <p:cNvPicPr/>
          <p:nvPr/>
        </p:nvPicPr>
        <p:blipFill>
          <a:blip r:embed="rId2"/>
          <a:srcRect l="13393" r="13393"/>
          <a:stretch/>
        </p:blipFill>
        <p:spPr>
          <a:xfrm>
            <a:off x="8551817" y="2891246"/>
            <a:ext cx="3221572" cy="334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378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1700</Words>
  <Application>Microsoft Office PowerPoint</Application>
  <PresentationFormat>Широкоэкранный</PresentationFormat>
  <Paragraphs>231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Arial Unicode MS</vt:lpstr>
      <vt:lpstr>Calibri</vt:lpstr>
      <vt:lpstr>Calibri Light</vt:lpstr>
      <vt:lpstr>Liberation Serif</vt:lpstr>
      <vt:lpstr>Symbol</vt:lpstr>
      <vt:lpstr>Times New Roman</vt:lpstr>
      <vt:lpstr>Wingdings</vt:lpstr>
      <vt:lpstr>Тема Office</vt:lpstr>
      <vt:lpstr>Презентация PowerPoint</vt:lpstr>
      <vt:lpstr>Августовское совещание педагогических работников Ирбитского муниципального образования   «Реализация целей и задач суверенной системы образования в Ирбитском муниципальном образовании: новые возможности развития»   День встреч  29 августа 2024 года</vt:lpstr>
      <vt:lpstr>Анализ деятельности РМО в прошлом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работы РМО на 2024-2025 уч. год:   «Повышение качества образования в образовательных организациях Ирбитского МО»</vt:lpstr>
      <vt:lpstr>Статистические данные по итогам сдачи ОГЭ и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достижения целевых показателей освоения ООП по результатам оценочных процедур 2024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Оценочная деятельность в рамках реализации федеральных образовательных программ</vt:lpstr>
      <vt:lpstr> статья 28 Федерального закона от 29 декабря 2012 г.  N 273-ФЗ "Об образовании в Российской Федерации"  </vt:lpstr>
      <vt:lpstr>Таблицы  «Планируемых результатов освоения ООП НОО/ОО/СОО»</vt:lpstr>
      <vt:lpstr>Особенности оценки   предметных результатов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2023-08-27T17:42:34Z</dcterms:created>
  <dcterms:modified xsi:type="dcterms:W3CDTF">2024-08-28T19:56:04Z</dcterms:modified>
</cp:coreProperties>
</file>