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124744"/>
            <a:ext cx="6172200" cy="302433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Психологические особенности эффективности современного урока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Холодник Е.А.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895" y="4149080"/>
            <a:ext cx="3419872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08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Подготовка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учителя к уроку включает: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1Учёт особенностей класса:</a:t>
            </a:r>
          </a:p>
          <a:p>
            <a:r>
              <a:rPr lang="ru-RU" dirty="0"/>
              <a:t>•   Уровень класса;</a:t>
            </a:r>
          </a:p>
          <a:p>
            <a:r>
              <a:rPr lang="ru-RU" dirty="0"/>
              <a:t>•   Отношение учащихся к предмету;</a:t>
            </a:r>
          </a:p>
          <a:p>
            <a:r>
              <a:rPr lang="ru-RU" dirty="0"/>
              <a:t>•   Темп работы класса;</a:t>
            </a:r>
          </a:p>
          <a:p>
            <a:r>
              <a:rPr lang="ru-RU" dirty="0"/>
              <a:t>•   </a:t>
            </a:r>
            <a:r>
              <a:rPr lang="ru-RU" dirty="0" err="1"/>
              <a:t>Сформированность</a:t>
            </a:r>
            <a:r>
              <a:rPr lang="ru-RU" dirty="0"/>
              <a:t> ЗУН;</a:t>
            </a:r>
          </a:p>
          <a:p>
            <a:r>
              <a:rPr lang="ru-RU" dirty="0"/>
              <a:t>•   Отношение к разным видам учебной деятельности;</a:t>
            </a:r>
          </a:p>
          <a:p>
            <a:r>
              <a:rPr lang="ru-RU" dirty="0"/>
              <a:t>• Отношение к разным формам учебной работы, в том числе нетрадиционным;</a:t>
            </a:r>
          </a:p>
          <a:p>
            <a:r>
              <a:rPr lang="ru-RU" dirty="0"/>
              <a:t>•   Общая дисциплина класса.</a:t>
            </a:r>
          </a:p>
          <a:p>
            <a:r>
              <a:rPr lang="ru-RU" b="1" dirty="0"/>
              <a:t>2. Учёт индивидуальных особенностей:</a:t>
            </a:r>
          </a:p>
          <a:p>
            <a:r>
              <a:rPr lang="ru-RU" dirty="0"/>
              <a:t>•   Тип нервной системы;</a:t>
            </a:r>
          </a:p>
          <a:p>
            <a:r>
              <a:rPr lang="ru-RU" dirty="0"/>
              <a:t>•   </a:t>
            </a:r>
            <a:r>
              <a:rPr lang="ru-RU" dirty="0" err="1"/>
              <a:t>Коммуникативность</a:t>
            </a:r>
            <a:r>
              <a:rPr lang="ru-RU" dirty="0"/>
              <a:t>;</a:t>
            </a:r>
          </a:p>
          <a:p>
            <a:r>
              <a:rPr lang="ru-RU" dirty="0"/>
              <a:t>•   Эмоциональность;</a:t>
            </a:r>
          </a:p>
          <a:p>
            <a:r>
              <a:rPr lang="ru-RU" dirty="0"/>
              <a:t>•   Управление восприятием нового материала учащихся;</a:t>
            </a:r>
          </a:p>
          <a:p>
            <a:r>
              <a:rPr lang="ru-RU" dirty="0"/>
              <a:t>•   Умение преодолеть плохое настроение;</a:t>
            </a:r>
          </a:p>
          <a:p>
            <a:r>
              <a:rPr lang="ru-RU" dirty="0"/>
              <a:t>•   Уверенность в своих знаниях, умениях;</a:t>
            </a:r>
          </a:p>
          <a:p>
            <a:r>
              <a:rPr lang="ru-RU" dirty="0"/>
              <a:t>•   Умение импровизировать.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2506223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Аспекты урока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(по Герману Константиновичу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</a:rPr>
              <a:t>Селевко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Проектирование развития учащихся в пределах изучения конкретного учебного предмета  и конкретного урока </a:t>
            </a:r>
          </a:p>
          <a:p>
            <a:r>
              <a:rPr lang="ru-RU" dirty="0"/>
              <a:t>2. Соотношение нагрузки на память учащихся и их мышление </a:t>
            </a:r>
          </a:p>
          <a:p>
            <a:r>
              <a:rPr lang="ru-RU" dirty="0"/>
              <a:t>3. С</a:t>
            </a:r>
            <a:r>
              <a:rPr lang="ru-RU" dirty="0" smtClean="0"/>
              <a:t>оотношение </a:t>
            </a:r>
            <a:r>
              <a:rPr lang="ru-RU" dirty="0"/>
              <a:t>положительного стимулирования, побуждения учащихся к деятельности (комментарии, вызывающие положительные чувства в связи с проделанной работой, установки, поощряющие интерес, волевые усилия к преодолению трудностей и т.д.) </a:t>
            </a:r>
          </a:p>
          <a:p>
            <a:r>
              <a:rPr lang="ru-RU" dirty="0"/>
              <a:t>4. Рабочее самочувствие учителя в начале урока и в ходе его.</a:t>
            </a:r>
          </a:p>
          <a:p>
            <a:r>
              <a:rPr lang="ru-RU" dirty="0"/>
              <a:t>5. Педагогический такт.</a:t>
            </a:r>
          </a:p>
          <a:p>
            <a:r>
              <a:rPr lang="ru-RU" dirty="0"/>
              <a:t>6. Психологический климат на уроке </a:t>
            </a:r>
          </a:p>
          <a:p>
            <a:r>
              <a:rPr lang="ru-RU" dirty="0"/>
              <a:t>7. Управление познавательной деятельностью </a:t>
            </a:r>
            <a:r>
              <a:rPr lang="ru-RU" dirty="0" smtClean="0"/>
              <a:t>учащихся </a:t>
            </a:r>
            <a:endParaRPr lang="ru-RU" dirty="0"/>
          </a:p>
          <a:p>
            <a:r>
              <a:rPr lang="ru-RU" dirty="0"/>
              <a:t>8. Организованность (дисциплина).</a:t>
            </a:r>
          </a:p>
          <a:p>
            <a:r>
              <a:rPr lang="ru-RU" dirty="0"/>
              <a:t>9. Учёт возрастных и индивидуальных особенностей учащихся.</a:t>
            </a:r>
          </a:p>
          <a:p>
            <a:r>
              <a:rPr lang="ru-RU" dirty="0"/>
              <a:t>10.  Гигиенический режим на уроке.</a:t>
            </a:r>
          </a:p>
          <a:p>
            <a:r>
              <a:rPr lang="ru-RU" dirty="0"/>
              <a:t>11. Эмоциональность изложения материала </a:t>
            </a:r>
          </a:p>
          <a:p>
            <a:r>
              <a:rPr lang="ru-RU" dirty="0"/>
              <a:t>12. Оптимальные темп и ритм урока.</a:t>
            </a:r>
          </a:p>
          <a:p>
            <a:r>
              <a:rPr lang="ru-RU" dirty="0"/>
              <a:t>13. Смена видов деятельности </a:t>
            </a:r>
            <a:r>
              <a:rPr lang="ru-RU" dirty="0" smtClean="0"/>
              <a:t>учащихся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139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Правила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, обеспечивающие успешное проведение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Быть собранным, чётко и ясно ставить задачи перед учащимися, соблюдать логику изложения материала.</a:t>
            </a:r>
          </a:p>
          <a:p>
            <a:r>
              <a:rPr lang="ru-RU" dirty="0"/>
              <a:t>2. Быть доброжелательным, не оскорблять учеников, не возмущаться их незнанием или непониманием.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Не перебивать ученика, дать ему договорить. </a:t>
            </a:r>
          </a:p>
          <a:p>
            <a:r>
              <a:rPr lang="ru-RU" dirty="0"/>
              <a:t>4. Задания и  инструктаж давать чётко, кратко, с обязательным выяснением того, как ученики поняли требования.</a:t>
            </a:r>
          </a:p>
          <a:p>
            <a:r>
              <a:rPr lang="ru-RU" dirty="0"/>
              <a:t>5. Пристально следить за тем, как учащиеся слушают </a:t>
            </a:r>
            <a:r>
              <a:rPr lang="ru-RU" dirty="0" smtClean="0"/>
              <a:t>учителя</a:t>
            </a:r>
            <a:endParaRPr lang="ru-RU" dirty="0"/>
          </a:p>
          <a:p>
            <a:r>
              <a:rPr lang="ru-RU" dirty="0"/>
              <a:t>6. Помнить, что показателем внимания могут быть активное слушание, сосредоточенность на задании.</a:t>
            </a:r>
          </a:p>
          <a:p>
            <a:r>
              <a:rPr lang="ru-RU" dirty="0"/>
              <a:t>7. Экономить время, вовремя начинать и заканчивать его со звонком, не допускать длительных проработок учащихся (внешний и внутренний порядок урока).</a:t>
            </a:r>
          </a:p>
          <a:p>
            <a:r>
              <a:rPr lang="ru-RU" dirty="0"/>
              <a:t>8. Добиваться выполнения каждого своего требования. </a:t>
            </a:r>
            <a:endParaRPr lang="ru-RU" dirty="0" smtClean="0"/>
          </a:p>
          <a:p>
            <a:r>
              <a:rPr lang="ru-RU" dirty="0" smtClean="0"/>
              <a:t>9</a:t>
            </a:r>
            <a:r>
              <a:rPr lang="ru-RU" dirty="0"/>
              <a:t>. Темп урока поддерживать интенсивным, но посильным для большинства.</a:t>
            </a:r>
          </a:p>
          <a:p>
            <a:r>
              <a:rPr lang="ru-RU" dirty="0"/>
              <a:t>10. Стимулировать вопросы учащихся, поддерживать их инициативу, одобрять их активность и осведомлённость.</a:t>
            </a:r>
          </a:p>
        </p:txBody>
      </p:sp>
    </p:spTree>
    <p:extLst>
      <p:ext uri="{BB962C8B-B14F-4D97-AF65-F5344CB8AC3E}">
        <p14:creationId xmlns:p14="http://schemas.microsoft.com/office/powerpoint/2010/main" val="3424728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</a:rPr>
              <a:t>Василий Великий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«</a:t>
            </a:r>
            <a:r>
              <a:rPr lang="ru-RU" b="1" dirty="0" err="1"/>
              <a:t>Насильное</a:t>
            </a:r>
            <a:r>
              <a:rPr lang="ru-RU" b="1" dirty="0"/>
              <a:t> обучение не может быть твёрдым, </a:t>
            </a:r>
          </a:p>
          <a:p>
            <a:pPr marL="0" indent="0">
              <a:buNone/>
            </a:pPr>
            <a:r>
              <a:rPr lang="ru-RU" b="1" dirty="0"/>
              <a:t>Но то, что с радостью и весельем входит </a:t>
            </a:r>
          </a:p>
          <a:p>
            <a:pPr marL="0" indent="0">
              <a:buNone/>
            </a:pPr>
            <a:r>
              <a:rPr lang="ru-RU" b="1" dirty="0"/>
              <a:t>Крепко западает в души внимающих»</a:t>
            </a:r>
          </a:p>
          <a:p>
            <a:pPr marL="0" indent="0">
              <a:buNone/>
            </a:pPr>
            <a:r>
              <a:rPr lang="ru-RU" b="1" dirty="0" smtClean="0"/>
              <a:t>                                   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45024"/>
            <a:ext cx="4248472" cy="281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77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</TotalTime>
  <Words>423</Words>
  <Application>Microsoft Office PowerPoint</Application>
  <PresentationFormat>Экран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Психологические особенности эффективности современного урока</vt:lpstr>
      <vt:lpstr>Подготовка учителя к уроку включает:</vt:lpstr>
      <vt:lpstr>Аспекты урока  (по Герману Константиновичу Селевко)</vt:lpstr>
      <vt:lpstr>Правила, обеспечивающие успешное проведение урока:</vt:lpstr>
      <vt:lpstr>Василий Великий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эффективности современного урока</dc:title>
  <dc:creator>User</dc:creator>
  <cp:lastModifiedBy>User</cp:lastModifiedBy>
  <cp:revision>3</cp:revision>
  <dcterms:created xsi:type="dcterms:W3CDTF">2021-01-24T16:44:22Z</dcterms:created>
  <dcterms:modified xsi:type="dcterms:W3CDTF">2021-01-24T17:01:36Z</dcterms:modified>
</cp:coreProperties>
</file>