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632C-0910-4A4F-85E6-6F89CFDCAF9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CB12-F193-4FE6-A403-91FD055D7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632C-0910-4A4F-85E6-6F89CFDCAF9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CB12-F193-4FE6-A403-91FD055D7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632C-0910-4A4F-85E6-6F89CFDCAF9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CB12-F193-4FE6-A403-91FD055D7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632C-0910-4A4F-85E6-6F89CFDCAF9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CB12-F193-4FE6-A403-91FD055D7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632C-0910-4A4F-85E6-6F89CFDCAF9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CB12-F193-4FE6-A403-91FD055D7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632C-0910-4A4F-85E6-6F89CFDCAF9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CB12-F193-4FE6-A403-91FD055D7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632C-0910-4A4F-85E6-6F89CFDCAF9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CB12-F193-4FE6-A403-91FD055D7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632C-0910-4A4F-85E6-6F89CFDCAF9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CB12-F193-4FE6-A403-91FD055D7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632C-0910-4A4F-85E6-6F89CFDCAF9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CB12-F193-4FE6-A403-91FD055D7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632C-0910-4A4F-85E6-6F89CFDCAF9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CB12-F193-4FE6-A403-91FD055D7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632C-0910-4A4F-85E6-6F89CFDCAF9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CB12-F193-4FE6-A403-91FD055D7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1632C-0910-4A4F-85E6-6F89CFDCAF9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7CB12-F193-4FE6-A403-91FD055D7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Соотнесение содержания ФГИС «Моя семья» и тем планирования по истории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5157192"/>
            <a:ext cx="1904256" cy="48160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28.08.23.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260648"/>
          <a:ext cx="4248472" cy="6192688"/>
        </p:xfrm>
        <a:graphic>
          <a:graphicData uri="http://schemas.openxmlformats.org/drawingml/2006/table">
            <a:tbl>
              <a:tblPr/>
              <a:tblGrid>
                <a:gridCol w="4248472"/>
              </a:tblGrid>
              <a:tr h="6562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             2022-2023гг       </a:t>
                      </a:r>
                      <a:r>
                        <a:rPr lang="ru-RU" sz="1400" kern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 класс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1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Раздел 1.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 Введение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1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Раздел 2. Первобытность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1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Раздел 3. Древний Восток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1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Раздел 4. Древняя Греция. Эллинизм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1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Раздел 5. Древний Рим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1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Раздел 6. Обобщение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33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ОБЩЕЕ КОЛИЧЕСТВО ЧАСОВ ПО ПРОГРАММЕ                      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                                                                 68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860032" y="260649"/>
          <a:ext cx="3967599" cy="6192687"/>
        </p:xfrm>
        <a:graphic>
          <a:graphicData uri="http://schemas.openxmlformats.org/drawingml/2006/table">
            <a:tbl>
              <a:tblPr/>
              <a:tblGrid>
                <a:gridCol w="3967599"/>
              </a:tblGrid>
              <a:tr h="640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2023-2024гг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Раздел 1. История Древнего мира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Раздел 2. Древний мир. Древний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                Восток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9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Раздел 3. Древняя Греция. Эллинизм.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5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Раздел 4. Древний Рим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kern="18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kern="18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19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ОБЩЕЕ КОЛИЧЕСТВО ЧАСОВ ПО ПРОГРАММЕ                      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 smtClean="0">
                          <a:latin typeface="Calibri"/>
                          <a:ea typeface="Calibri"/>
                          <a:cs typeface="Calibri"/>
                        </a:rPr>
                        <a:t>                            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68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332656"/>
          <a:ext cx="4392488" cy="3600400"/>
        </p:xfrm>
        <a:graphic>
          <a:graphicData uri="http://schemas.openxmlformats.org/drawingml/2006/table">
            <a:tbl>
              <a:tblPr/>
              <a:tblGrid>
                <a:gridCol w="4392488"/>
              </a:tblGrid>
              <a:tr h="301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2022-2023гг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u="sng" kern="18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kern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Раздел </a:t>
                      </a:r>
                      <a:r>
                        <a:rPr lang="ru-RU" sz="2000" u="sng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</a:t>
                      </a:r>
                      <a:r>
                        <a:rPr lang="ru-RU" sz="2000" u="sng" dirty="0">
                          <a:latin typeface="Calibri"/>
                          <a:ea typeface="Calibri"/>
                          <a:cs typeface="Calibri"/>
                        </a:rPr>
                        <a:t> Введение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1.1. Введение             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2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Calibri"/>
                          <a:ea typeface="Calibri"/>
                          <a:cs typeface="Calibri"/>
                        </a:rPr>
                        <a:t>Раздел 2. Первобытность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2.1. Первобытность  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6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60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ОБЩЕЕ КОЛИЧЕСТВО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8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88024" y="332656"/>
          <a:ext cx="4248472" cy="3604260"/>
        </p:xfrm>
        <a:graphic>
          <a:graphicData uri="http://schemas.openxmlformats.org/drawingml/2006/table">
            <a:tbl>
              <a:tblPr/>
              <a:tblGrid>
                <a:gridCol w="424847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2023-2024гг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u="sng" kern="18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kern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Раздел </a:t>
                      </a:r>
                      <a:r>
                        <a:rPr lang="ru-RU" sz="2000" b="1" u="sng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r>
                        <a:rPr lang="ru-RU" sz="2000" u="sng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. История Древнего мира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1.1. Введение                                        </a:t>
                      </a:r>
                      <a:r>
                        <a:rPr lang="ru-RU" sz="2000" kern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1.2. Первобытность                          </a:t>
                      </a:r>
                      <a:r>
                        <a:rPr lang="ru-RU" sz="2000" kern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  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ru-RU" sz="2000" kern="18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kern="180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ОБЩЕЕ КОЛИЧЕСТВО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6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332656"/>
          <a:ext cx="4320480" cy="3960440"/>
        </p:xfrm>
        <a:graphic>
          <a:graphicData uri="http://schemas.openxmlformats.org/drawingml/2006/table">
            <a:tbl>
              <a:tblPr/>
              <a:tblGrid>
                <a:gridCol w="4320480"/>
              </a:tblGrid>
              <a:tr h="371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2022-2023гг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Calibri"/>
                          <a:ea typeface="Calibri"/>
                          <a:cs typeface="Calibri"/>
                        </a:rPr>
                        <a:t>Раздел 3. Древний Восток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3.1.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Древний Египет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7                                           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3.2. Древние цивилизации Месопотамии  </a:t>
                      </a: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                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3.3. Восточное Средиземноморье в древности                 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54375" algn="r"/>
                        </a:tabLs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3.4. Персидская держава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                        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3.5. Древняя Индия                             </a:t>
                      </a: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                       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3.6. Древний Китай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3                      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4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ОБЩЕЕ КОЛИЧЕСТВО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20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716016" y="332656"/>
          <a:ext cx="4255631" cy="3975354"/>
        </p:xfrm>
        <a:graphic>
          <a:graphicData uri="http://schemas.openxmlformats.org/drawingml/2006/table">
            <a:tbl>
              <a:tblPr/>
              <a:tblGrid>
                <a:gridCol w="4255631"/>
              </a:tblGrid>
              <a:tr h="3075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2023-2024гг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Calibri"/>
                          <a:ea typeface="Calibri"/>
                          <a:cs typeface="Calibri"/>
                        </a:rPr>
                        <a:t>Раздел </a:t>
                      </a:r>
                      <a:r>
                        <a:rPr lang="ru-RU" sz="2000" u="sng" dirty="0" smtClean="0">
                          <a:latin typeface="Calibri"/>
                          <a:ea typeface="Calibri"/>
                          <a:cs typeface="Calibri"/>
                        </a:rPr>
                        <a:t>2.  </a:t>
                      </a:r>
                      <a:r>
                        <a:rPr lang="ru-RU" sz="2000" u="sng" dirty="0">
                          <a:latin typeface="Calibri"/>
                          <a:ea typeface="Calibri"/>
                          <a:cs typeface="Calibri"/>
                        </a:rPr>
                        <a:t>Древний Восток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2.1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.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Древний Египет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7                                           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2.2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. Древние цивилизации Месопотамии  </a:t>
                      </a: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                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2.3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. Восточное Средиземноморье в древности                 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54375" algn="r"/>
                        </a:tabLs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2.4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. Персидская держава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                        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2.5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. Древняя Индия                             </a:t>
                      </a: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                       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2.6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. Древний Китай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3                      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ОБЩЕЕ КОЛИЧЕСТВО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20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404664"/>
          <a:ext cx="4320480" cy="3786227"/>
        </p:xfrm>
        <a:graphic>
          <a:graphicData uri="http://schemas.openxmlformats.org/drawingml/2006/table">
            <a:tbl>
              <a:tblPr/>
              <a:tblGrid>
                <a:gridCol w="4320480"/>
              </a:tblGrid>
              <a:tr h="634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2022-2023гг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61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Calibri"/>
                          <a:ea typeface="Calibri"/>
                          <a:cs typeface="Calibri"/>
                        </a:rPr>
                        <a:t>Раздел 4. Древняя Греция. Эллинизм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4.1.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 Древнейшая Греция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4.2.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 Греческие полисы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                 10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4.3.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 Культура Древней Греции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      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4.4.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 Македонские завоевания. Эллинизм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9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ОБЩЕЕ КОЛИЧЕСТВО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                   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20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44008" y="404664"/>
          <a:ext cx="4320480" cy="3786227"/>
        </p:xfrm>
        <a:graphic>
          <a:graphicData uri="http://schemas.openxmlformats.org/drawingml/2006/table">
            <a:tbl>
              <a:tblPr/>
              <a:tblGrid>
                <a:gridCol w="4320480"/>
              </a:tblGrid>
              <a:tr h="634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2023-2024гг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61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Calibri"/>
                          <a:ea typeface="Calibri"/>
                          <a:cs typeface="Calibri"/>
                        </a:rPr>
                        <a:t>Раздел </a:t>
                      </a:r>
                      <a:r>
                        <a:rPr lang="ru-RU" sz="2000" u="sng" dirty="0" smtClean="0">
                          <a:latin typeface="Calibri"/>
                          <a:ea typeface="Calibri"/>
                          <a:cs typeface="Calibri"/>
                        </a:rPr>
                        <a:t>3. </a:t>
                      </a:r>
                      <a:r>
                        <a:rPr lang="ru-RU" sz="2000" u="sng" dirty="0">
                          <a:latin typeface="Calibri"/>
                          <a:ea typeface="Calibri"/>
                          <a:cs typeface="Calibri"/>
                        </a:rPr>
                        <a:t>Древняя Греция. Эллинизм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3.1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 Древнейшая Греция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3.2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 Греческие полисы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                 10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3.3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 Культура Древней Греции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      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3.4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 Македонские завоевания. Эллинизм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9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ОБЩЕЕ КОЛИЧЕСТВО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                   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20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332656"/>
          <a:ext cx="4392488" cy="4305300"/>
        </p:xfrm>
        <a:graphic>
          <a:graphicData uri="http://schemas.openxmlformats.org/drawingml/2006/table">
            <a:tbl>
              <a:tblPr/>
              <a:tblGrid>
                <a:gridCol w="439248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2022-2023гг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Calibri"/>
                          <a:ea typeface="Calibri"/>
                          <a:cs typeface="Calibri"/>
                        </a:rPr>
                        <a:t>Раздел 5. Древний Рим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5.1. Возникновение Римского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государства</a:t>
                      </a: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5.2. Римские завоевания в Средиземноморье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         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5.3. Поздняя Римская республика. Гражданские войны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       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5.4. Расцвет и падение Римской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империи</a:t>
                      </a: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5.5. Культура Древнего Рима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ОБЩЕЕ КОЛИЧЕСТВО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 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18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44008" y="332656"/>
          <a:ext cx="4392488" cy="4297045"/>
        </p:xfrm>
        <a:graphic>
          <a:graphicData uri="http://schemas.openxmlformats.org/drawingml/2006/table">
            <a:tbl>
              <a:tblPr/>
              <a:tblGrid>
                <a:gridCol w="4392488"/>
              </a:tblGrid>
              <a:tr h="4029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2023-2024гг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Calibri"/>
                          <a:ea typeface="Calibri"/>
                          <a:cs typeface="Calibri"/>
                        </a:rPr>
                        <a:t>Раздел </a:t>
                      </a:r>
                      <a:r>
                        <a:rPr lang="ru-RU" sz="2000" u="sng" dirty="0" smtClean="0">
                          <a:latin typeface="Calibri"/>
                          <a:ea typeface="Calibri"/>
                          <a:cs typeface="Calibri"/>
                        </a:rPr>
                        <a:t>4. </a:t>
                      </a:r>
                      <a:r>
                        <a:rPr lang="ru-RU" sz="2000" u="sng" dirty="0">
                          <a:latin typeface="Calibri"/>
                          <a:ea typeface="Calibri"/>
                          <a:cs typeface="Calibri"/>
                        </a:rPr>
                        <a:t>Древний Рим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4.1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. Возникновение Римского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государства</a:t>
                      </a: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4.2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. Римские завоевания в Средиземноморье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         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4.3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. Поздняя Римская республика. Гражданские войны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       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4.4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. Расцвет и падение Римской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империи</a:t>
                      </a: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4.5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. Культура Древнего Рима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ОБЩЕЕ КОЛИЧЕСТВО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 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18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504" y="260648"/>
          <a:ext cx="4392488" cy="4985766"/>
        </p:xfrm>
        <a:graphic>
          <a:graphicData uri="http://schemas.openxmlformats.org/drawingml/2006/table">
            <a:tbl>
              <a:tblPr/>
              <a:tblGrid>
                <a:gridCol w="439248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2022-2023гг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Раздел 1.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 Введение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    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Раздел 2. Первобытность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      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Раздел 3. Древний Восток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     20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Раздел 4. Древняя Греция. Эллинизм     </a:t>
                      </a:r>
                      <a:endParaRPr lang="ru-RU" sz="2000" dirty="0" smtClean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                                                                  20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Раздел 5. Древний Рим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     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18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Calibri"/>
                          <a:ea typeface="Calibri"/>
                          <a:cs typeface="Calibri"/>
                        </a:rPr>
                        <a:t>Раздел 6. Обобщение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6.1.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Историческое и культурное наследие цивилизаций Древнего мира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            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ОБЩЕЕ КОЛИЧЕСТВО ЧАСОВ ПО ПРОГРАММЕ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            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68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44008" y="260648"/>
          <a:ext cx="4320480" cy="5040560"/>
        </p:xfrm>
        <a:graphic>
          <a:graphicData uri="http://schemas.openxmlformats.org/drawingml/2006/table">
            <a:tbl>
              <a:tblPr/>
              <a:tblGrid>
                <a:gridCol w="4320480"/>
              </a:tblGrid>
              <a:tr h="5002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2023-2024гг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64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Раздел 1. История Древнего мира   </a:t>
                      </a:r>
                      <a:r>
                        <a:rPr lang="ru-RU" sz="2000" kern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64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Раздел 2. Древний мир. Древний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                Восток                                   </a:t>
                      </a:r>
                      <a:r>
                        <a:rPr lang="ru-RU" sz="2000" kern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6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Раздел 3. Древняя Греция. Эллинизм.    </a:t>
                      </a:r>
                      <a:endParaRPr lang="ru-RU" sz="2000" kern="18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                                                               20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3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Раздел 4. Древний Рим               </a:t>
                      </a:r>
                      <a:r>
                        <a:rPr lang="ru-RU" sz="2000" kern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    </a:t>
                      </a: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              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6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kern="18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kern="18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6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Обобщение                                </a:t>
                      </a:r>
                      <a:r>
                        <a:rPr lang="ru-RU" sz="2000" kern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         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6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ОБЩЕЕ КОЛИЧЕСТВО ЧАСОВ ПО ПРОГРАММЕ                              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Calibri"/>
                        </a:rPr>
                        <a:t>        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68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51520" y="332656"/>
            <a:ext cx="8712968" cy="236988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История 9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-й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класс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3 раздела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Раздел 1.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Всеобщая история. История Нового времени. 19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начало 20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века.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23 часа</a:t>
            </a: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elvetica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Раздел 2.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История России. Российская империя в 19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начале 20 века.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45 часов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Общее количество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68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часов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3212976"/>
          <a:ext cx="8784976" cy="3299396"/>
        </p:xfrm>
        <a:graphic>
          <a:graphicData uri="http://schemas.openxmlformats.org/drawingml/2006/table">
            <a:tbl>
              <a:tblPr/>
              <a:tblGrid>
                <a:gridCol w="553358"/>
                <a:gridCol w="7712487"/>
                <a:gridCol w="519131"/>
              </a:tblGrid>
              <a:tr h="495236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2000" u="sng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Учебный модуль «Введение в Новейшую историю России»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8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3.1.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Введение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3.2.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Российская революция 1917 – 1922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гг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                                              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3.3.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Великая Отечественная война 1941 – 1945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гг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                                 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3.4.</a:t>
                      </a:r>
                      <a:endParaRPr lang="ru-RU" sz="20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Распад СССР. Становление новой  России (1992 – 1999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гг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)             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3.5.</a:t>
                      </a:r>
                      <a:endParaRPr lang="ru-RU" sz="20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Возрождение страны с 2000 –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гг. Воссоединение Крыма с Россией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3.6.</a:t>
                      </a:r>
                      <a:endParaRPr lang="ru-RU" sz="20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Итоговое повторение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Итого по модулю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+mn-lt"/>
                          <a:ea typeface="Calibri"/>
                          <a:cs typeface="Times New Roman"/>
                        </a:rPr>
                        <a:t>17</a:t>
                      </a:r>
                      <a:endParaRPr lang="ru-RU" sz="20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Общее количество часов по программе  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sng" dirty="0" smtClean="0">
                          <a:latin typeface="+mn-lt"/>
                          <a:ea typeface="Calibri"/>
                          <a:cs typeface="Times New Roman"/>
                        </a:rPr>
                        <a:t>85</a:t>
                      </a:r>
                      <a:endParaRPr lang="ru-RU" sz="2000" b="1" u="sng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639" marR="6163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592</Words>
  <Application>Microsoft Office PowerPoint</Application>
  <PresentationFormat>Экран (4:3)</PresentationFormat>
  <Paragraphs>131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Соотнесение содержания ФГИС «Моя семья» и тем планирования по истории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Соотнесение содержания ФГИС «Моя семья» и тем планирования по истории</dc:title>
  <dc:creator>днс</dc:creator>
  <cp:lastModifiedBy>днс</cp:lastModifiedBy>
  <cp:revision>20</cp:revision>
  <dcterms:created xsi:type="dcterms:W3CDTF">2023-08-27T10:20:15Z</dcterms:created>
  <dcterms:modified xsi:type="dcterms:W3CDTF">2023-08-27T12:07:01Z</dcterms:modified>
</cp:coreProperties>
</file>