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8" r:id="rId3"/>
    <p:sldId id="259" r:id="rId4"/>
    <p:sldId id="263" r:id="rId5"/>
    <p:sldId id="265" r:id="rId6"/>
    <p:sldId id="266" r:id="rId7"/>
    <p:sldId id="261" r:id="rId8"/>
    <p:sldId id="264" r:id="rId9"/>
    <p:sldId id="262" r:id="rId10"/>
    <p:sldId id="260" r:id="rId11"/>
    <p:sldId id="267" r:id="rId12"/>
  </p:sldIdLst>
  <p:sldSz cx="9144000" cy="5143500" type="screen16x9"/>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756" y="-9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32004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3714750"/>
            <a:ext cx="6400800" cy="9144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28.08.2023</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28.08.2023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28.08.2023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t>28.08.2023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028701"/>
            <a:ext cx="7772400" cy="1878806"/>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3051573"/>
            <a:ext cx="7772400" cy="848915"/>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28.08.2023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Oval 6"/>
          <p:cNvSpPr/>
          <p:nvPr/>
        </p:nvSpPr>
        <p:spPr>
          <a:xfrm>
            <a:off x="4495800" y="2943225"/>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2943225"/>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2943225"/>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200151"/>
            <a:ext cx="4038600" cy="3394472"/>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t>28.08.2023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365760" y="1200150"/>
            <a:ext cx="4041648" cy="339471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200150"/>
            <a:ext cx="4040188" cy="4572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1" y="1200150"/>
            <a:ext cx="4041775" cy="4572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28.08.2023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1" name="Content Placeholder 10"/>
          <p:cNvSpPr>
            <a:spLocks noGrp="1"/>
          </p:cNvSpPr>
          <p:nvPr>
            <p:ph sz="quarter" idx="13"/>
          </p:nvPr>
        </p:nvSpPr>
        <p:spPr>
          <a:xfrm>
            <a:off x="457200" y="1659636"/>
            <a:ext cx="4041648" cy="293522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1659637"/>
            <a:ext cx="4041648" cy="293489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28.08.2023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28.08.2023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8" y="200025"/>
            <a:ext cx="3008313" cy="1571625"/>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8" y="204788"/>
            <a:ext cx="4995863"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8" y="1828801"/>
            <a:ext cx="3008313" cy="2765822"/>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28.08.2023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171450"/>
            <a:ext cx="5711824" cy="671513"/>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857250"/>
            <a:ext cx="6054724" cy="3405783"/>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4357688"/>
            <a:ext cx="5711824" cy="40005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28.08.2023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20015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8" y="4767263"/>
            <a:ext cx="2085975" cy="273844"/>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t>28.08.2023</a:t>
            </a:fld>
            <a:endParaRPr lang="ru-RU"/>
          </a:p>
        </p:txBody>
      </p:sp>
      <p:sp>
        <p:nvSpPr>
          <p:cNvPr id="5" name="Footer Placeholder 4"/>
          <p:cNvSpPr>
            <a:spLocks noGrp="1"/>
          </p:cNvSpPr>
          <p:nvPr>
            <p:ph type="ftr" sz="quarter" idx="3"/>
          </p:nvPr>
        </p:nvSpPr>
        <p:spPr>
          <a:xfrm>
            <a:off x="659166" y="4767263"/>
            <a:ext cx="2847975" cy="273844"/>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9" y="4767263"/>
            <a:ext cx="561975" cy="273844"/>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t>‹#›</a:t>
            </a:fld>
            <a:endParaRPr lang="ru-RU"/>
          </a:p>
        </p:txBody>
      </p:sp>
      <p:sp>
        <p:nvSpPr>
          <p:cNvPr id="7" name="Oval 6"/>
          <p:cNvSpPr/>
          <p:nvPr/>
        </p:nvSpPr>
        <p:spPr>
          <a:xfrm>
            <a:off x="8457760" y="4874538"/>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4874538"/>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4800" dirty="0" smtClean="0"/>
              <a:t>Анализ выполнения заданий ЕГЭ по обществознанию </a:t>
            </a:r>
            <a:endParaRPr lang="ru-RU" sz="4800" dirty="0"/>
          </a:p>
        </p:txBody>
      </p:sp>
      <p:sp>
        <p:nvSpPr>
          <p:cNvPr id="3" name="Подзаголовок 2"/>
          <p:cNvSpPr>
            <a:spLocks noGrp="1"/>
          </p:cNvSpPr>
          <p:nvPr>
            <p:ph type="subTitle" idx="1"/>
          </p:nvPr>
        </p:nvSpPr>
        <p:spPr/>
        <p:txBody>
          <a:bodyPr>
            <a:normAutofit/>
          </a:bodyPr>
          <a:lstStyle/>
          <a:p>
            <a:r>
              <a:rPr lang="ru-RU" dirty="0" smtClean="0">
                <a:solidFill>
                  <a:schemeClr val="tx1">
                    <a:lumMod val="75000"/>
                    <a:lumOff val="25000"/>
                  </a:schemeClr>
                </a:solidFill>
              </a:rPr>
              <a:t>2022/2023 </a:t>
            </a:r>
            <a:r>
              <a:rPr lang="ru-RU" dirty="0" err="1" smtClean="0">
                <a:solidFill>
                  <a:schemeClr val="tx1">
                    <a:lumMod val="75000"/>
                    <a:lumOff val="25000"/>
                  </a:schemeClr>
                </a:solidFill>
              </a:rPr>
              <a:t>уч.год</a:t>
            </a:r>
            <a:endParaRPr lang="ru-RU" dirty="0">
              <a:solidFill>
                <a:schemeClr val="tx1">
                  <a:lumMod val="75000"/>
                  <a:lumOff val="25000"/>
                </a:schemeClr>
              </a:solidFill>
            </a:endParaRPr>
          </a:p>
        </p:txBody>
      </p:sp>
    </p:spTree>
    <p:extLst>
      <p:ext uri="{BB962C8B-B14F-4D97-AF65-F5344CB8AC3E}">
        <p14:creationId xmlns:p14="http://schemas.microsoft.com/office/powerpoint/2010/main" val="26503799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normAutofit/>
          </a:bodyPr>
          <a:lstStyle/>
          <a:p>
            <a:r>
              <a:rPr lang="ru-RU" dirty="0" smtClean="0"/>
              <a:t>Часть </a:t>
            </a:r>
            <a:r>
              <a:rPr lang="en-US" dirty="0" smtClean="0"/>
              <a:t>II</a:t>
            </a:r>
            <a:r>
              <a:rPr lang="ru-RU" dirty="0" smtClean="0"/>
              <a:t> Задание №21</a:t>
            </a:r>
            <a:endParaRPr lang="ru-RU"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483518"/>
            <a:ext cx="6485425"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2446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t>Задание №23</a:t>
            </a:r>
            <a:endParaRPr lang="ru-RU" sz="2800"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635646"/>
            <a:ext cx="7593260" cy="1954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639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normAutofit/>
          </a:bodyPr>
          <a:lstStyle/>
          <a:p>
            <a:r>
              <a:rPr lang="ru-RU" dirty="0"/>
              <a:t>Мониторинг  выполнения  тренировочных ЕГЭ по обществознанию </a:t>
            </a:r>
          </a:p>
        </p:txBody>
      </p:sp>
      <p:graphicFrame>
        <p:nvGraphicFramePr>
          <p:cNvPr id="4" name="Таблица 3"/>
          <p:cNvGraphicFramePr>
            <a:graphicFrameLocks noGrp="1"/>
          </p:cNvGraphicFramePr>
          <p:nvPr>
            <p:extLst>
              <p:ext uri="{D42A27DB-BD31-4B8C-83A1-F6EECF244321}">
                <p14:modId xmlns:p14="http://schemas.microsoft.com/office/powerpoint/2010/main" val="2321435219"/>
              </p:ext>
            </p:extLst>
          </p:nvPr>
        </p:nvGraphicFramePr>
        <p:xfrm>
          <a:off x="2483768" y="51470"/>
          <a:ext cx="3509620" cy="3657600"/>
        </p:xfrm>
        <a:graphic>
          <a:graphicData uri="http://schemas.openxmlformats.org/drawingml/2006/table">
            <a:tbl>
              <a:tblPr firstRow="1" firstCol="1" bandRow="1">
                <a:tableStyleId>{5C22544A-7EE6-4342-B048-85BDC9FD1C3A}</a:tableStyleId>
              </a:tblPr>
              <a:tblGrid>
                <a:gridCol w="185308"/>
                <a:gridCol w="834587"/>
                <a:gridCol w="277962"/>
                <a:gridCol w="399395"/>
                <a:gridCol w="259010"/>
                <a:gridCol w="259010"/>
                <a:gridCol w="259010"/>
                <a:gridCol w="259010"/>
                <a:gridCol w="259010"/>
                <a:gridCol w="259712"/>
                <a:gridCol w="257606"/>
              </a:tblGrid>
              <a:tr h="216643">
                <a:tc>
                  <a:txBody>
                    <a:bodyPr/>
                    <a:lstStyle/>
                    <a:p>
                      <a:pPr>
                        <a:spcAft>
                          <a:spcPts val="0"/>
                        </a:spcAft>
                      </a:pPr>
                      <a:r>
                        <a:rPr lang="ru-RU" sz="500">
                          <a:effectLst/>
                        </a:rPr>
                        <a:t>№ задания</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тип</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макс</a:t>
                      </a:r>
                      <a:endParaRPr lang="ru-RU" sz="400">
                        <a:effectLst/>
                      </a:endParaRPr>
                    </a:p>
                    <a:p>
                      <a:pPr>
                        <a:spcAft>
                          <a:spcPts val="0"/>
                        </a:spcAft>
                      </a:pPr>
                      <a:r>
                        <a:rPr lang="ru-RU" sz="500">
                          <a:effectLst/>
                        </a:rPr>
                        <a:t>балл</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Статград</a:t>
                      </a:r>
                      <a:endParaRPr lang="ru-RU" sz="400">
                        <a:effectLst/>
                      </a:endParaRPr>
                    </a:p>
                    <a:p>
                      <a:pPr>
                        <a:spcAft>
                          <a:spcPts val="0"/>
                        </a:spcAft>
                      </a:pPr>
                      <a:r>
                        <a:rPr lang="ru-RU" sz="500">
                          <a:effectLst/>
                        </a:rPr>
                        <a:t>В1(сент)</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1</a:t>
                      </a:r>
                      <a:endParaRPr lang="ru-RU" sz="400">
                        <a:effectLst/>
                      </a:endParaRPr>
                    </a:p>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исключение</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1</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72214">
                <a:tc>
                  <a:txBody>
                    <a:bodyPr/>
                    <a:lstStyle/>
                    <a:p>
                      <a:pPr>
                        <a:spcAft>
                          <a:spcPts val="0"/>
                        </a:spcAft>
                      </a:pPr>
                      <a:r>
                        <a:rPr lang="ru-RU" sz="500">
                          <a:effectLst/>
                        </a:rPr>
                        <a:t>2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чел. и общество (выбор)</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3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человек и общество (соответствие)</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1</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72214">
                <a:tc>
                  <a:txBody>
                    <a:bodyPr/>
                    <a:lstStyle/>
                    <a:p>
                      <a:pPr>
                        <a:spcAft>
                          <a:spcPts val="0"/>
                        </a:spcAft>
                      </a:pPr>
                      <a:r>
                        <a:rPr lang="ru-RU" sz="500">
                          <a:effectLst/>
                        </a:rPr>
                        <a:t>4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выбор чел. и общество</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72214">
                <a:tc>
                  <a:txBody>
                    <a:bodyPr/>
                    <a:lstStyle/>
                    <a:p>
                      <a:pPr>
                        <a:spcAft>
                          <a:spcPts val="0"/>
                        </a:spcAft>
                      </a:pPr>
                      <a:r>
                        <a:rPr lang="ru-RU" sz="500">
                          <a:effectLst/>
                        </a:rPr>
                        <a:t>5 </a:t>
                      </a:r>
                      <a:endParaRPr lang="ru-RU" sz="400">
                        <a:effectLst/>
                        <a:latin typeface="Calibri"/>
                        <a:ea typeface="Times New Roman"/>
                        <a:cs typeface="Gautami"/>
                      </a:endParaRPr>
                    </a:p>
                  </a:txBody>
                  <a:tcPr marL="27080" marR="27080" marT="0" marB="0"/>
                </a:tc>
                <a:tc>
                  <a:txBody>
                    <a:bodyPr/>
                    <a:lstStyle/>
                    <a:p>
                      <a:pPr algn="ctr">
                        <a:spcAft>
                          <a:spcPts val="0"/>
                        </a:spcAft>
                      </a:pPr>
                      <a:r>
                        <a:rPr lang="ru-RU" sz="500">
                          <a:effectLst/>
                        </a:rPr>
                        <a:t>выбор экономика</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6</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Экономика </a:t>
                      </a:r>
                      <a:endParaRPr lang="ru-RU" sz="400">
                        <a:effectLst/>
                      </a:endParaRPr>
                    </a:p>
                    <a:p>
                      <a:pPr>
                        <a:spcAft>
                          <a:spcPts val="0"/>
                        </a:spcAft>
                      </a:pPr>
                      <a:r>
                        <a:rPr lang="ru-RU" sz="500">
                          <a:effectLst/>
                        </a:rPr>
                        <a:t>(соответствие)</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7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выбор экономика</a:t>
                      </a:r>
                      <a:endParaRPr lang="ru-RU" sz="400">
                        <a:effectLst/>
                      </a:endParaRPr>
                    </a:p>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8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социальная сфера</a:t>
                      </a:r>
                      <a:endParaRPr lang="ru-RU" sz="400">
                        <a:effectLst/>
                      </a:endParaRPr>
                    </a:p>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72214">
                <a:tc>
                  <a:txBody>
                    <a:bodyPr/>
                    <a:lstStyle/>
                    <a:p>
                      <a:pPr>
                        <a:spcAft>
                          <a:spcPts val="0"/>
                        </a:spcAft>
                      </a:pPr>
                      <a:r>
                        <a:rPr lang="ru-RU" sz="500">
                          <a:effectLst/>
                        </a:rPr>
                        <a:t>9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график</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1</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72214">
                <a:tc>
                  <a:txBody>
                    <a:bodyPr/>
                    <a:lstStyle/>
                    <a:p>
                      <a:pPr>
                        <a:spcAft>
                          <a:spcPts val="0"/>
                        </a:spcAft>
                      </a:pPr>
                      <a:r>
                        <a:rPr lang="ru-RU" sz="500">
                          <a:effectLst/>
                        </a:rPr>
                        <a:t>10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выбор политика</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72214">
                <a:tc>
                  <a:txBody>
                    <a:bodyPr/>
                    <a:lstStyle/>
                    <a:p>
                      <a:pPr>
                        <a:spcAft>
                          <a:spcPts val="0"/>
                        </a:spcAft>
                      </a:pPr>
                      <a:r>
                        <a:rPr lang="ru-RU" sz="500">
                          <a:effectLst/>
                        </a:rPr>
                        <a:t>11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выбор политика</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12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Конституция:</a:t>
                      </a:r>
                      <a:endParaRPr lang="ru-RU" sz="400">
                        <a:effectLst/>
                      </a:endParaRPr>
                    </a:p>
                    <a:p>
                      <a:pPr>
                        <a:spcAft>
                          <a:spcPts val="0"/>
                        </a:spcAft>
                      </a:pPr>
                      <a:r>
                        <a:rPr lang="ru-RU" sz="500">
                          <a:effectLst/>
                        </a:rPr>
                        <a:t>политика</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1</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72214">
                <a:tc>
                  <a:txBody>
                    <a:bodyPr/>
                    <a:lstStyle/>
                    <a:p>
                      <a:pPr>
                        <a:spcAft>
                          <a:spcPts val="0"/>
                        </a:spcAft>
                      </a:pPr>
                      <a:r>
                        <a:rPr lang="ru-RU" sz="500">
                          <a:effectLst/>
                        </a:rPr>
                        <a:t>13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Конституция: полномочия</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14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Выбор:</a:t>
                      </a:r>
                      <a:endParaRPr lang="ru-RU" sz="400">
                        <a:effectLst/>
                      </a:endParaRPr>
                    </a:p>
                    <a:p>
                      <a:pPr>
                        <a:spcAft>
                          <a:spcPts val="0"/>
                        </a:spcAft>
                      </a:pPr>
                      <a:r>
                        <a:rPr lang="ru-RU" sz="500">
                          <a:effectLst/>
                        </a:rPr>
                        <a:t>права и обязанности</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dirty="0">
                          <a:effectLst/>
                        </a:rPr>
                        <a:t> </a:t>
                      </a:r>
                      <a:endParaRPr lang="ru-RU" sz="400" dirty="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15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Право: установление соответствия</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16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Выбор:</a:t>
                      </a:r>
                      <a:endParaRPr lang="ru-RU" sz="400">
                        <a:effectLst/>
                      </a:endParaRPr>
                    </a:p>
                    <a:p>
                      <a:pPr>
                        <a:spcAft>
                          <a:spcPts val="0"/>
                        </a:spcAft>
                      </a:pPr>
                      <a:r>
                        <a:rPr lang="ru-RU" sz="500">
                          <a:effectLst/>
                        </a:rPr>
                        <a:t>отрасли права</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17</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анализ текста</a:t>
                      </a:r>
                      <a:endParaRPr lang="ru-RU" sz="400">
                        <a:effectLst/>
                      </a:endParaRPr>
                    </a:p>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18</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Понятие, признаки</a:t>
                      </a:r>
                      <a:endParaRPr lang="ru-RU" sz="400">
                        <a:effectLst/>
                      </a:endParaRPr>
                    </a:p>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19</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Примеры к положениям текста</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3</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72214">
                <a:tc>
                  <a:txBody>
                    <a:bodyPr/>
                    <a:lstStyle/>
                    <a:p>
                      <a:pPr>
                        <a:spcAft>
                          <a:spcPts val="0"/>
                        </a:spcAft>
                      </a:pPr>
                      <a:r>
                        <a:rPr lang="ru-RU" sz="500">
                          <a:effectLst/>
                        </a:rPr>
                        <a:t>20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Формулировка суждений</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3</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21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График </a:t>
                      </a:r>
                      <a:endParaRPr lang="ru-RU" sz="400">
                        <a:effectLst/>
                      </a:endParaRPr>
                    </a:p>
                    <a:p>
                      <a:pPr>
                        <a:spcAft>
                          <a:spcPts val="0"/>
                        </a:spcAft>
                      </a:pPr>
                      <a:r>
                        <a:rPr lang="ru-RU" sz="500">
                          <a:effectLst/>
                        </a:rPr>
                        <a:t>спроса и предложения</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3</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22</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Задача</a:t>
                      </a:r>
                      <a:endParaRPr lang="ru-RU" sz="400">
                        <a:effectLst/>
                      </a:endParaRPr>
                    </a:p>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4</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23</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Задача по Конституции</a:t>
                      </a:r>
                      <a:endParaRPr lang="ru-RU" sz="400">
                        <a:effectLst/>
                      </a:endParaRPr>
                    </a:p>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3</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24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План</a:t>
                      </a:r>
                      <a:endParaRPr lang="ru-RU" sz="400">
                        <a:effectLst/>
                      </a:endParaRPr>
                    </a:p>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4</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25 </a:t>
                      </a:r>
                      <a:endParaRPr lang="ru-RU" sz="400">
                        <a:effectLst/>
                      </a:endParaRPr>
                    </a:p>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Обоснование аргументов</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6</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r>
              <a:tr h="144429">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Итого</a:t>
                      </a:r>
                      <a:endParaRPr lang="ru-RU" sz="400">
                        <a:effectLst/>
                      </a:endParaRPr>
                    </a:p>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a:effectLst/>
                        </a:rPr>
                        <a:t> </a:t>
                      </a:r>
                      <a:endParaRPr lang="ru-RU" sz="400">
                        <a:effectLst/>
                        <a:latin typeface="Calibri"/>
                        <a:ea typeface="Times New Roman"/>
                        <a:cs typeface="Gautami"/>
                      </a:endParaRPr>
                    </a:p>
                  </a:txBody>
                  <a:tcPr marL="27080" marR="27080" marT="0" marB="0"/>
                </a:tc>
                <a:tc>
                  <a:txBody>
                    <a:bodyPr/>
                    <a:lstStyle/>
                    <a:p>
                      <a:pPr>
                        <a:spcAft>
                          <a:spcPts val="0"/>
                        </a:spcAft>
                      </a:pPr>
                      <a:r>
                        <a:rPr lang="ru-RU" sz="500" dirty="0">
                          <a:effectLst/>
                        </a:rPr>
                        <a:t> </a:t>
                      </a:r>
                      <a:endParaRPr lang="ru-RU" sz="400" dirty="0">
                        <a:effectLst/>
                        <a:latin typeface="Calibri"/>
                        <a:ea typeface="Times New Roman"/>
                        <a:cs typeface="Gautami"/>
                      </a:endParaRPr>
                    </a:p>
                  </a:txBody>
                  <a:tcPr marL="27080" marR="27080" marT="0" marB="0"/>
                </a:tc>
              </a:tr>
            </a:tbl>
          </a:graphicData>
        </a:graphic>
      </p:graphicFrame>
    </p:spTree>
    <p:extLst>
      <p:ext uri="{BB962C8B-B14F-4D97-AF65-F5344CB8AC3E}">
        <p14:creationId xmlns:p14="http://schemas.microsoft.com/office/powerpoint/2010/main" val="32308368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l"/>
            <a:r>
              <a:rPr lang="ru-RU" sz="1600" dirty="0" smtClean="0">
                <a:solidFill>
                  <a:schemeClr val="tx1"/>
                </a:solidFill>
              </a:rPr>
              <a:t/>
            </a:r>
            <a:br>
              <a:rPr lang="ru-RU" sz="1600" dirty="0" smtClean="0">
                <a:solidFill>
                  <a:schemeClr val="tx1"/>
                </a:solidFill>
              </a:rPr>
            </a:br>
            <a:r>
              <a:rPr lang="ru-RU" sz="1600" dirty="0">
                <a:solidFill>
                  <a:schemeClr val="tx1"/>
                </a:solidFill>
              </a:rPr>
              <a:t/>
            </a:r>
            <a:br>
              <a:rPr lang="ru-RU" sz="1600" dirty="0">
                <a:solidFill>
                  <a:schemeClr val="tx1"/>
                </a:solidFill>
              </a:rPr>
            </a:br>
            <a:r>
              <a:rPr lang="ru-RU" sz="1600" dirty="0" smtClean="0">
                <a:solidFill>
                  <a:schemeClr val="tx1"/>
                </a:solidFill>
              </a:rPr>
              <a:t/>
            </a:r>
            <a:br>
              <a:rPr lang="ru-RU" sz="1600" dirty="0" smtClean="0">
                <a:solidFill>
                  <a:schemeClr val="tx1"/>
                </a:solidFill>
              </a:rPr>
            </a:br>
            <a:r>
              <a:rPr lang="ru-RU" sz="1600" dirty="0">
                <a:solidFill>
                  <a:schemeClr val="tx1"/>
                </a:solidFill>
              </a:rPr>
              <a:t/>
            </a:r>
            <a:br>
              <a:rPr lang="ru-RU" sz="1600" dirty="0">
                <a:solidFill>
                  <a:schemeClr val="tx1"/>
                </a:solidFill>
              </a:rPr>
            </a:br>
            <a:r>
              <a:rPr lang="ru-RU" sz="1600" dirty="0" smtClean="0">
                <a:solidFill>
                  <a:schemeClr val="tx1"/>
                </a:solidFill>
              </a:rPr>
              <a:t/>
            </a:r>
            <a:br>
              <a:rPr lang="ru-RU" sz="16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Проблемные задания, вызвавшие </a:t>
            </a:r>
            <a:r>
              <a:rPr lang="ru-RU" sz="2000" dirty="0">
                <a:solidFill>
                  <a:schemeClr val="tx1"/>
                </a:solidFill>
              </a:rPr>
              <a:t>наибольшее затруднение</a:t>
            </a:r>
            <a:r>
              <a:rPr lang="ru-RU" sz="2000" dirty="0" smtClean="0">
                <a:solidFill>
                  <a:schemeClr val="tx1"/>
                </a:solidFill>
              </a:rPr>
              <a:t>:</a:t>
            </a:r>
            <a:r>
              <a:rPr lang="ru-RU" sz="2000" dirty="0"/>
              <a:t/>
            </a:r>
            <a:br>
              <a:rPr lang="ru-RU" sz="2000" dirty="0"/>
            </a:br>
            <a:r>
              <a:rPr lang="ru-RU" sz="2000" dirty="0" smtClean="0"/>
              <a:t>№14. Права </a:t>
            </a:r>
            <a:r>
              <a:rPr lang="ru-RU" sz="2000" dirty="0"/>
              <a:t>человека, правоохранительные органы</a:t>
            </a:r>
            <a:br>
              <a:rPr lang="ru-RU" sz="2000" dirty="0"/>
            </a:br>
            <a:r>
              <a:rPr lang="ru-RU" sz="2000" dirty="0" smtClean="0"/>
              <a:t>№ 15,16. Отраслевое право</a:t>
            </a:r>
            <a:br>
              <a:rPr lang="ru-RU" sz="2000" dirty="0" smtClean="0"/>
            </a:br>
            <a:r>
              <a:rPr lang="ru-RU" sz="2000" dirty="0" smtClean="0"/>
              <a:t/>
            </a:r>
            <a:br>
              <a:rPr lang="ru-RU" sz="2000" dirty="0" smtClean="0"/>
            </a:br>
            <a:r>
              <a:rPr lang="ru-RU" sz="2000" dirty="0">
                <a:solidFill>
                  <a:schemeClr val="tx1"/>
                </a:solidFill>
              </a:rPr>
              <a:t/>
            </a:r>
            <a:br>
              <a:rPr lang="ru-RU" sz="2000" dirty="0">
                <a:solidFill>
                  <a:schemeClr val="tx1"/>
                </a:solidFill>
              </a:rPr>
            </a:br>
            <a:r>
              <a:rPr lang="ru-RU" sz="2000" dirty="0" smtClean="0">
                <a:solidFill>
                  <a:schemeClr val="tx1"/>
                </a:solidFill>
              </a:rPr>
              <a:t>Приёмы работы:</a:t>
            </a:r>
            <a:r>
              <a:rPr lang="ru-RU" sz="2000" dirty="0"/>
              <a:t/>
            </a:r>
            <a:br>
              <a:rPr lang="ru-RU" sz="2000" dirty="0"/>
            </a:br>
            <a:r>
              <a:rPr lang="ru-RU" sz="2000" dirty="0" smtClean="0"/>
              <a:t>- Проверочные </a:t>
            </a:r>
            <a:r>
              <a:rPr lang="ru-RU" sz="2000" dirty="0"/>
              <a:t>по </a:t>
            </a:r>
            <a:r>
              <a:rPr lang="ru-RU" sz="2000" dirty="0" err="1"/>
              <a:t>микротемам</a:t>
            </a:r>
            <a:r>
              <a:rPr lang="ru-RU" sz="2000" dirty="0"/>
              <a:t>, включающие тестовые задания и задание на определение </a:t>
            </a:r>
            <a:r>
              <a:rPr lang="ru-RU" sz="2000" dirty="0" smtClean="0"/>
              <a:t>понятий</a:t>
            </a:r>
            <a:br>
              <a:rPr lang="ru-RU" sz="2000" dirty="0" smtClean="0"/>
            </a:br>
            <a:r>
              <a:rPr lang="ru-RU" sz="2000" dirty="0" smtClean="0"/>
              <a:t>- Практикумы по Конституции и отраслевым кодексам</a:t>
            </a:r>
            <a:br>
              <a:rPr lang="ru-RU" sz="2000" dirty="0" smtClean="0"/>
            </a:br>
            <a:r>
              <a:rPr lang="ru-RU" sz="2000" dirty="0" smtClean="0"/>
              <a:t>- Решение заданий из открытого банка ФИПИ</a:t>
            </a:r>
            <a:endParaRPr lang="ru-RU" sz="1600" dirty="0"/>
          </a:p>
        </p:txBody>
      </p:sp>
      <p:sp>
        <p:nvSpPr>
          <p:cNvPr id="3" name="Подзаголовок 2"/>
          <p:cNvSpPr>
            <a:spLocks noGrp="1"/>
          </p:cNvSpPr>
          <p:nvPr>
            <p:ph type="subTitle" idx="1"/>
          </p:nvPr>
        </p:nvSpPr>
        <p:spPr/>
        <p:txBody>
          <a:bodyPr>
            <a:normAutofit/>
          </a:bodyPr>
          <a:lstStyle/>
          <a:p>
            <a:r>
              <a:rPr lang="ru-RU" dirty="0" smtClean="0"/>
              <a:t>Часть 1</a:t>
            </a:r>
            <a:endParaRPr lang="ru-RU" dirty="0"/>
          </a:p>
        </p:txBody>
      </p:sp>
    </p:spTree>
    <p:extLst>
      <p:ext uri="{BB962C8B-B14F-4D97-AF65-F5344CB8AC3E}">
        <p14:creationId xmlns:p14="http://schemas.microsoft.com/office/powerpoint/2010/main" val="23505358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l"/>
            <a:r>
              <a:rPr lang="ru-RU" sz="1600" dirty="0" smtClean="0">
                <a:solidFill>
                  <a:schemeClr val="tx1"/>
                </a:solidFill>
              </a:rPr>
              <a:t/>
            </a:r>
            <a:br>
              <a:rPr lang="ru-RU" sz="1600" dirty="0" smtClean="0">
                <a:solidFill>
                  <a:schemeClr val="tx1"/>
                </a:solidFill>
              </a:rPr>
            </a:br>
            <a:r>
              <a:rPr lang="ru-RU" sz="1600" dirty="0">
                <a:solidFill>
                  <a:schemeClr val="tx1"/>
                </a:solidFill>
              </a:rPr>
              <a:t/>
            </a:r>
            <a:br>
              <a:rPr lang="ru-RU" sz="1600" dirty="0">
                <a:solidFill>
                  <a:schemeClr val="tx1"/>
                </a:solidFill>
              </a:rPr>
            </a:br>
            <a:r>
              <a:rPr lang="ru-RU" sz="1600" dirty="0" smtClean="0">
                <a:solidFill>
                  <a:schemeClr val="tx1"/>
                </a:solidFill>
              </a:rPr>
              <a:t/>
            </a:r>
            <a:br>
              <a:rPr lang="ru-RU" sz="1600" dirty="0" smtClean="0">
                <a:solidFill>
                  <a:schemeClr val="tx1"/>
                </a:solidFill>
              </a:rPr>
            </a:br>
            <a:r>
              <a:rPr lang="ru-RU" sz="1600" dirty="0">
                <a:solidFill>
                  <a:schemeClr val="tx1"/>
                </a:solidFill>
              </a:rPr>
              <a:t/>
            </a:r>
            <a:br>
              <a:rPr lang="ru-RU" sz="1600" dirty="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400" dirty="0" smtClean="0">
                <a:solidFill>
                  <a:schemeClr val="tx1"/>
                </a:solidFill>
              </a:rPr>
              <a:t>Проблемные задания, вызвавшие </a:t>
            </a:r>
            <a:r>
              <a:rPr lang="ru-RU" sz="2400" dirty="0">
                <a:solidFill>
                  <a:schemeClr val="tx1"/>
                </a:solidFill>
              </a:rPr>
              <a:t>наибольшее затруднение</a:t>
            </a:r>
            <a:r>
              <a:rPr lang="ru-RU" sz="2400" dirty="0" smtClean="0">
                <a:solidFill>
                  <a:schemeClr val="tx1"/>
                </a:solidFill>
              </a:rPr>
              <a:t>:</a:t>
            </a:r>
            <a:r>
              <a:rPr lang="ru-RU" sz="2400" dirty="0"/>
              <a:t/>
            </a:r>
            <a:br>
              <a:rPr lang="ru-RU" sz="2400" dirty="0"/>
            </a:br>
            <a:r>
              <a:rPr lang="ru-RU" sz="2400" dirty="0" smtClean="0"/>
              <a:t>№</a:t>
            </a:r>
            <a:r>
              <a:rPr lang="en-US" sz="2400" dirty="0" smtClean="0"/>
              <a:t> 22</a:t>
            </a:r>
            <a:r>
              <a:rPr lang="ru-RU" sz="2400" dirty="0" smtClean="0"/>
              <a:t>:</a:t>
            </a:r>
            <a:r>
              <a:rPr lang="en-US" sz="2400" dirty="0" smtClean="0"/>
              <a:t> </a:t>
            </a:r>
            <a:r>
              <a:rPr lang="ru-RU" sz="2400" dirty="0" smtClean="0"/>
              <a:t>Решение задачи</a:t>
            </a:r>
            <a:br>
              <a:rPr lang="ru-RU" sz="2400" dirty="0" smtClean="0"/>
            </a:br>
            <a:r>
              <a:rPr lang="ru-RU" sz="2400" dirty="0" smtClean="0"/>
              <a:t>№ 24: Составление плана развернутого ответа</a:t>
            </a:r>
            <a:br>
              <a:rPr lang="ru-RU" sz="2400" dirty="0" smtClean="0"/>
            </a:br>
            <a:r>
              <a:rPr lang="ru-RU" sz="2400" dirty="0" smtClean="0"/>
              <a:t>№25: Рассуждение с привлечением актуальных реалий</a:t>
            </a:r>
            <a:r>
              <a:rPr lang="ru-RU" sz="2000" dirty="0" smtClean="0"/>
              <a:t/>
            </a:r>
            <a:br>
              <a:rPr lang="ru-RU" sz="2000" dirty="0" smtClean="0"/>
            </a:br>
            <a:r>
              <a:rPr lang="ru-RU" sz="2000" dirty="0" smtClean="0"/>
              <a:t/>
            </a:r>
            <a:br>
              <a:rPr lang="ru-RU" sz="2000" dirty="0" smtClean="0"/>
            </a:br>
            <a:r>
              <a:rPr lang="ru-RU" sz="1600" dirty="0">
                <a:solidFill>
                  <a:schemeClr val="tx1"/>
                </a:solidFill>
              </a:rPr>
              <a:t/>
            </a:r>
            <a:br>
              <a:rPr lang="ru-RU" sz="1600" dirty="0">
                <a:solidFill>
                  <a:schemeClr val="tx1"/>
                </a:solidFill>
              </a:rPr>
            </a:br>
            <a:r>
              <a:rPr lang="ru-RU" sz="1600" dirty="0" smtClean="0"/>
              <a:t/>
            </a:r>
            <a:br>
              <a:rPr lang="ru-RU" sz="1600" dirty="0" smtClean="0"/>
            </a:br>
            <a:r>
              <a:rPr lang="ru-RU" sz="1600" dirty="0" smtClean="0"/>
              <a:t>- </a:t>
            </a:r>
            <a:endParaRPr lang="ru-RU" sz="1600" dirty="0"/>
          </a:p>
        </p:txBody>
      </p:sp>
      <p:sp>
        <p:nvSpPr>
          <p:cNvPr id="3" name="Подзаголовок 2"/>
          <p:cNvSpPr>
            <a:spLocks noGrp="1"/>
          </p:cNvSpPr>
          <p:nvPr>
            <p:ph type="subTitle" idx="1"/>
          </p:nvPr>
        </p:nvSpPr>
        <p:spPr/>
        <p:txBody>
          <a:bodyPr>
            <a:normAutofit/>
          </a:bodyPr>
          <a:lstStyle/>
          <a:p>
            <a:r>
              <a:rPr lang="ru-RU" dirty="0" smtClean="0"/>
              <a:t>Часть </a:t>
            </a:r>
            <a:r>
              <a:rPr lang="en-US" dirty="0" smtClean="0"/>
              <a:t>II</a:t>
            </a:r>
            <a:endParaRPr lang="ru-RU" dirty="0"/>
          </a:p>
        </p:txBody>
      </p:sp>
    </p:spTree>
    <p:extLst>
      <p:ext uri="{BB962C8B-B14F-4D97-AF65-F5344CB8AC3E}">
        <p14:creationId xmlns:p14="http://schemas.microsoft.com/office/powerpoint/2010/main" val="34811431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t>№22. Задание- задача</a:t>
            </a:r>
            <a:endParaRPr lang="ru-RU" sz="2800" dirty="0"/>
          </a:p>
        </p:txBody>
      </p:sp>
      <p:sp>
        <p:nvSpPr>
          <p:cNvPr id="3" name="Объект 2"/>
          <p:cNvSpPr>
            <a:spLocks noGrp="1"/>
          </p:cNvSpPr>
          <p:nvPr>
            <p:ph idx="1"/>
          </p:nvPr>
        </p:nvSpPr>
        <p:spPr/>
        <p:txBody>
          <a:bodyPr>
            <a:normAutofit fontScale="62500" lnSpcReduction="20000"/>
          </a:bodyPr>
          <a:lstStyle/>
          <a:p>
            <a:r>
              <a:rPr lang="ru-RU" dirty="0">
                <a:solidFill>
                  <a:srgbClr val="000000"/>
                </a:solidFill>
                <a:latin typeface="Arial"/>
              </a:rPr>
              <a:t>В государстве Z развито промышленное и сельскохозяйственное производство, большинство производственных процессов механизированы; ускорено развиваются наука и техника, средства коммуникации; растёт урбанизация. В экономике преобладает государственная собственность на средства производства, директивно определяются объёмы и ассортимент производимой продукции, а также цены на товары и услуги. Всенародно избираемый глава государства формирует правительство и возглавляет исполнительную власть. Государство установило всеобщий контроль над всеми сферами общественной жизни и частной жизнью граждан; права</a:t>
            </a:r>
            <a:br>
              <a:rPr lang="ru-RU" dirty="0">
                <a:solidFill>
                  <a:srgbClr val="000000"/>
                </a:solidFill>
                <a:latin typeface="Arial"/>
              </a:rPr>
            </a:br>
            <a:r>
              <a:rPr lang="ru-RU" dirty="0">
                <a:solidFill>
                  <a:srgbClr val="000000"/>
                </a:solidFill>
                <a:latin typeface="Arial"/>
              </a:rPr>
              <a:t>и свободы человека и гражданина провозглашаются, но не соблюдаются.</a:t>
            </a:r>
            <a:br>
              <a:rPr lang="ru-RU" dirty="0">
                <a:solidFill>
                  <a:srgbClr val="000000"/>
                </a:solidFill>
                <a:latin typeface="Arial"/>
              </a:rPr>
            </a:br>
            <a:r>
              <a:rPr lang="ru-RU" dirty="0">
                <a:solidFill>
                  <a:srgbClr val="000000"/>
                </a:solidFill>
                <a:latin typeface="Arial"/>
              </a:rPr>
              <a:t>В государстве принята официальная идеология, другие идеологии запрещены.</a:t>
            </a:r>
          </a:p>
          <a:p>
            <a:r>
              <a:rPr lang="ru-RU" dirty="0">
                <a:solidFill>
                  <a:srgbClr val="000000"/>
                </a:solidFill>
                <a:latin typeface="Arial"/>
              </a:rPr>
              <a:t>К какому типу относится общество государства Z? К какому типу относится экономика государства Z? Какой политический режим </a:t>
            </a:r>
            <a:r>
              <a:rPr lang="ru-RU" dirty="0" smtClean="0">
                <a:solidFill>
                  <a:srgbClr val="000000"/>
                </a:solidFill>
                <a:latin typeface="Arial"/>
              </a:rPr>
              <a:t>установился в </a:t>
            </a:r>
            <a:r>
              <a:rPr lang="ru-RU" dirty="0">
                <a:solidFill>
                  <a:srgbClr val="000000"/>
                </a:solidFill>
                <a:latin typeface="Arial"/>
              </a:rPr>
              <a:t>государстве Z? Есть ли в условии задачи информация, позволяющая сделать вывод о форме государственного территориального устройства государства Z? (Объясните свой ответ.</a:t>
            </a:r>
            <a:endParaRPr lang="ru-RU" b="0" i="0" dirty="0">
              <a:solidFill>
                <a:srgbClr val="000000"/>
              </a:solidFill>
              <a:effectLst/>
              <a:latin typeface="Arial"/>
            </a:endParaRPr>
          </a:p>
        </p:txBody>
      </p:sp>
    </p:spTree>
    <p:extLst>
      <p:ext uri="{BB962C8B-B14F-4D97-AF65-F5344CB8AC3E}">
        <p14:creationId xmlns:p14="http://schemas.microsoft.com/office/powerpoint/2010/main" val="2019334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t>№22. Задание- задача</a:t>
            </a:r>
          </a:p>
        </p:txBody>
      </p:sp>
      <p:sp>
        <p:nvSpPr>
          <p:cNvPr id="3" name="Объект 2"/>
          <p:cNvSpPr>
            <a:spLocks noGrp="1"/>
          </p:cNvSpPr>
          <p:nvPr>
            <p:ph idx="1"/>
          </p:nvPr>
        </p:nvSpPr>
        <p:spPr/>
        <p:txBody>
          <a:bodyPr>
            <a:normAutofit fontScale="62500" lnSpcReduction="20000"/>
          </a:bodyPr>
          <a:lstStyle/>
          <a:p>
            <a:r>
              <a:rPr lang="ru-RU" dirty="0">
                <a:solidFill>
                  <a:srgbClr val="000000"/>
                </a:solidFill>
                <a:latin typeface="Arial"/>
              </a:rPr>
              <a:t>Пенсионерка Нина Владимировна, обеспокоенная обесцениванием денег, проявляющимся в виде устойчивого долговременного повышения общего уровня цен, купила новый смартфон и подарила его своему внуку Александру.</a:t>
            </a:r>
          </a:p>
          <a:p>
            <a:r>
              <a:rPr lang="ru-RU" dirty="0">
                <a:solidFill>
                  <a:srgbClr val="000000"/>
                </a:solidFill>
                <a:latin typeface="Arial"/>
              </a:rPr>
              <a:t>Внук с помощью нового гаджета ознакомился с записями о своей успеваемости в электронном журнале и скачал домашнее задание</a:t>
            </a:r>
            <a:br>
              <a:rPr lang="ru-RU" dirty="0">
                <a:solidFill>
                  <a:srgbClr val="000000"/>
                </a:solidFill>
                <a:latin typeface="Arial"/>
              </a:rPr>
            </a:br>
            <a:r>
              <a:rPr lang="ru-RU" dirty="0">
                <a:solidFill>
                  <a:srgbClr val="000000"/>
                </a:solidFill>
                <a:latin typeface="Arial"/>
              </a:rPr>
              <a:t>по обществознанию. Александру предстояло решить несколько задач, одна из которых вызвала у него затруднение. Приведём ее условие: «Определите форму государственного (территориального) устройства государства, состоящего из нескольких относительно самостоятельных областей, каждая из которых обладает своим уставом и законодательством, при этом области во взаимоотношениях с центральными органами государственной власти равноправны».</a:t>
            </a:r>
          </a:p>
          <a:p>
            <a:r>
              <a:rPr lang="ru-RU" dirty="0">
                <a:solidFill>
                  <a:srgbClr val="000000"/>
                </a:solidFill>
                <a:latin typeface="Arial"/>
              </a:rPr>
              <a:t>Какое экономическое явление обеспокоило Нину Владимировну? (Дайте название описанному процессу.) Какое правомочие собственника она реализовала? Какая тенденция современного образования может быть проиллюстрирована действиями Александра с гаджетом? Каков правильный ответ на задачу, вызвавшую затруднение у Александра?</a:t>
            </a:r>
            <a:endParaRPr lang="ru-RU" b="0" i="0" dirty="0">
              <a:solidFill>
                <a:srgbClr val="000000"/>
              </a:solidFill>
              <a:effectLst/>
              <a:latin typeface="Arial"/>
            </a:endParaRPr>
          </a:p>
        </p:txBody>
      </p:sp>
    </p:spTree>
    <p:extLst>
      <p:ext uri="{BB962C8B-B14F-4D97-AF65-F5344CB8AC3E}">
        <p14:creationId xmlns:p14="http://schemas.microsoft.com/office/powerpoint/2010/main" val="3356170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smtClean="0"/>
              <a:t>№24.Составление сложного плана</a:t>
            </a:r>
            <a:endParaRPr lang="ru-RU" sz="3200" dirty="0"/>
          </a:p>
        </p:txBody>
      </p:sp>
      <p:sp>
        <p:nvSpPr>
          <p:cNvPr id="3" name="Объект 2"/>
          <p:cNvSpPr>
            <a:spLocks noGrp="1"/>
          </p:cNvSpPr>
          <p:nvPr>
            <p:ph idx="1"/>
          </p:nvPr>
        </p:nvSpPr>
        <p:spPr/>
        <p:txBody>
          <a:bodyPr>
            <a:normAutofit/>
          </a:bodyPr>
          <a:lstStyle/>
          <a:p>
            <a:r>
              <a:rPr lang="ru-RU" sz="2000" dirty="0">
                <a:solidFill>
                  <a:srgbClr val="000000"/>
                </a:solidFill>
                <a:latin typeface="Arial"/>
              </a:rPr>
              <a:t>Используя обществоведческие знания, составьте сложный план, позволяющий раскрыть по существу тему «Правительство Российской Федерации». Сложный план должен содержать не менее трёх пунктов, непосредственно раскрывающих тему по существу, из которых два или более детализированы в подпунктах. </a:t>
            </a:r>
            <a:r>
              <a:rPr lang="ru-RU" sz="2000" i="1" dirty="0">
                <a:solidFill>
                  <a:srgbClr val="000000"/>
                </a:solidFill>
                <a:latin typeface="Arial"/>
              </a:rPr>
              <a:t>(Количество подпунктов </a:t>
            </a:r>
            <a:r>
              <a:rPr lang="ru-RU" sz="2000" i="1" u="sng" dirty="0">
                <a:solidFill>
                  <a:srgbClr val="000000"/>
                </a:solidFill>
                <a:latin typeface="Arial"/>
              </a:rPr>
              <a:t>каждого детализированного пункта</a:t>
            </a:r>
            <a:r>
              <a:rPr lang="ru-RU" sz="2000" i="1" dirty="0">
                <a:solidFill>
                  <a:srgbClr val="000000"/>
                </a:solidFill>
                <a:latin typeface="Arial"/>
              </a:rPr>
              <a:t> должно быть не менее трёх, за исключением случаев, когда с точки зрения общественных наук возможно только два подпункта.)</a:t>
            </a:r>
            <a:endParaRPr lang="ru-RU" sz="2000" dirty="0"/>
          </a:p>
        </p:txBody>
      </p:sp>
    </p:spTree>
    <p:extLst>
      <p:ext uri="{BB962C8B-B14F-4D97-AF65-F5344CB8AC3E}">
        <p14:creationId xmlns:p14="http://schemas.microsoft.com/office/powerpoint/2010/main" val="26226486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83518"/>
            <a:ext cx="8229600" cy="716632"/>
          </a:xfrm>
        </p:spPr>
        <p:txBody>
          <a:bodyPr/>
          <a:lstStyle/>
          <a:p>
            <a:r>
              <a:rPr lang="ru-RU" sz="2400" dirty="0">
                <a:solidFill>
                  <a:srgbClr val="6076B4">
                    <a:lumMod val="75000"/>
                  </a:srgbClr>
                </a:solidFill>
              </a:rPr>
              <a:t>№25 Рассуждение с привлечением актуальных реалией </a:t>
            </a:r>
            <a:endParaRPr lang="ru-RU" sz="2800" dirty="0"/>
          </a:p>
        </p:txBody>
      </p:sp>
      <p:graphicFrame>
        <p:nvGraphicFramePr>
          <p:cNvPr id="4" name="Объект 3"/>
          <p:cNvGraphicFramePr>
            <a:graphicFrameLocks noGrp="1"/>
          </p:cNvGraphicFramePr>
          <p:nvPr>
            <p:ph idx="1"/>
          </p:nvPr>
        </p:nvGraphicFramePr>
        <p:xfrm>
          <a:off x="662940" y="1754187"/>
          <a:ext cx="7818120" cy="2286000"/>
        </p:xfrm>
        <a:graphic>
          <a:graphicData uri="http://schemas.openxmlformats.org/drawingml/2006/table">
            <a:tbl>
              <a:tblPr/>
              <a:tblGrid>
                <a:gridCol w="7818120"/>
              </a:tblGrid>
              <a:tr h="0">
                <a:tc>
                  <a:txBody>
                    <a:bodyPr/>
                    <a:lstStyle/>
                    <a:p>
                      <a:pPr algn="just"/>
                      <a:r>
                        <a:rPr lang="ru-RU" dirty="0">
                          <a:effectLst/>
                        </a:rPr>
                        <a:t>Обоснуйте необходимость разделения власти в демократическом государстве.</a:t>
                      </a:r>
                      <a:r>
                        <a:rPr lang="ru-RU" i="1" dirty="0">
                          <a:effectLst/>
                        </a:rPr>
                        <a:t> (Обоснование может быть дано в одном или нескольких распространённых предложениях.)</a:t>
                      </a:r>
                      <a:endParaRPr lang="ru-RU" dirty="0">
                        <a:effectLst/>
                      </a:endParaRPr>
                    </a:p>
                    <a:p>
                      <a:pPr algn="just"/>
                      <a:r>
                        <a:rPr lang="ru-RU" dirty="0">
                          <a:effectLst/>
                        </a:rPr>
                        <a:t>Что относится к полномочиям Правительства Российской Федерации в социальной сфере? (Назовите любые три таких полномочия.) Приведите три примера, иллюстрирующих реализацию каждого из них на практике. </a:t>
                      </a:r>
                      <a:r>
                        <a:rPr lang="ru-RU" i="1" dirty="0">
                          <a:effectLst/>
                        </a:rPr>
                        <a:t>(Каждый пример должен быть сформулирован развёрнуто.)</a:t>
                      </a:r>
                      <a:endParaRPr lang="ru-RU" dirty="0">
                        <a:effectLst/>
                      </a:endParaRPr>
                    </a:p>
                  </a:txBody>
                  <a:tcPr anchor="ctr">
                    <a:lnL>
                      <a:noFill/>
                    </a:lnL>
                    <a:lnR>
                      <a:noFill/>
                    </a:lnR>
                    <a:lnT>
                      <a:noFill/>
                    </a:lnT>
                    <a:lnB>
                      <a:noFill/>
                    </a:lnB>
                  </a:tcPr>
                </a:tc>
              </a:tr>
            </a:tbl>
          </a:graphicData>
        </a:graphic>
      </p:graphicFrame>
    </p:spTree>
    <p:extLst>
      <p:ext uri="{BB962C8B-B14F-4D97-AF65-F5344CB8AC3E}">
        <p14:creationId xmlns:p14="http://schemas.microsoft.com/office/powerpoint/2010/main" val="3901515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t>Приёмы работы:</a:t>
            </a:r>
            <a:endParaRPr lang="ru-RU" sz="2800" dirty="0"/>
          </a:p>
        </p:txBody>
      </p:sp>
      <p:sp>
        <p:nvSpPr>
          <p:cNvPr id="3" name="Объект 2"/>
          <p:cNvSpPr>
            <a:spLocks noGrp="1"/>
          </p:cNvSpPr>
          <p:nvPr>
            <p:ph idx="1"/>
          </p:nvPr>
        </p:nvSpPr>
        <p:spPr/>
        <p:txBody>
          <a:bodyPr/>
          <a:lstStyle/>
          <a:p>
            <a:pPr marL="0" indent="0">
              <a:buNone/>
            </a:pPr>
            <a:r>
              <a:rPr lang="ru-RU" dirty="0"/>
              <a:t/>
            </a:r>
            <a:br>
              <a:rPr lang="ru-RU" dirty="0"/>
            </a:br>
            <a:r>
              <a:rPr lang="ru-RU" dirty="0"/>
              <a:t>- </a:t>
            </a:r>
            <a:r>
              <a:rPr lang="ru-RU" dirty="0" smtClean="0"/>
              <a:t>включение типичных заданий в работу на </a:t>
            </a:r>
            <a:r>
              <a:rPr lang="ru-RU" dirty="0" smtClean="0"/>
              <a:t>уроке</a:t>
            </a:r>
          </a:p>
          <a:p>
            <a:pPr marL="0" indent="0">
              <a:buNone/>
            </a:pPr>
            <a:r>
              <a:rPr lang="ru-RU" dirty="0" smtClean="0"/>
              <a:t>- Самостоятельное составление плана  и других заданий по изучаемой теме</a:t>
            </a:r>
          </a:p>
          <a:p>
            <a:pPr marL="0" indent="0">
              <a:buNone/>
            </a:pPr>
            <a:r>
              <a:rPr lang="ru-RU" dirty="0" smtClean="0"/>
              <a:t>- </a:t>
            </a:r>
            <a:r>
              <a:rPr lang="ru-RU" dirty="0" smtClean="0"/>
              <a:t>Практикумы </a:t>
            </a:r>
            <a:r>
              <a:rPr lang="ru-RU" dirty="0"/>
              <a:t>по Конституции и отраслевым кодексам</a:t>
            </a:r>
            <a:br>
              <a:rPr lang="ru-RU" dirty="0"/>
            </a:br>
            <a:r>
              <a:rPr lang="ru-RU" dirty="0"/>
              <a:t>- Решение заданий из открытого банка ФИПИ</a:t>
            </a:r>
          </a:p>
        </p:txBody>
      </p:sp>
    </p:spTree>
    <p:extLst>
      <p:ext uri="{BB962C8B-B14F-4D97-AF65-F5344CB8AC3E}">
        <p14:creationId xmlns:p14="http://schemas.microsoft.com/office/powerpoint/2010/main" val="37670135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127</TotalTime>
  <Words>322</Words>
  <Application>Microsoft Office PowerPoint</Application>
  <PresentationFormat>Экран (16:9)</PresentationFormat>
  <Paragraphs>339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Исполнительная</vt:lpstr>
      <vt:lpstr>Анализ выполнения заданий ЕГЭ по обществознанию </vt:lpstr>
      <vt:lpstr>Презентация PowerPoint</vt:lpstr>
      <vt:lpstr>      Проблемные задания, вызвавшие наибольшее затруднение: №14. Права человека, правоохранительные органы № 15,16. Отраслевое право   Приёмы работы: - Проверочные по микротемам, включающие тестовые задания и задание на определение понятий - Практикумы по Конституции и отраслевым кодексам - Решение заданий из открытого банка ФИПИ</vt:lpstr>
      <vt:lpstr>      Проблемные задания, вызвавшие наибольшее затруднение: № 22: Решение задачи № 24: Составление плана развернутого ответа №25: Рассуждение с привлечением актуальных реалий    - </vt:lpstr>
      <vt:lpstr>№22. Задание- задача</vt:lpstr>
      <vt:lpstr>№22. Задание- задача</vt:lpstr>
      <vt:lpstr>№24.Составление сложного плана</vt:lpstr>
      <vt:lpstr>№25 Рассуждение с привлечением актуальных реалией </vt:lpstr>
      <vt:lpstr>Приёмы работы:</vt:lpstr>
      <vt:lpstr>Презентация PowerPoint</vt:lpstr>
      <vt:lpstr>Задание №23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14</cp:revision>
  <dcterms:created xsi:type="dcterms:W3CDTF">2023-08-27T18:04:25Z</dcterms:created>
  <dcterms:modified xsi:type="dcterms:W3CDTF">2023-08-28T03:20:18Z</dcterms:modified>
</cp:coreProperties>
</file>