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69" r:id="rId13"/>
    <p:sldId id="270" r:id="rId14"/>
    <p:sldId id="268" r:id="rId15"/>
    <p:sldId id="271" r:id="rId16"/>
    <p:sldId id="272" r:id="rId17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22435B1-FF0D-465D-B7F4-8D3EB4431D19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FB68F0-2ACE-4A59-A74A-532E598E3C6F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5461274-0FEC-4220-9FDC-21483D1872FF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6C5FDA0-3F97-4B51-A945-82D5650DC8B9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2404A65-F109-43F2-9226-45D938E31037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4CD6A0D-BC97-4663-888C-2561B4F50255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CC93720-8B2C-4213-AB4C-4A50752C4D44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DACDDF5-D499-45BF-9E1E-A312EC6D1D5F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3FF45AE-3FB8-48C5-BDB0-BD67121A04BF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D1752BE-547A-4031-8DE8-688E926283C5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1D0A4D5-57F1-4C11-B52A-BB9DA43C61F4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128115E-213C-4A2D-8D10-C29AAC4B5156}" type="slidenum">
              <a:rPr/>
              <a:p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1B4FC39-F3FB-4D38-BED1-D42A1C4D6278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387A68E-B3DB-4E76-A39D-30FF6C718D55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7EC7A12-4B65-400A-A2F1-5EF17A57019E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88B6F9B-F94F-450D-9BED-E5B3DBBCB17A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83E0452-779B-4FB3-A637-8CB64CC7C4FF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BE6F10-1E17-424E-8EA0-DEEFF5FAB152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76167CB-E8E0-4814-87D9-C38F05A0A70D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0A5FE1B-2957-4087-ABF2-506A672BC89C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0C380E7-85D1-4CD3-A017-3256018211E9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34A36D8-D8BF-4874-AFA9-19DF8B4A2EA9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3A2C259-54A7-43BE-92E0-CD980CAAAF76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B9DD08-D034-4E4C-818B-7EFB0790312C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 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743C2F3-D983-4759-B058-A0B1AE706A7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50D62A1-267F-4FCB-A1E7-938689D1994F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1358640"/>
            <a:ext cx="10515240" cy="3095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sz="2000" dirty="0"/>
              <a:t/>
            </a:r>
            <a:br>
              <a:rPr sz="2000" dirty="0"/>
            </a:br>
            <a:r>
              <a:rPr sz="2000" dirty="0"/>
              <a:t/>
            </a:r>
            <a:br>
              <a:rPr sz="2000" dirty="0"/>
            </a:br>
            <a:r>
              <a:rPr sz="2000" dirty="0"/>
              <a:t/>
            </a:r>
            <a:br>
              <a:rPr sz="2000" dirty="0"/>
            </a:br>
            <a:r>
              <a:rPr sz="2000" dirty="0"/>
              <a:t/>
            </a:r>
            <a:br>
              <a:rPr sz="2000" dirty="0"/>
            </a:br>
            <a:r>
              <a:rPr sz="2000"/>
              <a:t/>
            </a:r>
            <a:br>
              <a:rPr sz="2000"/>
            </a:br>
            <a:r>
              <a:rPr lang="ru-RU" sz="3200" b="1" strike="noStrike" spc="-1" smtClean="0">
                <a:solidFill>
                  <a:srgbClr val="000000"/>
                </a:solidFill>
                <a:latin typeface="Times New Roman"/>
              </a:rPr>
              <a:t>«Проблемы </a:t>
            </a:r>
            <a:r>
              <a:rPr lang="ru-RU" sz="3200" b="1" strike="noStrike" spc="-1" dirty="0">
                <a:solidFill>
                  <a:srgbClr val="000000"/>
                </a:solidFill>
                <a:latin typeface="Times New Roman"/>
              </a:rPr>
              <a:t>и пути  решения повышения качества ЕГЭ и ОГЭ  по  обществознанию»</a:t>
            </a:r>
            <a:r>
              <a:rPr sz="3600" dirty="0"/>
              <a:t/>
            </a:r>
            <a:br>
              <a:rPr sz="3600" dirty="0"/>
            </a:br>
            <a:r>
              <a:rPr sz="3600" dirty="0"/>
              <a:t/>
            </a:r>
            <a:br>
              <a:rPr sz="3600" dirty="0"/>
            </a:br>
            <a:r>
              <a:rPr lang="ru-RU" sz="4400" b="1" strike="noStrike" spc="-1" dirty="0">
                <a:solidFill>
                  <a:srgbClr val="000000"/>
                </a:solidFill>
                <a:latin typeface="Calibri Light"/>
              </a:rPr>
              <a:t> </a:t>
            </a:r>
            <a:r>
              <a:rPr sz="4400" dirty="0"/>
              <a:t/>
            </a:r>
            <a:br>
              <a:rPr sz="4400" dirty="0"/>
            </a:br>
            <a:r>
              <a:rPr sz="4400" dirty="0"/>
              <a:t/>
            </a:r>
            <a:br>
              <a:rPr sz="4400" dirty="0"/>
            </a:b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549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indent="0">
              <a:buNone/>
            </a:pPr>
            <a:endParaRPr lang="ru-RU" sz="4400" b="0" strike="noStrike" spc="-1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8080" y="1267200"/>
            <a:ext cx="10515240" cy="4909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Рисунок 84"/>
          <p:cNvPicPr/>
          <p:nvPr/>
        </p:nvPicPr>
        <p:blipFill>
          <a:blip r:embed="rId2" cstate="print"/>
          <a:stretch/>
        </p:blipFill>
        <p:spPr>
          <a:xfrm>
            <a:off x="623392" y="260648"/>
            <a:ext cx="11377264" cy="640871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8317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ОГЭ по обществознанию 2023</a:t>
            </a:r>
            <a:r>
              <a:rPr lang="ru-RU" b="1" i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b="1" i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838080" y="1340768"/>
            <a:ext cx="10515240" cy="5112568"/>
          </a:xfrm>
        </p:spPr>
        <p:txBody>
          <a:bodyPr/>
          <a:lstStyle/>
          <a:p>
            <a:r>
              <a:rPr lang="ru-RU" sz="2800" dirty="0" smtClean="0">
                <a:solidFill>
                  <a:srgbClr val="182138"/>
                </a:solidFill>
                <a:latin typeface="Times New Roman" pitchFamily="18" charset="0"/>
                <a:cs typeface="Times New Roman" pitchFamily="18" charset="0"/>
              </a:rPr>
              <a:t>ОГЭ по обществознанию 2023 состоит из </a:t>
            </a:r>
            <a:r>
              <a:rPr lang="ru-RU" sz="2800" b="1" dirty="0" smtClean="0">
                <a:solidFill>
                  <a:srgbClr val="182138"/>
                </a:solidFill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lang="ru-RU" sz="2800" dirty="0" smtClean="0">
                <a:solidFill>
                  <a:srgbClr val="182138"/>
                </a:solidFill>
                <a:latin typeface="Times New Roman" pitchFamily="18" charset="0"/>
                <a:cs typeface="Times New Roman" pitchFamily="18" charset="0"/>
              </a:rPr>
              <a:t> частей.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I часть </a:t>
            </a:r>
            <a:r>
              <a:rPr lang="ru-RU" sz="2800" dirty="0" smtClean="0">
                <a:solidFill>
                  <a:srgbClr val="182138"/>
                </a:solidFill>
                <a:latin typeface="Times New Roman" pitchFamily="18" charset="0"/>
                <a:cs typeface="Times New Roman" pitchFamily="18" charset="0"/>
              </a:rPr>
              <a:t>входят задания и с кратким ответом, и с развернутым ответом.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II части </a:t>
            </a:r>
            <a:r>
              <a:rPr lang="ru-RU" sz="2800" dirty="0" smtClean="0">
                <a:solidFill>
                  <a:srgbClr val="182138"/>
                </a:solidFill>
                <a:latin typeface="Times New Roman" pitchFamily="18" charset="0"/>
                <a:cs typeface="Times New Roman" pitchFamily="18" charset="0"/>
              </a:rPr>
              <a:t>только задания с развернутым ответом. </a:t>
            </a:r>
          </a:p>
          <a:p>
            <a:endParaRPr lang="ru-RU" sz="2800" dirty="0" smtClean="0">
              <a:solidFill>
                <a:srgbClr val="1821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24 задания по шести тематическим блокам: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Человек и общество;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Экономика;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Сфера политики и социального управления    (Политика);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Сфера духовной культуры (Духовная сфера);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сфера.</a:t>
            </a:r>
            <a:endParaRPr lang="ru-RU" sz="2800" b="0" i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Максимальный первичный балл за весь экзамен — 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37 баллов.</a:t>
            </a:r>
            <a:r>
              <a:rPr lang="ru-RU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392" y="1700808"/>
            <a:ext cx="11305256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/>
        </p:blipFill>
        <p:spPr>
          <a:xfrm>
            <a:off x="263352" y="188640"/>
            <a:ext cx="11737304" cy="6669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831712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РЕКОМЕНДАЦИИ ПО ПОВЫШЕНИЮ КАЧЕСТВА ПОДГОТОВКИ ВЫПУСКНИКОВ: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/>
          </p:nvPr>
        </p:nvSpPr>
        <p:spPr>
          <a:xfrm>
            <a:off x="479376" y="1484784"/>
            <a:ext cx="10873944" cy="4691736"/>
          </a:xfrm>
        </p:spPr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результаты ЕГЭ по обществознанию при  организации подготовки к экзамену за предыдущие годы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Важно добиться, чтобы задания базового уровня могли выполнить все школьники.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Вести в системе исследовательскую работу с текстами, используя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подход в обучении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Использовать на уроке блочно-модульную подачу материала, обеспечивающую комплексное повторение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Регулярно проводить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онлайн-тестирование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репетиционные тестирования и обеспечить открытый учёт знаний, чтобы учащийся видел динамику результатов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Несмотря на то, что сложные задания выполняют в основном сильные ученики, эти задания должны использоваться в учебном процессе, коллективно обсуждаться, так как они развивают мышление школьников, способствуют формированию умения применять знания в нестандартных ситуациях.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080" y="1556792"/>
            <a:ext cx="10515240" cy="2016224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Особенности экзамена</a:t>
            </a:r>
            <a:endParaRPr lang="ru-RU" sz="4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Экзамен по обществознанию длится 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210 минут (3 часа 30 минут)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и включает в себя 25 заданий, которые проверяют знание пяти тематических блоков: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Человек и Общество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Экономика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Социальные отношения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Политика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</a:t>
            </a: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в ЕГЭ по обществознанию 2023</a:t>
            </a:r>
            <a:r>
              <a:rPr sz="4400" dirty="0"/>
              <a:t/>
            </a:r>
            <a:br>
              <a:rPr sz="4400" dirty="0"/>
            </a:b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2023 году в ЕГЭ по обществознанию не были внесены существенные изменения. Ключевые изменения коснулись лишь </a:t>
            </a:r>
            <a:r>
              <a:rPr lang="ru-RU" sz="2800" b="0" strike="noStrike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разбалловки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некоторые задания, а также внесены уточняющие формулировки для задания Части 2. 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Были внесены изменения в формулировке задания №18:</a:t>
            </a:r>
          </a:p>
        </p:txBody>
      </p:sp>
      <p:pic>
        <p:nvPicPr>
          <p:cNvPr id="94" name="Рисунок 4"/>
          <p:cNvPicPr/>
          <p:nvPr/>
        </p:nvPicPr>
        <p:blipFill>
          <a:blip r:embed="rId2" cstate="print"/>
          <a:stretch/>
        </p:blipFill>
        <p:spPr>
          <a:xfrm>
            <a:off x="909000" y="4098600"/>
            <a:ext cx="10138680" cy="2079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56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indent="0">
              <a:buNone/>
            </a:pPr>
            <a:endParaRPr lang="ru-RU" sz="4400" b="0" strike="noStrike" spc="-1">
              <a:solidFill>
                <a:srgbClr val="000000"/>
              </a:solidFill>
              <a:latin typeface="Calibri Light"/>
            </a:endParaRPr>
          </a:p>
        </p:txBody>
      </p:sp>
      <p:pic>
        <p:nvPicPr>
          <p:cNvPr id="96" name="Объект 3"/>
          <p:cNvPicPr/>
          <p:nvPr/>
        </p:nvPicPr>
        <p:blipFill>
          <a:blip r:embed="rId2" cstate="print"/>
          <a:stretch/>
        </p:blipFill>
        <p:spPr>
          <a:xfrm>
            <a:off x="430920" y="1293120"/>
            <a:ext cx="11469240" cy="3957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/>
          </p:nvPr>
        </p:nvSpPr>
        <p:spPr>
          <a:xfrm>
            <a:off x="314640" y="437760"/>
            <a:ext cx="11038680" cy="6292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В </a:t>
            </a:r>
            <a:r>
              <a:rPr lang="ru-RU" sz="36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задании 25 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была скорректирована формулировка задания в сторону детализации. Также, если в 2022 году это задание оценивалось максимум в 4 балла, то с 2023 года максимальный балл увеличили до 6.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В части 1 за</a:t>
            </a:r>
            <a:r>
              <a:rPr lang="ru-RU" sz="36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задание 3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был снижен максимальный балл: с 2 баллов до 1.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Увеличен максимальный первичный балл, который можно получить за весь экзамен: с 57 до 58 баллов.</a:t>
            </a: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Часть 1</a:t>
            </a:r>
            <a:r>
              <a:rPr sz="4400" dirty="0"/>
              <a:t/>
            </a:r>
            <a:br>
              <a:rPr sz="4400" dirty="0"/>
            </a:b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839416" y="1844824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Первая часть ЕГЭ по обществознанию 2023 состоит из 16 заданий. Всего за эту часть можно набрать 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 первичных баллов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(48% от максимального первичного балла).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данной части </a:t>
            </a:r>
            <a:r>
              <a:rPr lang="ru-RU" sz="2800" b="0" strike="noStrike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следующие 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форматы заданий:</a:t>
            </a: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задания на выбор и запись нескольких правильных ответов из предложенного перечня ответов (№ 1-5, 7, 8-12, 14,16);</a:t>
            </a: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задание на установление соответствия позиций, представленных в двух множествах (№ 6, 13 и 15).</a:t>
            </a: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0" y="288000"/>
            <a:ext cx="12191760" cy="1630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just">
              <a:lnSpc>
                <a:spcPct val="90000"/>
              </a:lnSpc>
              <a:buNone/>
            </a:pPr>
            <a:r>
              <a:rPr lang="ru-RU" sz="3200" b="1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strike="noStrike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адание </a:t>
            </a:r>
            <a:r>
              <a:rPr lang="ru-RU" sz="32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привязано ни к какому тематическому блоку. Это значит, что в первом задании может попасться вопрос на любую тему из существующих в ЕГЭ по обществознанию.</a:t>
            </a:r>
          </a:p>
        </p:txBody>
      </p:sp>
      <p:pic>
        <p:nvPicPr>
          <p:cNvPr id="101" name="Объект 3"/>
          <p:cNvPicPr/>
          <p:nvPr/>
        </p:nvPicPr>
        <p:blipFill>
          <a:blip r:embed="rId2" cstate="print"/>
          <a:stretch/>
        </p:blipFill>
        <p:spPr>
          <a:xfrm>
            <a:off x="1862280" y="1918800"/>
            <a:ext cx="8151840" cy="4675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Часть 2</a:t>
            </a:r>
            <a:endParaRPr lang="ru-RU" sz="4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600" b="0" strike="noStrike" spc="-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0" strike="noStrike" spc="-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ключает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себя 9 заданий с развернутым ответом. </a:t>
            </a:r>
            <a:endParaRPr lang="ru-RU" sz="3600" b="0" strike="noStrike" spc="-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вторую часть можно набрать 30 первичных баллов. </a:t>
            </a:r>
            <a:endParaRPr lang="ru-RU" sz="3600" b="0" strike="noStrike" spc="-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/>
          </p:nvPr>
        </p:nvSpPr>
        <p:spPr>
          <a:xfrm>
            <a:off x="296280" y="296280"/>
            <a:ext cx="11358720" cy="6220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4000"/>
          </a:bodyPr>
          <a:lstStyle/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17. Задание к тексту. Нужно привести прямые цитаты из текста при ответе на вопрос (2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18. Составление определения (2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19. Написание примеров (3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20. Формулирование и аргументация оценочных, прогностических и иных суждений, связанных с проблематикой текста (3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21. Анализ экономического графика: график изменения спроса и предложения, равновесная цена (3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22. Решение задания-задачи (4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23. Задание по Конституции Российской Федерации и законодательству Российской Федерации (3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24. Составление плана развернутого ответа по конкретной теме обществоведческого курса (4 балла)</a:t>
            </a: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25. Рассуждение с привлечением актуальных реалий (6 баллов)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324</Words>
  <Application>Microsoft Office PowerPoint</Application>
  <PresentationFormat>Широкоэкранный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DejaVu Sans</vt:lpstr>
      <vt:lpstr>Symbol</vt:lpstr>
      <vt:lpstr>Times New Roman</vt:lpstr>
      <vt:lpstr>Wingdings</vt:lpstr>
      <vt:lpstr>Тема Office</vt:lpstr>
      <vt:lpstr>Тема Office</vt:lpstr>
      <vt:lpstr>     «Проблемы и пути  решения повышения качества ЕГЭ и ОГЭ  по  обществознанию»     </vt:lpstr>
      <vt:lpstr>Особенности экзамена</vt:lpstr>
      <vt:lpstr>Основные изменения в ЕГЭ по обществознанию 2023 </vt:lpstr>
      <vt:lpstr>Презентация PowerPoint</vt:lpstr>
      <vt:lpstr>Презентация PowerPoint</vt:lpstr>
      <vt:lpstr>Часть 1 </vt:lpstr>
      <vt:lpstr>Задание № 1 не привязано ни к какому тематическому блоку. Это значит, что в первом задании может попасться вопрос на любую тему из существующих в ЕГЭ по обществознанию.</vt:lpstr>
      <vt:lpstr>Часть 2</vt:lpstr>
      <vt:lpstr>Презентация PowerPoint</vt:lpstr>
      <vt:lpstr>Презентация PowerPoint</vt:lpstr>
      <vt:lpstr>Структура ОГЭ по обществознанию 2023 </vt:lpstr>
      <vt:lpstr>Максимальный первичный балл за весь экзамен — 37 баллов. </vt:lpstr>
      <vt:lpstr>Презентация PowerPoint</vt:lpstr>
      <vt:lpstr>РЕКОМЕНДАЦИИ ПО ПОВЫШЕНИЮ КАЧЕСТВА ПОДГОТОВКИ ВЫПУСКНИКОВ: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по обществознанию 2023: структура и особенности</dc:title>
  <dc:subject/>
  <dc:creator>User</dc:creator>
  <dc:description/>
  <cp:lastModifiedBy>Al</cp:lastModifiedBy>
  <cp:revision>28</cp:revision>
  <dcterms:created xsi:type="dcterms:W3CDTF">2022-09-02T19:46:46Z</dcterms:created>
  <dcterms:modified xsi:type="dcterms:W3CDTF">2023-08-27T13:00:47Z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13</vt:i4>
  </property>
</Properties>
</file>