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8" r:id="rId5"/>
    <p:sldId id="259" r:id="rId6"/>
    <p:sldId id="269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4" name="Picture 6" descr="https://fs.znanio.ru/d5af0e/80/dc/4f893f6b7e2392160c7a2e3f08eeb880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927"/>
            <a:ext cx="9144000" cy="686992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7126" y="1785926"/>
            <a:ext cx="87868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- </a:t>
            </a:r>
            <a:r>
              <a:rPr lang="ru-RU" sz="3200" dirty="0" smtClean="0"/>
              <a:t>определение изменений в содержании предмета в связи с введением обновленных ФГОС и ФОП (по классам);</a:t>
            </a:r>
          </a:p>
          <a:p>
            <a:pPr>
              <a:buFontTx/>
              <a:buChar char="-"/>
            </a:pPr>
            <a:r>
              <a:rPr lang="ru-RU" sz="3200" dirty="0" smtClean="0"/>
              <a:t> соотнесение содержания в ФОП с содержанием имеющихся учебников;</a:t>
            </a:r>
          </a:p>
          <a:p>
            <a:pPr>
              <a:buFontTx/>
              <a:buChar char="-"/>
            </a:pPr>
            <a:r>
              <a:rPr lang="ru-RU" sz="3200" dirty="0" smtClean="0"/>
              <a:t>  решение проблемы использования учебников       при реализации ФРП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" y="-21433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Содержание учебного предмета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5400" dirty="0" smtClean="0"/>
              <a:t>      </a:t>
            </a:r>
            <a:r>
              <a:rPr lang="ru-RU" sz="5400" dirty="0" smtClean="0"/>
              <a:t>Темы учебников </a:t>
            </a:r>
            <a:r>
              <a:rPr lang="ru-RU" sz="5400" dirty="0" smtClean="0"/>
              <a:t>5 и 6 класса </a:t>
            </a:r>
            <a:r>
              <a:rPr lang="ru-RU" sz="5400" dirty="0" smtClean="0"/>
              <a:t>соответствуют ФРП</a:t>
            </a:r>
            <a:endParaRPr lang="ru-RU" sz="5400" dirty="0" smtClean="0"/>
          </a:p>
          <a:p>
            <a:pPr>
              <a:buNone/>
            </a:pPr>
            <a:endParaRPr lang="ru-RU" sz="5400" dirty="0" smtClean="0"/>
          </a:p>
          <a:p>
            <a:pPr>
              <a:buNone/>
            </a:pPr>
            <a:r>
              <a:rPr lang="ru-RU" sz="5400" dirty="0" smtClean="0"/>
              <a:t>      НО!!! КТП требует редакции под темы учебника</a:t>
            </a:r>
            <a:endParaRPr lang="ru-RU" sz="5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428604"/>
          </a:xfrm>
        </p:spPr>
        <p:txBody>
          <a:bodyPr>
            <a:noAutofit/>
          </a:bodyPr>
          <a:lstStyle/>
          <a:p>
            <a:r>
              <a:rPr lang="ru-RU" sz="3200" dirty="0" smtClean="0"/>
              <a:t>7 класс</a:t>
            </a:r>
            <a:endParaRPr lang="ru-RU" sz="32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357166"/>
          <a:ext cx="82296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Числовые </a:t>
                      </a:r>
                      <a:r>
                        <a:rPr lang="ru-RU" sz="2000" dirty="0" smtClean="0"/>
                        <a:t>промежутки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Алгебраические дроби (в 8кл)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Элементы комбинаторики (</a:t>
                      </a:r>
                      <a:r>
                        <a:rPr lang="ru-RU" sz="2000" dirty="0" err="1" smtClean="0"/>
                        <a:t>ВерИС</a:t>
                      </a:r>
                      <a:r>
                        <a:rPr lang="ru-RU" sz="2000" dirty="0" smtClean="0"/>
                        <a:t>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571472" y="1428736"/>
            <a:ext cx="822960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8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571472" y="1785926"/>
          <a:ext cx="8372476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4300510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</a:tr>
              <a:tr h="338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Алгебраические дроби (из 7кл)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 smtClean="0"/>
                    </a:p>
                  </a:txBody>
                  <a:tcPr/>
                </a:tc>
              </a:tr>
              <a:tr h="83551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Степень с целым показателем</a:t>
                      </a:r>
                      <a:r>
                        <a:rPr lang="ru-RU" sz="2000" baseline="0" dirty="0" smtClean="0"/>
                        <a:t> (из 9кл)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От главы ПРИБЛИЖЕННЫЕ ВЫЧИСЛЕНИЯ осталась</a:t>
                      </a:r>
                      <a:r>
                        <a:rPr lang="ru-RU" sz="2000" baseline="0" dirty="0" smtClean="0"/>
                        <a:t> только тема: стандартный вид числа (остальное в 9кл)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571472" y="3643314"/>
            <a:ext cx="8229600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 smtClean="0">
                <a:latin typeface="+mj-lt"/>
                <a:ea typeface="+mj-ea"/>
                <a:cs typeface="+mj-cs"/>
              </a:rPr>
              <a:t>9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571472" y="4224169"/>
          <a:ext cx="8372476" cy="2633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6238"/>
                <a:gridCol w="418623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+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</a:t>
                      </a:r>
                      <a:endParaRPr lang="ru-RU" sz="2000" dirty="0"/>
                    </a:p>
                  </a:txBody>
                  <a:tcPr/>
                </a:tc>
              </a:tr>
              <a:tr h="338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Приближенные вычисления (из</a:t>
                      </a:r>
                      <a:r>
                        <a:rPr lang="ru-RU" sz="2000" baseline="0" dirty="0" smtClean="0"/>
                        <a:t> 8кл)</a:t>
                      </a:r>
                      <a:endParaRPr lang="ru-RU" sz="2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Степень с целым показателем</a:t>
                      </a:r>
                      <a:r>
                        <a:rPr lang="ru-RU" sz="2000" baseline="0" dirty="0" smtClean="0"/>
                        <a:t> (в 8кл)</a:t>
                      </a:r>
                      <a:endParaRPr lang="ru-RU" sz="2000" dirty="0" smtClean="0"/>
                    </a:p>
                  </a:txBody>
                  <a:tcPr/>
                </a:tc>
              </a:tr>
              <a:tr h="625802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Решение дробно-рациональных уравнений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Арифметический корень</a:t>
                      </a:r>
                      <a:r>
                        <a:rPr lang="ru-RU" sz="2000" baseline="0" dirty="0" smtClean="0"/>
                        <a:t> натуральной степени (в 10кл)</a:t>
                      </a:r>
                      <a:endParaRPr lang="ru-RU" sz="2000" dirty="0"/>
                    </a:p>
                  </a:txBody>
                  <a:tcPr/>
                </a:tc>
              </a:tr>
              <a:tr h="835511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Система уравнений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Случайные величины, Случайные события, Множества. Логика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Алгебра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500042"/>
          </a:xfrm>
        </p:spPr>
        <p:txBody>
          <a:bodyPr>
            <a:noAutofit/>
          </a:bodyPr>
          <a:lstStyle/>
          <a:p>
            <a:r>
              <a:rPr lang="ru-RU" sz="3500" dirty="0" smtClean="0"/>
              <a:t>7 класс</a:t>
            </a:r>
            <a:endParaRPr lang="ru-RU" sz="35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500042"/>
          <a:ext cx="82296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+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-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Окружность (из 8кл)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381000" algn="just">
                        <a:lnSpc>
                          <a:spcPct val="110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500034" y="2285992"/>
            <a:ext cx="8229600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dirty="0" smtClean="0">
                <a:latin typeface="+mj-lt"/>
                <a:ea typeface="+mj-ea"/>
                <a:cs typeface="+mj-cs"/>
              </a:rPr>
              <a:t>8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</a:t>
            </a:r>
            <a:endParaRPr kumimoji="0" lang="ru-RU" sz="3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Содержимое 3"/>
          <p:cNvGraphicFramePr>
            <a:graphicFrameLocks/>
          </p:cNvGraphicFramePr>
          <p:nvPr/>
        </p:nvGraphicFramePr>
        <p:xfrm>
          <a:off x="428596" y="2786058"/>
          <a:ext cx="837247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6238"/>
                <a:gridCol w="4186238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+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-</a:t>
                      </a:r>
                      <a:endParaRPr lang="ru-RU" sz="3600" dirty="0"/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Средняя линия трапеции (из 9кл)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Окружность (в</a:t>
                      </a:r>
                      <a:r>
                        <a:rPr lang="ru-RU" sz="3600" baseline="0" dirty="0" smtClean="0"/>
                        <a:t> 7</a:t>
                      </a:r>
                      <a:r>
                        <a:rPr lang="ru-RU" sz="3600" dirty="0" smtClean="0"/>
                        <a:t>кл)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500034" y="4500570"/>
            <a:ext cx="8229600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latin typeface="+mj-lt"/>
                <a:ea typeface="+mj-ea"/>
                <a:cs typeface="+mj-cs"/>
              </a:rPr>
              <a:t>9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класс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3"/>
          <p:cNvGraphicFramePr>
            <a:graphicFrameLocks/>
          </p:cNvGraphicFramePr>
          <p:nvPr/>
        </p:nvGraphicFramePr>
        <p:xfrm>
          <a:off x="428596" y="5029200"/>
          <a:ext cx="837247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6238"/>
                <a:gridCol w="418623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+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-</a:t>
                      </a:r>
                      <a:endParaRPr lang="ru-RU" sz="3600" dirty="0"/>
                    </a:p>
                  </a:txBody>
                  <a:tcPr/>
                </a:tc>
              </a:tr>
              <a:tr h="3388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Радианная</a:t>
                      </a: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мера</a:t>
                      </a:r>
                      <a:r>
                        <a:rPr lang="en-US" sz="3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3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угла</a:t>
                      </a:r>
                      <a:endParaRPr lang="ru-RU" sz="3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Средняя линия трапеции (</a:t>
                      </a:r>
                      <a:r>
                        <a:rPr lang="ru-RU" sz="3600" baseline="0" dirty="0" smtClean="0"/>
                        <a:t>в 8кл)</a:t>
                      </a:r>
                      <a:r>
                        <a:rPr lang="ru-RU" sz="3600" dirty="0" smtClean="0"/>
                        <a:t> 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Геометрия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dirty="0" smtClean="0"/>
              <a:t>10 класс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714356"/>
          <a:ext cx="822960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Показательная и логарифмическая функция (в 11кл)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Алгебра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27860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11 класс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4"/>
          <p:cNvGraphicFramePr>
            <a:graphicFrameLocks noGrp="1"/>
          </p:cNvGraphicFramePr>
          <p:nvPr>
            <p:ph idx="1"/>
          </p:nvPr>
        </p:nvGraphicFramePr>
        <p:xfrm>
          <a:off x="642910" y="3857628"/>
          <a:ext cx="8229600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+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/>
                        <a:t>Показательная и логарифмическая функция (из 10кл)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Комбинаторика, Элементы теории вероятности, Статистика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txBody>
          <a:bodyPr>
            <a:normAutofit/>
          </a:bodyPr>
          <a:lstStyle/>
          <a:p>
            <a:r>
              <a:rPr lang="ru-RU" dirty="0" smtClean="0"/>
              <a:t>10 класс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642910" y="714356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+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-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Объемы многогранников (из 11кл)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Векторы в пространстве (в 11кл)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228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Геометрия</a:t>
            </a:r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278605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11 класс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Содержимое 4"/>
          <p:cNvGraphicFramePr>
            <a:graphicFrameLocks noGrp="1"/>
          </p:cNvGraphicFramePr>
          <p:nvPr>
            <p:ph idx="1"/>
          </p:nvPr>
        </p:nvGraphicFramePr>
        <p:xfrm>
          <a:off x="642910" y="3857628"/>
          <a:ext cx="8229600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+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-</a:t>
                      </a:r>
                      <a:endParaRPr lang="ru-RU" sz="3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/>
                        <a:t>Векторы в пространстве (из 10кл)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/>
                        <a:t>Объемы многогранников (в 10кл)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4" name="Picture 2" descr="https://cabinet-bank.ru/wp-content/uploads/2020/10/res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9108" y="0"/>
            <a:ext cx="6874892" cy="2786058"/>
          </a:xfrm>
          <a:prstGeom prst="rect">
            <a:avLst/>
          </a:prstGeom>
          <a:noFill/>
        </p:spPr>
      </p:pic>
      <p:pic>
        <p:nvPicPr>
          <p:cNvPr id="3076" name="Picture 4" descr="https://yt3.googleusercontent.com/ytc/AGIKgqOptz2gA4tEIp5-qC6QjEpFqsioLM8skzB7a0zs=s900-c-k-c0x00ffffff-no-r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6066"/>
            <a:ext cx="4071934" cy="4071934"/>
          </a:xfrm>
          <a:prstGeom prst="rect">
            <a:avLst/>
          </a:prstGeom>
          <a:noFill/>
        </p:spPr>
      </p:pic>
      <p:pic>
        <p:nvPicPr>
          <p:cNvPr id="3078" name="Picture 6" descr="https://mariinka-ufa.ru/wp-content/uploads/2022/10/ts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4019" y="2714620"/>
            <a:ext cx="5079981" cy="22859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256</Words>
  <Application>Microsoft Office PowerPoint</Application>
  <PresentationFormat>Экран (4:3)</PresentationFormat>
  <Paragraphs>65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7 класс</vt:lpstr>
      <vt:lpstr>7 класс</vt:lpstr>
      <vt:lpstr>10 класс</vt:lpstr>
      <vt:lpstr>10 класс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РС</dc:creator>
  <cp:lastModifiedBy>РС</cp:lastModifiedBy>
  <cp:revision>36</cp:revision>
  <dcterms:created xsi:type="dcterms:W3CDTF">2023-08-25T05:42:58Z</dcterms:created>
  <dcterms:modified xsi:type="dcterms:W3CDTF">2023-08-27T11:41:48Z</dcterms:modified>
</cp:coreProperties>
</file>