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0" r:id="rId1"/>
  </p:sldMasterIdLst>
  <p:notesMasterIdLst>
    <p:notesMasterId r:id="rId25"/>
  </p:notesMasterIdLst>
  <p:sldIdLst>
    <p:sldId id="448" r:id="rId2"/>
    <p:sldId id="444" r:id="rId3"/>
    <p:sldId id="445" r:id="rId4"/>
    <p:sldId id="466" r:id="rId5"/>
    <p:sldId id="465" r:id="rId6"/>
    <p:sldId id="476" r:id="rId7"/>
    <p:sldId id="449" r:id="rId8"/>
    <p:sldId id="474" r:id="rId9"/>
    <p:sldId id="450" r:id="rId10"/>
    <p:sldId id="477" r:id="rId11"/>
    <p:sldId id="451" r:id="rId12"/>
    <p:sldId id="452" r:id="rId13"/>
    <p:sldId id="453" r:id="rId14"/>
    <p:sldId id="455" r:id="rId15"/>
    <p:sldId id="478" r:id="rId16"/>
    <p:sldId id="456" r:id="rId17"/>
    <p:sldId id="457" r:id="rId18"/>
    <p:sldId id="447" r:id="rId19"/>
    <p:sldId id="479" r:id="rId20"/>
    <p:sldId id="458" r:id="rId21"/>
    <p:sldId id="459" r:id="rId22"/>
    <p:sldId id="475" r:id="rId23"/>
    <p:sldId id="473" r:id="rId24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33CC"/>
    <a:srgbClr val="006600"/>
    <a:srgbClr val="003300"/>
    <a:srgbClr val="A50021"/>
    <a:srgbClr val="CC3300"/>
    <a:srgbClr val="FF0066"/>
    <a:srgbClr val="00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8271" autoAdjust="0"/>
    <p:restoredTop sz="94743" autoAdjust="0"/>
  </p:normalViewPr>
  <p:slideViewPr>
    <p:cSldViewPr>
      <p:cViewPr varScale="1">
        <p:scale>
          <a:sx n="69" d="100"/>
          <a:sy n="69" d="100"/>
        </p:scale>
        <p:origin x="-118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90" y="390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49E96637-C1FC-4368-89E3-D6C4076CC52A}" type="datetimeFigureOut">
              <a:rPr lang="ru-RU"/>
              <a:pPr>
                <a:defRPr/>
              </a:pPr>
              <a:t>28.08.2023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E1D1159F-F584-4921-984A-6CBA0FB982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35767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de-DE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5AB38-C8A6-4155-9B55-56BA0C0A37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71559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16579-4134-4B82-907A-ECE4F8DD8C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588721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D704E-9553-4902-9300-2F93894517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438748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B8D68-786B-4F8D-8C19-632E585FE5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33149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D9CF3-0A32-46B5-84D5-C96F29F9CD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41553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6F942-21BC-4544-885D-BD44D500B7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63811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09936-9B86-4AF9-BA9F-36A97297A7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9464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69E1A-DE0A-47AA-B1FC-4B4BFCBB2A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73441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92902-98CC-414C-965D-2A795DC77E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06722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D3551-4865-49EA-A6B5-660D46426C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6527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de-DE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F4F1D-900A-4514-ADC8-C116AC0681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87548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de-DE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9BA0B-ADE4-4839-AFF9-F71698448A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521341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de-DE" altLang="ru-RU" smtClean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de-DE" alt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0DC1010-F3C9-4794-9DF5-647C2F1176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  <p:sldLayoutId id="214748381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115328" cy="3786214"/>
          </a:xfrm>
        </p:spPr>
        <p:txBody>
          <a:bodyPr/>
          <a:lstStyle/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диагностики профессиональных дефицитов педагогов в 2023 году: итоги и рекомендации педагогов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28596" y="142852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Рекомендации: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>
          <a:xfrm>
            <a:off x="571472" y="1071546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723872" y="1223946"/>
            <a:ext cx="8229600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857232"/>
            <a:ext cx="828680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включать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консультирование и другие формы взаимодействия с представителями регионального методического актива, с экспертным сообществом учителей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математики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включить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модули по вопросам методики решения задач, оценочной деятельности в преподавании математики, а также модулей по формированию математической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грамотности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2023-2024 году целесообразно содействовать повышению квалификации учителей математики по дополнительным профессиональным программам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 txBox="1">
            <a:spLocks/>
          </p:cNvSpPr>
          <p:nvPr/>
        </p:nvSpPr>
        <p:spPr>
          <a:xfrm>
            <a:off x="251520" y="260648"/>
            <a:ext cx="8424936" cy="604867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Результаты региональной диагностики по психолого-педагогическим  компетенциям: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ru-RU" sz="2800" dirty="0" smtClean="0">
                <a:latin typeface="+mn-lt"/>
              </a:rPr>
              <a:t>с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реднее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значение выполнения всех заданий составило – 54, 2 %,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самое низкое значение – 0 %,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самое высокое значение  – 88 %.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 txBox="1">
            <a:spLocks/>
          </p:cNvSpPr>
          <p:nvPr/>
        </p:nvSpPr>
        <p:spPr>
          <a:xfrm>
            <a:off x="500034" y="214290"/>
            <a:ext cx="8229600" cy="5721499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Компетенции, знания, умения: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Способен учитывать общие, специфические закономерности и индивидуальные особенности психического и психофизиологического развития, особенности регуляции поведения и деятельности человека на различных возрастных этапах - 81,6 %</a:t>
            </a:r>
          </a:p>
          <a:p>
            <a:pPr>
              <a:buFont typeface="Arial" pitchFamily="34" charset="0"/>
              <a:buChar char="•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Способен дифференцировать общие, специфические закономерности психического и психофизиологического развития обучающихся  на различных возрастных этапах - 77,0 %</a:t>
            </a:r>
          </a:p>
          <a:p>
            <a:pPr>
              <a:buFont typeface="Arial" pitchFamily="34" charset="0"/>
              <a:buChar char="•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Способен осуществлять взаимодействие с родителями (законными представителями) обучающихся при решении образовательных, воспитательных, профилактических и коррекционных задач в рамках основной общеобразовательной программы - 74,5 % </a:t>
            </a:r>
          </a:p>
          <a:p>
            <a:pPr>
              <a:buFont typeface="Arial" pitchFamily="34" charset="0"/>
              <a:buChar char="•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Способен осуществлять взаимодействие с родителями (законными представителями) обучающихся  с учетом особенностей основной общеобразовательной программы и потребностей обучающихся и их родителей (законных представителей) - 69, 5 %</a:t>
            </a:r>
          </a:p>
          <a:p>
            <a:pPr>
              <a:buFont typeface="Arial" pitchFamily="34" charset="0"/>
              <a:buChar char="•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Способен использовать образовательные технологии в соответствии с образовательной ситуацией - 55, 6 %</a:t>
            </a:r>
          </a:p>
          <a:p>
            <a:pPr>
              <a:buFont typeface="Arial" pitchFamily="34" charset="0"/>
              <a:buChar char="•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Способен создавать условия для формирования универсальных учебных действий у обучающихся в рамках основных  образовательных программам - 47,9 %</a:t>
            </a:r>
          </a:p>
          <a:p>
            <a:pPr>
              <a:buFont typeface="Arial" pitchFamily="34" charset="0"/>
              <a:buChar char="•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endParaRPr lang="ru-RU" sz="2000" dirty="0" smtClean="0"/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 txBox="1">
            <a:spLocks/>
          </p:cNvSpPr>
          <p:nvPr/>
        </p:nvSpPr>
        <p:spPr>
          <a:xfrm>
            <a:off x="500034" y="214290"/>
            <a:ext cx="8229600" cy="5721499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Компетенции, знания, умения: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Способен осуществлять контроль и оценку формирования результатов образования обучающихся, выявлять и корректировать трудности в обучении в рамках общеобразовательных программ - 9,8 %</a:t>
            </a:r>
          </a:p>
          <a:p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Способен определять и создавать условия для индивидуализации образовательного процесса на основе учета психофизических и индивидуально-типологических особенностей обучающихся, в том числе одаренных обучающихся и обучающихся с ОВЗ - 6,3 %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19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285728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395536" y="260648"/>
            <a:ext cx="8443950" cy="6336704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Общее распределение участников  по уровням владения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психолого-педагогическими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компетенциями следующее: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недостаточный уровень владения предметными компетенциями – 27,5 %</a:t>
            </a:r>
            <a:r>
              <a:rPr kumimoji="0" lang="ru-RU" sz="24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(92 чел)</a:t>
            </a:r>
            <a:endParaRPr kumimoji="0" lang="ru-RU" sz="24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базовый уровень владения предметными компетенциями 70,4	 % (235чел)	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повышенный уровень владения предметными компетенциями – 2,1 %</a:t>
            </a:r>
            <a:r>
              <a:rPr kumimoji="0" lang="ru-RU" sz="24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(7 чел)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28596" y="142852"/>
            <a:ext cx="8229600" cy="71438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Рекомендации: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28596" y="1000108"/>
            <a:ext cx="8429684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Включение в планы работы всех методических объединений деятельности по разработке, апробации различных педагогических решений по индивидуализации обучения.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Внимание к требованиям всех методических разработок в части их психолого-педагогических (пусть кратких) обоснований.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Планирование повышения квалификации всех учителей по модулям дополнительных профессиональных программ.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Организация совместных мероприятий.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Планирование мероприятий по синхронному развитию психолого-педагогических компетенций и их составляющих и методических компетенций.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285728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251520" y="260648"/>
            <a:ext cx="8424936" cy="604867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Результаты региональной диагностики по коммуникативным компетенциям: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среднее значение выполнения всех заданий составило – 66, </a:t>
            </a:r>
            <a:r>
              <a:rPr lang="ru-RU" sz="2800" dirty="0" smtClean="0">
                <a:latin typeface="+mn-lt"/>
              </a:rPr>
              <a:t>3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%,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самое низкое значение – 0 %,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самое высокое значение  – 100 %.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58" y="285728"/>
            <a:ext cx="8501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00034" y="214290"/>
            <a:ext cx="8229600" cy="5721499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Компетенции, знания, умения: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Общаться с детьми, признавать их достоинство, понимая и принимая их - 73, 4 %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Управлять учебными группами с целью вовлечения обучающихся в процесс обучения и воспитания, мотивируя их учебно-познавательную деятельность - 67, 6 %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Создавать коммуникативное пространство для формирования учебно-познавательной мотивации - 65,7 %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Реализовывать воспитательный потенциал урока средствами педагогической коммуникации - 65, 6 %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Реализовывать современные, в том числе интерактивные, формы и методы воспитательной работы, используя их на занятиях - 61, 9 %</a:t>
            </a:r>
          </a:p>
          <a:p>
            <a:pPr>
              <a:buFont typeface="Arial" pitchFamily="34" charset="0"/>
              <a:buChar char="•"/>
            </a:pPr>
            <a:endParaRPr lang="ru-RU" sz="2000" dirty="0" smtClean="0"/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 txBox="1">
            <a:spLocks/>
          </p:cNvSpPr>
          <p:nvPr/>
        </p:nvSpPr>
        <p:spPr>
          <a:xfrm>
            <a:off x="395536" y="260648"/>
            <a:ext cx="8443950" cy="6336704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Общее распределение участников  по уровням владения коммуникативными компетенциями следующее: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недостаточный уровень владения предметными компетенциями – 20,4 %</a:t>
            </a:r>
            <a:r>
              <a:rPr kumimoji="0" lang="ru-RU" sz="24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4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базовый уровень владения предметными компетенциями 41,9	 % 	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повышенный уровень владения предметными компетенциями – 37,7 %</a:t>
            </a:r>
            <a:r>
              <a:rPr kumimoji="0" lang="ru-RU" sz="24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0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296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ru-RU" dirty="0" smtClean="0"/>
              <a:t>Рекомендации: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00010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Включение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планы работы всех методических объединений деятельности по разработке, апробации различных педагогических решений по использованию методов и приемов мотивации к учебной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Планирование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повышения квалификации всех учителей по модулям дополнительных профессиональных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программ.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Организация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сетевого взаимодействия учителей для совместных разработок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мероприятий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Планирование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мероприятий по синхронному развитию психолого-педагогических компетенций и коммуникативных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компетенций.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Вовлечение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учителей в различные формы взаимодействия и представления результатов своей деятельности всем участникам образовательных отношений, обмена опытом, конкурсное движение.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Содействие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разработке и реализации социально-педагогических проектов с участием всех участников образовательных отношений.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1124744"/>
            <a:ext cx="8125672" cy="511256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Региональная диагностика включает в себя </a:t>
            </a:r>
            <a:r>
              <a:rPr lang="ru-RU" dirty="0" smtClean="0">
                <a:solidFill>
                  <a:srgbClr val="FF0000"/>
                </a:solidFill>
              </a:rPr>
              <a:t>30</a:t>
            </a:r>
            <a:r>
              <a:rPr lang="ru-RU" dirty="0" smtClean="0"/>
              <a:t> тестовых заданий, направленных на выявление уровня владения компетенциями: </a:t>
            </a:r>
          </a:p>
          <a:p>
            <a:r>
              <a:rPr lang="ru-RU" u="sng" dirty="0" smtClean="0"/>
              <a:t>предметными (10 заданий)</a:t>
            </a:r>
          </a:p>
          <a:p>
            <a:r>
              <a:rPr lang="ru-RU" u="sng" dirty="0" smtClean="0"/>
              <a:t>методическими (7 заданий)</a:t>
            </a:r>
          </a:p>
          <a:p>
            <a:r>
              <a:rPr lang="ru-RU" u="sng" dirty="0" smtClean="0"/>
              <a:t>психолого-педагогическими (8 заданий)</a:t>
            </a:r>
          </a:p>
          <a:p>
            <a:r>
              <a:rPr lang="ru-RU" u="sng" dirty="0" smtClean="0"/>
              <a:t>коммуникативными (5 заданий)</a:t>
            </a:r>
            <a:endParaRPr lang="ru-RU" u="sng" dirty="0"/>
          </a:p>
        </p:txBody>
      </p:sp>
    </p:spTree>
    <p:extLst>
      <p:ext uri="{BB962C8B-B14F-4D97-AF65-F5344CB8AC3E}">
        <p14:creationId xmlns="" xmlns:p14="http://schemas.microsoft.com/office/powerpoint/2010/main" val="384121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571472" y="1124744"/>
            <a:ext cx="8125672" cy="5112569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	Средний общий балл выполнения диагностической работы  </a:t>
            </a:r>
            <a:r>
              <a:rPr lang="ru-RU" dirty="0" smtClean="0"/>
              <a:t>- 44 %.</a:t>
            </a:r>
          </a:p>
          <a:p>
            <a:r>
              <a:rPr lang="ru-RU" dirty="0" smtClean="0"/>
              <a:t>Ниже базового уровня – 164 чел, 49,1 %  </a:t>
            </a:r>
          </a:p>
          <a:p>
            <a:r>
              <a:rPr lang="ru-RU" dirty="0" smtClean="0"/>
              <a:t>Базовый уровень – 160 чел., 47,9 %</a:t>
            </a:r>
          </a:p>
          <a:p>
            <a:r>
              <a:rPr lang="ru-RU" dirty="0" smtClean="0"/>
              <a:t>Повышенный уровень – 10 чел., 2,9 %</a:t>
            </a:r>
          </a:p>
          <a:p>
            <a:r>
              <a:rPr lang="ru-RU" dirty="0" smtClean="0"/>
              <a:t>Высокий уровень – 0.</a:t>
            </a:r>
          </a:p>
          <a:p>
            <a:pPr>
              <a:buNone/>
            </a:pPr>
            <a:endParaRPr lang="ru-RU" u="sng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723872" y="1277144"/>
            <a:ext cx="8125672" cy="511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endParaRPr kumimoji="0" lang="ru-RU" sz="3200" b="0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Диаграмма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8501122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/>
          <a:srcRect l="26903" t="37109" r="21486" b="35547"/>
          <a:stretch>
            <a:fillRect/>
          </a:stretch>
        </p:blipFill>
        <p:spPr bwMode="auto">
          <a:xfrm>
            <a:off x="214282" y="1428736"/>
            <a:ext cx="8633793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2571744"/>
            <a:ext cx="8229600" cy="1143000"/>
          </a:xfrm>
        </p:spPr>
        <p:txBody>
          <a:bodyPr/>
          <a:lstStyle/>
          <a:p>
            <a:r>
              <a:rPr lang="ru-RU" b="1" i="1" dirty="0" smtClean="0"/>
              <a:t>Спасибо за внимание!</a:t>
            </a:r>
            <a:endParaRPr lang="ru-RU" b="1" i="1" dirty="0"/>
          </a:p>
        </p:txBody>
      </p:sp>
    </p:spTree>
    <p:extLst>
      <p:ext uri="{BB962C8B-B14F-4D97-AF65-F5344CB8AC3E}">
        <p14:creationId xmlns="" xmlns:p14="http://schemas.microsoft.com/office/powerpoint/2010/main" val="177603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424936" cy="6048672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Результаты региональной диагностики по предметным компетенциям:</a:t>
            </a:r>
          </a:p>
          <a:p>
            <a:pPr algn="ctr">
              <a:buNone/>
            </a:pPr>
            <a:endParaRPr lang="ru-RU" sz="3600" b="1" dirty="0" smtClean="0"/>
          </a:p>
          <a:p>
            <a:r>
              <a:rPr lang="ru-RU" sz="2800" dirty="0" smtClean="0"/>
              <a:t>среднее значение выполнения всех заданий составило – 36, 7 %,</a:t>
            </a:r>
          </a:p>
          <a:p>
            <a:r>
              <a:rPr lang="ru-RU" sz="2800" dirty="0" smtClean="0"/>
              <a:t>самое низкое значение – 0 %, </a:t>
            </a:r>
          </a:p>
          <a:p>
            <a:r>
              <a:rPr lang="ru-RU" sz="2800" dirty="0" smtClean="0"/>
              <a:t>самое высокое значение  – 100 %.</a:t>
            </a:r>
          </a:p>
          <a:p>
            <a:pPr>
              <a:buNone/>
            </a:pPr>
            <a:endParaRPr lang="ru-RU" sz="2800" dirty="0" smtClean="0"/>
          </a:p>
          <a:p>
            <a:pPr algn="ctr">
              <a:buNone/>
            </a:pPr>
            <a:endParaRPr lang="ru-RU" sz="2800" b="1" dirty="0" smtClean="0"/>
          </a:p>
          <a:p>
            <a:pPr marL="0" indent="0" algn="ctr">
              <a:buNone/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7480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algn="ctr">
              <a:buNone/>
            </a:pPr>
            <a:r>
              <a:rPr lang="ru-RU" sz="2400" b="1" dirty="0" smtClean="0"/>
              <a:t>Компетенции, знания, умения: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Знает терминологию и основы предметной области «математика»  - 78,7 %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Умеет применять математические знания к решению проблем, возникающих в реальной жизни - 66, 5 %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Знает терминологию и основы предметной области «математика» - 66,3 %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Умеет применять математические знания к решению проблем, возникающих в реальной жизни - 57, 2 %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Знает типизацию задач школьного курса математики и различные методы их решения - 48.5 %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Знает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внутрипредметные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межпредметные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связи школьного курса математики - 32,0 %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Умеет применять математические знания к решению проблем, возникающих в реальной жизни - 21, 3%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Знает терминологию и основы предметной области «математика» - 19,8 %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Знает терминологию и основы предметной области «математика» - 14, 9 %</a:t>
            </a:r>
          </a:p>
          <a:p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Знает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внутрипредметные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межпредметные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связи школьного курса математики - 11,7 %</a:t>
            </a:r>
          </a:p>
          <a:p>
            <a:endParaRPr lang="ru-RU" sz="2400" dirty="0" smtClean="0"/>
          </a:p>
          <a:p>
            <a:pPr marL="0" indent="0" algn="just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061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0648"/>
            <a:ext cx="8443950" cy="6336704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	</a:t>
            </a:r>
            <a:r>
              <a:rPr lang="ru-RU" sz="2400" b="1" dirty="0" smtClean="0"/>
              <a:t>Общее распределение участников  по уровням владения предметными компетенциями следующее:</a:t>
            </a:r>
          </a:p>
          <a:p>
            <a:r>
              <a:rPr lang="ru-RU" sz="2400" i="1" dirty="0" smtClean="0"/>
              <a:t>недостаточный уровень владения предметными компетенциями – 74,3 %; </a:t>
            </a:r>
          </a:p>
          <a:p>
            <a:r>
              <a:rPr lang="ru-RU" sz="2400" i="1" dirty="0" smtClean="0"/>
              <a:t>базовый уровень владения предметными компетенциями 23,6	 %;	</a:t>
            </a:r>
          </a:p>
          <a:p>
            <a:r>
              <a:rPr lang="ru-RU" sz="2400" i="1" dirty="0" smtClean="0"/>
              <a:t>повышенный уровень владения предметными компетенциями – 2,1 %.	</a:t>
            </a:r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673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/>
          <a:lstStyle/>
          <a:p>
            <a:r>
              <a:rPr lang="ru-RU" dirty="0" smtClean="0"/>
              <a:t>Рекомендации: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071546"/>
            <a:ext cx="8229600" cy="4525963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включать разнообразные  практико-ориентированные формы взаимодействия и обмена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опытом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(семинары, мастер-классы)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усилить практико-ориентированный аспект содержания методической работы по этому направлению.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мотивировать учителей к разработке и проведению бинарных уроков с учителями других учебных предметов, занятий по внеурочной деятельности, а также к совместному использованию банка заданий по функциональной грамотности.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251520" y="260648"/>
            <a:ext cx="8424936" cy="604867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Результаты региональной диагностики по методическим компетенциям: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lang="ru-RU" sz="2800" dirty="0" smtClean="0">
                <a:latin typeface="+mn-lt"/>
              </a:rPr>
              <a:t>с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реднее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значение выполнения всех заданий составило – 43, </a:t>
            </a:r>
            <a:r>
              <a:rPr lang="ru-RU" sz="2800" dirty="0" smtClean="0">
                <a:latin typeface="+mn-lt"/>
              </a:rPr>
              <a:t>4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%,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самое низкое значение – 0 %,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самое высокое значение  – 95 %.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802063" y="1600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00034" y="214290"/>
            <a:ext cx="8229600" cy="5721499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Компетенции, знания, умения: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Владеет необходимой методической подготовкой для организации образовательной деятельности учащихся в предметной области «математика» (задания из различных разделов) - 66,6 %</a:t>
            </a:r>
          </a:p>
          <a:p>
            <a:pPr>
              <a:buFont typeface="Arial" pitchFamily="34" charset="0"/>
              <a:buChar char="•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Владеет необходимой методической подготовкой для организации образовательной деятельности учащихся в предметной области «математика» (задания из различных разделов) - 58,9 %</a:t>
            </a:r>
          </a:p>
          <a:p>
            <a:pPr>
              <a:buFont typeface="Arial" pitchFamily="34" charset="0"/>
              <a:buChar char="•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Владеет необходимой методической подготовкой для организации образовательной деятельности учащихся в предметной области «математика» (задания из различных разделов) - 51, 2 %</a:t>
            </a:r>
          </a:p>
          <a:p>
            <a:pPr>
              <a:buFont typeface="Arial" pitchFamily="34" charset="0"/>
              <a:buChar char="•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Владеет необходимой методической подготовкой для организации образовательной деятельности учащихся в предметной области «математика» (задания из различных разделов) - 45, 2 %</a:t>
            </a:r>
          </a:p>
          <a:p>
            <a:pPr>
              <a:buFont typeface="Arial" pitchFamily="34" charset="0"/>
              <a:buChar char="•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 Умеет определять и аргументировать критерии оценивания уровня подготовки обучающегося в области «математика» - 42, 2 %</a:t>
            </a:r>
          </a:p>
          <a:p>
            <a:pPr>
              <a:buFont typeface="Arial" pitchFamily="34" charset="0"/>
              <a:buChar char="•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Владеет необходимой методической подготовкой для организации образовательной деятельности учащихся в предметной области «математика» (задания из различных разделов) - 28, 4 %</a:t>
            </a:r>
          </a:p>
          <a:p>
            <a:pPr>
              <a:buFont typeface="Arial" pitchFamily="34" charset="0"/>
              <a:buChar char="•"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Владеет необходимой методической подготовкой для организации образовательной деятельности учащихся в предметной области «математика»(задания из различных разделов) - 8,9 %</a:t>
            </a:r>
          </a:p>
          <a:p>
            <a:pPr>
              <a:buFont typeface="Arial" pitchFamily="34" charset="0"/>
              <a:buChar char="•"/>
            </a:pPr>
            <a:endParaRPr lang="ru-RU" sz="2000" dirty="0" smtClean="0"/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173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428604"/>
            <a:ext cx="821537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Общее распределение участников  по уровням владения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методическими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компетенциями следующее: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недостаточный уровень владения предметными компетенциями – 61,1 %;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базовый уровень владения предметными компетенциями - 34,7 %;	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повышенный уровень владения предметными компетенциями – 4,2 %.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1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2419</TotalTime>
  <Words>1000</Words>
  <Application>Microsoft Office PowerPoint</Application>
  <PresentationFormat>Экран (4:3)</PresentationFormat>
  <Paragraphs>119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    Результаты диагностики профессиональных дефицитов педагогов в 2023 году: итоги и рекомендации педагогов</vt:lpstr>
      <vt:lpstr>Слайд 2</vt:lpstr>
      <vt:lpstr>Слайд 3</vt:lpstr>
      <vt:lpstr>Слайд 4</vt:lpstr>
      <vt:lpstr>Слайд 5</vt:lpstr>
      <vt:lpstr>Рекомендации: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Рекомендации:</vt:lpstr>
      <vt:lpstr>Слайд 20</vt:lpstr>
      <vt:lpstr>Слайд 21</vt:lpstr>
      <vt:lpstr>Слайд 22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МЕТОДИЧЕСКИЙ АНАЛИЗ РЕЗУЛЬТАТОВ ВЫПОЛНЕНИЯ ЗАДАНИЙ ЕГЭ  ПО ИСТОРИИ РОССИИ В 2007 г.</dc:title>
  <dc:creator>Home</dc:creator>
  <cp:lastModifiedBy>W-10</cp:lastModifiedBy>
  <cp:revision>281</cp:revision>
  <dcterms:created xsi:type="dcterms:W3CDTF">2008-02-04T11:56:37Z</dcterms:created>
  <dcterms:modified xsi:type="dcterms:W3CDTF">2023-08-27T20:16:35Z</dcterms:modified>
</cp:coreProperties>
</file>