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0" r:id="rId1"/>
  </p:sldMasterIdLst>
  <p:sldIdLst>
    <p:sldId id="257" r:id="rId2"/>
    <p:sldId id="259" r:id="rId3"/>
    <p:sldId id="260" r:id="rId4"/>
    <p:sldId id="316" r:id="rId5"/>
    <p:sldId id="262" r:id="rId6"/>
    <p:sldId id="287" r:id="rId7"/>
    <p:sldId id="299" r:id="rId8"/>
    <p:sldId id="300" r:id="rId9"/>
    <p:sldId id="301" r:id="rId10"/>
    <p:sldId id="303" r:id="rId11"/>
    <p:sldId id="304" r:id="rId12"/>
    <p:sldId id="297" r:id="rId13"/>
    <p:sldId id="298" r:id="rId14"/>
    <p:sldId id="305" r:id="rId15"/>
    <p:sldId id="306" r:id="rId16"/>
    <p:sldId id="307" r:id="rId17"/>
    <p:sldId id="308" r:id="rId18"/>
    <p:sldId id="309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76" r:id="rId29"/>
    <p:sldId id="277" r:id="rId30"/>
    <p:sldId id="278" r:id="rId31"/>
    <p:sldId id="279" r:id="rId32"/>
    <p:sldId id="280" r:id="rId33"/>
    <p:sldId id="281" r:id="rId34"/>
    <p:sldId id="282" r:id="rId35"/>
    <p:sldId id="283" r:id="rId36"/>
    <p:sldId id="284" r:id="rId37"/>
    <p:sldId id="285" r:id="rId38"/>
    <p:sldId id="310" r:id="rId39"/>
    <p:sldId id="311" r:id="rId40"/>
    <p:sldId id="312" r:id="rId41"/>
    <p:sldId id="313" r:id="rId42"/>
    <p:sldId id="314" r:id="rId43"/>
    <p:sldId id="302" r:id="rId44"/>
    <p:sldId id="286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588" autoAdjust="0"/>
    <p:restoredTop sz="94624" autoAdjust="0"/>
  </p:normalViewPr>
  <p:slideViewPr>
    <p:cSldViewPr>
      <p:cViewPr>
        <p:scale>
          <a:sx n="75" d="100"/>
          <a:sy n="75" d="100"/>
        </p:scale>
        <p:origin x="-1522" y="-18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28.10.2024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714356"/>
            <a:ext cx="7851648" cy="4082796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Технология 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оценивания     учебных результатов</a:t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Формирующее оценивание – оценивание для обучения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78647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Как вовлечь учеников в процесс  оценивания?</a:t>
            </a:r>
          </a:p>
          <a:p>
            <a:r>
              <a:rPr lang="ru-RU" dirty="0" smtClean="0"/>
              <a:t>Стратегии, которые помогают это  сделать:</a:t>
            </a:r>
          </a:p>
          <a:p>
            <a:pPr>
              <a:buNone/>
            </a:pPr>
            <a:r>
              <a:rPr lang="ru-RU" dirty="0" smtClean="0"/>
              <a:t>   </a:t>
            </a:r>
          </a:p>
          <a:p>
            <a:pPr>
              <a:buNone/>
            </a:pPr>
            <a:r>
              <a:rPr lang="ru-RU" dirty="0" smtClean="0"/>
              <a:t>   •	вопросы</a:t>
            </a:r>
            <a:br>
              <a:rPr lang="ru-RU" dirty="0" smtClean="0"/>
            </a:br>
            <a:r>
              <a:rPr lang="ru-RU" dirty="0" smtClean="0"/>
              <a:t>•	наблюдение</a:t>
            </a:r>
            <a:br>
              <a:rPr lang="ru-RU" dirty="0" smtClean="0"/>
            </a:br>
            <a:r>
              <a:rPr lang="ru-RU" dirty="0" smtClean="0"/>
              <a:t>•	дискуссия</a:t>
            </a:r>
            <a:br>
              <a:rPr lang="ru-RU" dirty="0" smtClean="0"/>
            </a:br>
            <a:r>
              <a:rPr lang="ru-RU" dirty="0" smtClean="0"/>
              <a:t>•	анализ</a:t>
            </a:r>
            <a:br>
              <a:rPr lang="ru-RU" dirty="0" smtClean="0"/>
            </a:br>
            <a:r>
              <a:rPr lang="ru-RU" dirty="0" smtClean="0"/>
              <a:t>•	проверка понимания</a:t>
            </a:r>
            <a:br>
              <a:rPr lang="ru-RU" dirty="0" smtClean="0"/>
            </a:br>
            <a:r>
              <a:rPr lang="ru-RU" dirty="0" smtClean="0"/>
              <a:t>•	рефлексия процесса учения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43581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Четыре основных </a:t>
            </a:r>
            <a:r>
              <a:rPr lang="ru-RU" sz="2800" b="1" dirty="0" smtClean="0">
                <a:solidFill>
                  <a:srgbClr val="002060"/>
                </a:solidFill>
              </a:rPr>
              <a:t>шага, </a:t>
            </a:r>
            <a:r>
              <a:rPr lang="ru-RU" sz="2800" b="1" dirty="0">
                <a:solidFill>
                  <a:srgbClr val="002060"/>
                </a:solidFill>
              </a:rPr>
              <a:t>которые   формируют алгоритм  оценивания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1. </a:t>
            </a:r>
            <a:r>
              <a:rPr lang="ru-RU" sz="3200" dirty="0" smtClean="0"/>
              <a:t>Показать, что получилось хорошо.</a:t>
            </a:r>
            <a:br>
              <a:rPr lang="ru-RU" sz="3200" dirty="0" smtClean="0"/>
            </a:br>
            <a:r>
              <a:rPr lang="ru-RU" sz="3200" dirty="0" smtClean="0"/>
              <a:t>2. Указать, что нуждается в улучшении (исправлении).</a:t>
            </a:r>
            <a:br>
              <a:rPr lang="ru-RU" sz="3200" dirty="0" smtClean="0"/>
            </a:br>
            <a:r>
              <a:rPr lang="ru-RU" sz="3200" dirty="0" smtClean="0"/>
              <a:t>3. Дать рекомендации о необходимых исправлениях.</a:t>
            </a:r>
            <a:br>
              <a:rPr lang="ru-RU" sz="3200" dirty="0" smtClean="0"/>
            </a:br>
            <a:r>
              <a:rPr lang="ru-RU" sz="3200" dirty="0" smtClean="0"/>
              <a:t>4. Дети вносят исправления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Содержимое 2"/>
          <p:cNvSpPr>
            <a:spLocks noGrp="1"/>
          </p:cNvSpPr>
          <p:nvPr>
            <p:ph idx="1"/>
          </p:nvPr>
        </p:nvSpPr>
        <p:spPr>
          <a:xfrm>
            <a:off x="1143000" y="2286000"/>
            <a:ext cx="7770813" cy="4343400"/>
          </a:xfrm>
        </p:spPr>
        <p:txBody>
          <a:bodyPr/>
          <a:lstStyle/>
          <a:p>
            <a:pPr>
              <a:buClr>
                <a:schemeClr val="tx2">
                  <a:lumMod val="20000"/>
                  <a:lumOff val="80000"/>
                </a:schemeClr>
              </a:buClr>
              <a:buNone/>
              <a:defRPr/>
            </a:pPr>
            <a:r>
              <a:rPr lang="ru-RU" dirty="0" smtClean="0"/>
              <a:t>* Выявление планируемых результатов</a:t>
            </a:r>
          </a:p>
          <a:p>
            <a:pPr>
              <a:buClr>
                <a:schemeClr val="tx2">
                  <a:lumMod val="20000"/>
                  <a:lumOff val="80000"/>
                </a:schemeClr>
              </a:buClr>
              <a:buNone/>
              <a:defRPr/>
            </a:pPr>
            <a:r>
              <a:rPr lang="ru-RU" dirty="0" smtClean="0"/>
              <a:t>* Организация деятельности учителя по планированию и достижению субъективно значимых результатов</a:t>
            </a:r>
          </a:p>
          <a:p>
            <a:pPr>
              <a:buClr>
                <a:schemeClr val="tx2">
                  <a:lumMod val="20000"/>
                  <a:lumOff val="80000"/>
                </a:schemeClr>
              </a:buClr>
              <a:buNone/>
              <a:defRPr/>
            </a:pPr>
            <a:r>
              <a:rPr lang="ru-RU" dirty="0" smtClean="0"/>
              <a:t>* Сопровождение достижения учащимся результатов с помощью организованной обратной связи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8077200" cy="11430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dirty="0" smtClean="0">
                <a:solidFill>
                  <a:srgbClr val="002060"/>
                </a:solidFill>
              </a:rPr>
              <a:t>Алгоритм создания системы формирующего оценивания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50" y="1524000"/>
            <a:ext cx="8477250" cy="5048250"/>
          </a:xfrm>
        </p:spPr>
        <p:txBody>
          <a:bodyPr>
            <a:normAutofit/>
          </a:bodyPr>
          <a:lstStyle/>
          <a:p>
            <a:pPr marL="514350" indent="-514350" eaLnBrk="1" fontAlgn="auto" hangingPunct="1">
              <a:spcAft>
                <a:spcPts val="0"/>
              </a:spcAft>
              <a:buClr>
                <a:schemeClr val="tx2">
                  <a:lumMod val="20000"/>
                  <a:lumOff val="80000"/>
                </a:schemeClr>
              </a:buClr>
              <a:buNone/>
              <a:defRPr/>
            </a:pPr>
            <a:r>
              <a:rPr lang="ru-RU" sz="2000" dirty="0" smtClean="0"/>
              <a:t>1. Учитель регулярно обеспечивает обратную связь, предоставляя учащимся комментарии, замечания и т.п. по поводу их деятельности.</a:t>
            </a:r>
          </a:p>
          <a:p>
            <a:pPr marL="514350" indent="-514350" eaLnBrk="1" fontAlgn="auto" hangingPunct="1">
              <a:spcAft>
                <a:spcPts val="0"/>
              </a:spcAft>
              <a:buClr>
                <a:schemeClr val="tx2">
                  <a:lumMod val="20000"/>
                  <a:lumOff val="80000"/>
                </a:schemeClr>
              </a:buClr>
              <a:buNone/>
              <a:defRPr/>
            </a:pPr>
            <a:r>
              <a:rPr lang="ru-RU" sz="2000" dirty="0" smtClean="0"/>
              <a:t>2. Учащиеся принимают активное участие в организации процесса собственного обучения.</a:t>
            </a:r>
          </a:p>
          <a:p>
            <a:pPr marL="514350" indent="-514350" eaLnBrk="1" fontAlgn="auto" hangingPunct="1">
              <a:spcAft>
                <a:spcPts val="0"/>
              </a:spcAft>
              <a:buClr>
                <a:schemeClr val="tx2">
                  <a:lumMod val="20000"/>
                  <a:lumOff val="80000"/>
                </a:schemeClr>
              </a:buClr>
              <a:buNone/>
              <a:defRPr/>
            </a:pPr>
            <a:r>
              <a:rPr lang="ru-RU" sz="2000" dirty="0" smtClean="0"/>
              <a:t>3. Учитель меняет техники и технологии обучения в зависимости от изменения результатов обучения учащихся.</a:t>
            </a:r>
          </a:p>
          <a:p>
            <a:pPr marL="514350" indent="-514350" eaLnBrk="1" fontAlgn="auto" hangingPunct="1">
              <a:spcAft>
                <a:spcPts val="0"/>
              </a:spcAft>
              <a:buClr>
                <a:schemeClr val="tx2">
                  <a:lumMod val="20000"/>
                  <a:lumOff val="80000"/>
                </a:schemeClr>
              </a:buClr>
              <a:buNone/>
              <a:defRPr/>
            </a:pPr>
            <a:r>
              <a:rPr lang="ru-RU" sz="2000" dirty="0" smtClean="0"/>
              <a:t>4. Учитель осознает, что оценивание посредством отметки резко снижает мотивацию и самооценку учащихся.</a:t>
            </a:r>
          </a:p>
          <a:p>
            <a:pPr marL="514350" indent="-514350" eaLnBrk="1" fontAlgn="auto" hangingPunct="1">
              <a:spcAft>
                <a:spcPts val="0"/>
              </a:spcAft>
              <a:buClr>
                <a:schemeClr val="tx2">
                  <a:lumMod val="20000"/>
                  <a:lumOff val="80000"/>
                </a:schemeClr>
              </a:buClr>
              <a:buNone/>
              <a:defRPr/>
            </a:pPr>
            <a:r>
              <a:rPr lang="ru-RU" sz="2000" dirty="0" smtClean="0"/>
              <a:t>5. Учитель осознает необходимость научить учащихся принципам самооценки и способам улучшения собственных результатов.</a:t>
            </a:r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507288" cy="1066800"/>
          </a:xfrm>
        </p:spPr>
        <p:txBody>
          <a:bodyPr>
            <a:noAutofit/>
          </a:bodyPr>
          <a:lstStyle/>
          <a:p>
            <a:pPr algn="ctr" eaLnBrk="1" fontAlgn="auto" hangingPunct="1">
              <a:lnSpc>
                <a:spcPct val="70000"/>
              </a:lnSpc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002060"/>
                </a:solidFill>
              </a:rPr>
              <a:t>Пять принципов грамотно организованного формирующего оценивания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578687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Сигналы рукой</a:t>
            </a: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Учитель просит учащихся показывать сигналы, обозначающие понимание или непонимание материала. Предварительно следует договориться с учащимися об использовании этих сигналов: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* Я понимаю __________ и могу объяснить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большой палец руки направлен вверх)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* Я все еще не понимаю _________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большой палец руки направлен в сторону)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* Я не совсем уверен в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_______________</a:t>
            </a:r>
          </a:p>
          <a:p>
            <a:pPr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помахать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рукой</a:t>
            </a:r>
            <a:r>
              <a:rPr lang="ru-RU" sz="1800" dirty="0" smtClean="0"/>
              <a:t>)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650125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3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Светофор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 каждого ученика имеются карточки трех цветов светофора. Учитель просит учащихся показывать карточками сигналы, обозначающие их понимание или непонимание материала, затем он просит учащихся ответить на вопросы: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 учащимся, которые подняли зеленые карточки (все поняли):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– Что вы поняли?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 учащимся, поднявшим желтые или красные карточки: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– Что вам не понятно?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57868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Проверка ошибочности понимания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Учитель намеренно допускает ошибки, а затем он просит учащихся высказать свое согласие или несогласие со сказанным и объяснить свою точку зрения.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Индивидуальные беседы с учащимися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Учитель проводит индивидуальные беседы с учащимися для проверки уровня их понимания.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57868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Измерение  «температуры»</a:t>
            </a: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Учитель останавливает урок и задает вопрос: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«Что мы делаем?»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Ответив на этот вопрос, учащиеся предоставляют информацию об уровне понимания сути задания или процесса его выполнения. Если дети работают в группах, то учитель просит одну пару или группу учащихся продемонстрировать процесс выполнения задания. Другие пары или группы наблюдают, что от них требуется сделать.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43581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Мини-тест</a:t>
            </a: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Мини-тесты призваны оценивать фактические знания, умения и навыки учащихся, т.е. знания конкретной информации, определенного материала.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Это тесты, предполагающие выбор: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. из множества предложенных ответов;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. из правильного/ неправильного ответа;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или предполагающие краткий ответ.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147248" cy="533096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Работа с инструментами формирующего оценивания на любом этапе школьного обучения строится на одних и тех же основаниях и является в этом смысле непрерывной. Поэтому в основной и старшей школе она может быть продолжением той практики, которая сложилась на начальном этапе обучения.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Одним из таких инструментов является методика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«Портфолио».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Формирующее оценивание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500174"/>
            <a:ext cx="8424936" cy="4809146"/>
          </a:xfrm>
        </p:spPr>
        <p:txBody>
          <a:bodyPr>
            <a:normAutofit/>
          </a:bodyPr>
          <a:lstStyle/>
          <a:p>
            <a:pPr algn="l"/>
            <a:r>
              <a:rPr lang="ru-RU" sz="4000" dirty="0" smtClean="0">
                <a:solidFill>
                  <a:schemeClr val="tx1"/>
                </a:solidFill>
              </a:rPr>
              <a:t>Оценивание – это …</a:t>
            </a:r>
          </a:p>
          <a:p>
            <a:pPr algn="l"/>
            <a:endParaRPr lang="ru-RU" sz="4000" dirty="0" smtClean="0">
              <a:solidFill>
                <a:schemeClr val="tx1"/>
              </a:solidFill>
            </a:endParaRPr>
          </a:p>
          <a:p>
            <a:pPr algn="l"/>
            <a:r>
              <a:rPr lang="ru-RU" sz="4000" dirty="0" smtClean="0">
                <a:solidFill>
                  <a:schemeClr val="tx1"/>
                </a:solidFill>
              </a:rPr>
              <a:t>Оценка – это …</a:t>
            </a:r>
          </a:p>
          <a:p>
            <a:pPr algn="l"/>
            <a:endParaRPr lang="ru-RU" sz="4000" dirty="0" smtClean="0">
              <a:solidFill>
                <a:schemeClr val="tx1"/>
              </a:solidFill>
            </a:endParaRPr>
          </a:p>
          <a:p>
            <a:pPr algn="l"/>
            <a:r>
              <a:rPr lang="ru-RU" sz="4000" dirty="0" smtClean="0">
                <a:solidFill>
                  <a:schemeClr val="tx1"/>
                </a:solidFill>
              </a:rPr>
              <a:t>Отметка это …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1240095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Предложите варианты формулировок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769772059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проследить индивидуальный прогресс учащегося,  достигнутый им в процессе обучения, вне сравнения с достижениями других учеников,</a:t>
            </a:r>
          </a:p>
          <a:p>
            <a:pPr marL="514350" indent="-514350">
              <a:buFont typeface="+mj-lt"/>
              <a:buAutoNum type="arabicPeriod"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оценить его образовательные достижения и дополнить (заменить) результаты тестирования и других традиционных форм контроля.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Портфолио позволяет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включает коллекцию работ, собранных за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определённый период обучения.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Этот портфолио может содержать любые материалы, которые показывают, каких успехов добился ученик в процессе обучения с момента, как он поставил перед собой определённую цель, и до того, как он её достиг. Поэтому в портфолио могут быть представлены как успешные, так 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неудач-ные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пробные работы.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Портфолио документов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Портфолио можно оценивать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неформально (экспертная оценка), привлекая для оценки педаго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гов, родителей и соучеников.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Другой вариант оценивания – это 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форма-лизация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и стандартизация критериев оценки, согласованных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 общепринятыми учебными показателями, например такими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основными учебными умениями, как решение проблем и коммуникативные умения.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Оценка портфолио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может использоваться на протяжении всего обучения, начиная с первых классов вплоть до окончания школы. И, если в начальной школе учитель обязательно помогает ученику отбирать учебные работы и другие материалы для портфолио, то в основной и старшей школе портфолио становится личным инструментом и визитной карточкой ученика, в работе с которыми он может проявлять максимум самостоятельности и свободы.</a:t>
            </a: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Методика  портфолио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7787208" cy="487375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«Недельные отчёты» - это опросные листы, которые ученики заполняют раз в неделю, отвечая на три вопроса: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1. Чему я научился за эту неделю?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2. Какие вопросы остались для меня неясными?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3. Какие вопросы я задал бы ученикам, если бы я был учителем, чтобы проверить, поняли ли они материал?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Методика  «Недельные отчёты»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7787208" cy="487375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Анализируя отчёты, учитель может: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узнать об основных затруднениях 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ошибоч-ных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понятиях, сформированных у учеников,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получить полезную обратную связь и реорганизовать содержания курса;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проникнуть в то, как ученик осознаёт собственную учебную деятельность</a:t>
            </a:r>
            <a:r>
              <a:rPr lang="ru-RU" sz="2800" dirty="0" smtClean="0"/>
              <a:t>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Методика  «Недельные отчёты»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7787208" cy="487375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dirty="0" smtClean="0"/>
              <a:t>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Позволяет ученику: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тренироваться в письменной коммуникации, то есть выражать в письменной форме свои мысли;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задать существенные для него вопросы;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проанализировать собственные знания и процесс учения.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Методика  «Недельные отчёты»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556792"/>
            <a:ext cx="7787208" cy="487375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Самостоятельное составление вопросов по теме – это порождение текста, имеющего форму вопроса. Для выполнения этой вроде бы простой работы ребенок должен выполнить множество действий: очертить для себя границы темы, вспомнить, что он знает из этой темы, структурировать знания, составить высказывание, касающееся темы и имеющее форму вопроса, спрогнозировать ответ.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Методика  «Составление тестов»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556792"/>
            <a:ext cx="7787208" cy="487375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Мотивационная составляющая определяет, задает ли ученик вопрос, ответ на который он сам уже знает, или он хочет получить дополнительную информацию, которой сам пока не владеет.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Другая особенность связана с тем, что отвечающий «общается» не с учителем, а с одноклассником, отвечает не на языке учебника и взрослых, а на языке соседа по парте, принимает на себя роль педагога, вносящего свой вклад в копилку знаний партнера.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Методика  «Составление тестов»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556792"/>
            <a:ext cx="7787208" cy="487375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Использование тестов наиболее эффективно на этапе закрепления материала, когда тема уже пройдена.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Но этот метод выполняет свои функции и в ситуации, когда новая тема только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заявлена.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Своими вопросами по новой теме учащиеся демонстрируют учителю свой стартовый уровень знаний, свою заинтересованность в их расширении и углублении.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Методика  «Составление тестов»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39593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i="1" u="sng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i="1" u="sng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*Оценивание</a:t>
            </a:r>
            <a:r>
              <a:rPr lang="ru-RU" sz="4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- это любой процесс, который завершается оценкой.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4000" i="1" u="sng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Оценка</a:t>
            </a:r>
            <a:r>
              <a:rPr lang="ru-RU" sz="4000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- это результат любого процесса оценивания.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4000" i="1" u="sng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Отметка</a:t>
            </a:r>
            <a:r>
              <a:rPr lang="ru-RU" sz="4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- это количественное выражение оценки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словаря «Термины 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сокращения ЕГЭ»)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556792"/>
            <a:ext cx="7992888" cy="4873752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повысить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качество выполнения домашнего задания,</a:t>
            </a:r>
          </a:p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выявить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уровень понимания учащимися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матери-ала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 разобрать моменты, вызвавшие затруд-нение, как следствие – подготовить учащихся к проверочной работе по теме,</a:t>
            </a:r>
          </a:p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развивать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критическое мышление,</a:t>
            </a:r>
          </a:p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строить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обучение на основе сотрудничества учителя и учеников, повысить активную роль детей в процессе обучения.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568952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 методики </a:t>
            </a:r>
            <a:b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«Составление тестов»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556792"/>
            <a:ext cx="7992888" cy="487375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Первый урок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– получение домашнего задания и комментарии к нему (3 минуты).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Второй урок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– сбор домашнего задания,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индиви-дуальные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консультации по качеству вопросов (на перемене до или после урока), общее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обсуж-дение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собранных вопросов. Ребята имеют возможность ознакомиться с вопросами одноклассников, сравнить разные по сложности и дизайну вопросы, определить наиболее интересные и содержательные.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496944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Работа с  методикой </a:t>
            </a:r>
            <a:b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«Составление тестов»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556792"/>
            <a:ext cx="7992888" cy="487375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Третий урок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– написание проверочной работы, разработанной на основе детских вопросов (10–12 минут). На этом же уроке и/или на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следую-щем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(четвертом) подводятся итоги проверочной работы, разбор ответов к вопросам, вызвавшим затруднение, и анализ критических замечаний к неудачным вопросам (5–12 минут).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8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Работа с  методикой </a:t>
            </a:r>
            <a:b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«Составление тестов»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556792"/>
            <a:ext cx="8136904" cy="487375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Критерии оценивания могут меняться по мере возрастания опытности учащихся в разработке вопросов. Поначалу можно оценивать только то, подходит вопрос для включения в проверочную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работу или нет. Впоследствии можно присваивать удачным вопросам различное количество баллов, в зависимости от их сложности или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оригинальности.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Шкалу оценки можно придумать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вместе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 учениками</a:t>
            </a:r>
            <a:r>
              <a:rPr lang="ru-RU" sz="2800" dirty="0" smtClean="0"/>
              <a:t>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568952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Работа с  методикой </a:t>
            </a:r>
            <a:b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«Составление тестов»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052736"/>
            <a:ext cx="8136904" cy="537780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 балл – вопрос на фактическое знание по данной теме.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-2 балла – вопрос на применение фактического знания по данной теме.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-3 балла – вопрос, требующий приведения примера.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-4 балла – вопрос, требующий объяснения, которого не было на уроках или в учебнике.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-5 баллов – вопрос-задача, не слишком громоздкий в формулировке и не требующий дополнительных записей при решении.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1 балл может быть присужден за оригинальность каждому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вопросу.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568952" cy="79208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Пример такой шкалы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556792"/>
            <a:ext cx="8136904" cy="487375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sz="2800" dirty="0" smtClean="0"/>
              <a:t>1.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Выявить уровень выполнения домашнего задания (самостоятельное изучение теоретического материала). Стимулировать интерес к выполнению такого рода домашнего задания за счёт новизны работы и новой роли в учебном процессе.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2. Повысить ответственность при выполнении домашнего задания, так как результаты попадают на всеобщее обозрение, более того, «проверяются</a:t>
            </a:r>
            <a:r>
              <a:rPr lang="ru-RU" dirty="0" smtClean="0"/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деле» и подвергаются критике одноклассников</a:t>
            </a:r>
            <a:r>
              <a:rPr lang="ru-RU" dirty="0" smtClean="0"/>
              <a:t>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568952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Используя  методику </a:t>
            </a:r>
            <a:b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«Составление тестов» удаётся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556792"/>
            <a:ext cx="8136904" cy="487375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3. Развивать критическое мышление, внимание к мелочам. Иногда одно неуместное слово превращает удачную идею в неудачный вопрос. Это положительным образом сказывается на грамотности речи учащихся.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4. Акцентировать внимание на индивидуальном прогрессе. Создать ситуацию успеха для большинства учеников.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5. Снять страх перед проверочной работой на знание пройденного материала</a:t>
            </a:r>
            <a:r>
              <a:rPr lang="ru-RU" dirty="0" smtClean="0"/>
              <a:t>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568952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Используя  методику </a:t>
            </a:r>
            <a:b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«Составление тестов» удаётся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340768"/>
            <a:ext cx="8136904" cy="487375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можно использовать уже с первых классов,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начав с самого простого варианта: предложить детям придумать и задать друг другу вопросы по изученному материалу. При этом нужно обращать всё большее внимание на качество составленных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учениками вопросов.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Не менее полезно и интересно работать с данной методикой и в основной школе. По сути, она вполне универсальна и может меняться от весёлой игры к серьёзной и ответственной деятельности.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568952" cy="79208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Методику  «Составление тестов»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7" y="1000125"/>
          <a:ext cx="8258204" cy="50675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1804"/>
                <a:gridCol w="2743200"/>
                <a:gridCol w="2743200"/>
              </a:tblGrid>
              <a:tr h="4409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Список предметных действий 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Знаю/Умею (+) </a:t>
                      </a: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Не знаю/Не умею ( - ) </a:t>
                      </a: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4409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1. Алгоритм решения задач с помощью уравнений.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09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2.Обозначить некоторое неизвестное число буквой Х.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09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3. Составить уравнение, используя условие задачи.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09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4.Составить таблицу или схему для решения задачи.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09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5. Решить уравнение, составленное к задаче.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09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6.Истолковать полученный результат в соответствии с условием задачи.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09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7.Решать задачи на движение по течению и против течения.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09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8.Решать задачи на движение с помощью уравнений.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8068"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ВЫВОД: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Я успешно / не совсем успешно / не успешно решаю задачи с помощью уравнений, т.к. 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0970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Что я планирую делать дальше… 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000132"/>
          </a:xfrm>
        </p:spPr>
        <p:txBody>
          <a:bodyPr>
            <a:normAutofit fontScale="90000"/>
          </a:bodyPr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>
                <a:solidFill>
                  <a:schemeClr val="tx1"/>
                </a:solidFill>
              </a:rPr>
              <a:t>Лист самооценки достижений по теме «Решение задач с помощью уравнений» ученика(</a:t>
            </a:r>
            <a:r>
              <a:rPr lang="ru-RU" sz="1800" dirty="0" err="1" smtClean="0">
                <a:solidFill>
                  <a:schemeClr val="tx1"/>
                </a:solidFill>
              </a:rPr>
              <a:t>цы</a:t>
            </a:r>
            <a:r>
              <a:rPr lang="ru-RU" sz="1800" dirty="0" smtClean="0">
                <a:solidFill>
                  <a:schemeClr val="tx1"/>
                </a:solidFill>
              </a:rPr>
              <a:t>) 6 класса Ф.И______________________________________________________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000250"/>
          <a:ext cx="8229600" cy="3053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Оценка 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5 баллов </a:t>
                      </a:r>
                      <a:endParaRPr lang="ru-RU" sz="16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4 балла </a:t>
                      </a:r>
                      <a:endParaRPr lang="ru-RU" sz="16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3 балла </a:t>
                      </a:r>
                      <a:endParaRPr lang="ru-RU" sz="16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2 балла </a:t>
                      </a:r>
                      <a:endParaRPr lang="ru-RU" sz="16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Групповая работа </a:t>
                      </a:r>
                      <a:endParaRPr lang="ru-RU" sz="16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Мы продуктивно использовали все имеющееся у нас время. Каждый был вовлечен в работу и внес свой вклад в работу группы.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Большую часть времени мы продуктивно работали вместе. Обычно мы слушали друг друга и использовали идеи, предложенные членами группы.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Какую-то часть времени мы работали вместе. Вклады членов группы в выполнение задания не были равнозначными (одинаковыми).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Мы практически не работали вместе, или же работа в группе была непродуктивной. Не каждый член группы внес свой вклад в работу. 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                      </a:t>
            </a:r>
            <a:r>
              <a:rPr lang="ru-RU" sz="2000" dirty="0" smtClean="0">
                <a:solidFill>
                  <a:schemeClr val="tx1"/>
                </a:solidFill>
              </a:rPr>
              <a:t>Оценочный лист  «Работа в группе»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Инструкция: </a:t>
            </a:r>
            <a:br>
              <a:rPr lang="ru-RU" sz="2000" dirty="0" smtClean="0"/>
            </a:br>
            <a:r>
              <a:rPr lang="ru-RU" sz="2000" dirty="0" smtClean="0"/>
              <a:t>1. Соотнеси результат работы группы с умением, представленным в таблице </a:t>
            </a:r>
            <a:br>
              <a:rPr lang="ru-RU" sz="2000" dirty="0" smtClean="0"/>
            </a:br>
            <a:r>
              <a:rPr lang="ru-RU" sz="2000" dirty="0" smtClean="0"/>
              <a:t>2. Поставь оценку (балл), согласно следующим критериям: </a:t>
            </a:r>
            <a:br>
              <a:rPr lang="ru-RU" sz="2000" dirty="0" smtClean="0"/>
            </a:b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2"/>
          <p:cNvSpPr>
            <a:spLocks noGrp="1"/>
          </p:cNvSpPr>
          <p:nvPr>
            <p:ph type="title"/>
          </p:nvPr>
        </p:nvSpPr>
        <p:spPr>
          <a:xfrm>
            <a:off x="2438400" y="0"/>
            <a:ext cx="4214813" cy="714375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ОЦЕНКА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9202468"/>
              </p:ext>
            </p:extLst>
          </p:nvPr>
        </p:nvGraphicFramePr>
        <p:xfrm>
          <a:off x="0" y="609600"/>
          <a:ext cx="9144001" cy="6559396"/>
        </p:xfrm>
        <a:graphic>
          <a:graphicData uri="http://schemas.openxmlformats.org/drawingml/2006/table">
            <a:tbl>
              <a:tblPr firstRow="1" bandRow="1">
                <a:tableStyleId>{775DCB02-9BB8-47FD-8907-85C794F793BA}</a:tableStyleId>
              </a:tblPr>
              <a:tblGrid>
                <a:gridCol w="1294174"/>
                <a:gridCol w="3757509"/>
                <a:gridCol w="4092318"/>
              </a:tblGrid>
              <a:tr h="468507"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Внешняя</a:t>
                      </a:r>
                      <a:r>
                        <a:rPr lang="ru-RU" sz="1800" baseline="0" dirty="0" smtClean="0">
                          <a:solidFill>
                            <a:srgbClr val="002060"/>
                          </a:solidFill>
                        </a:rPr>
                        <a:t> (суммирующая)</a:t>
                      </a:r>
                      <a:endParaRPr lang="ru-RU" sz="1800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Внутренняя (формирующая)</a:t>
                      </a:r>
                      <a:endParaRPr lang="ru-RU" sz="1800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</a:tr>
              <a:tr h="903093">
                <a:tc>
                  <a:txBody>
                    <a:bodyPr/>
                    <a:lstStyle/>
                    <a:p>
                      <a:r>
                        <a:rPr lang="ru-RU" sz="1400" kern="1200" dirty="0" smtClean="0"/>
                        <a:t>Кто?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/>
                        <a:t>производится субъектом, непосредственно не участвующим в процессе обучения, 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/>
                        <a:t>учителем, который их обучает, то есть человеком, находящимся внутри процесса обучения тестируемых учащихся. </a:t>
                      </a:r>
                      <a:endParaRPr lang="ru-RU" sz="1400" b="1" kern="1200" dirty="0" smtClean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066800">
                <a:tc>
                  <a:txBody>
                    <a:bodyPr/>
                    <a:lstStyle/>
                    <a:p>
                      <a:r>
                        <a:rPr lang="ru-RU" sz="1400" kern="1200" dirty="0" smtClean="0"/>
                        <a:t>Зачем?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/>
                        <a:t>Призвана </a:t>
                      </a:r>
                      <a:r>
                        <a:rPr lang="ru-RU" sz="1400" kern="1200" dirty="0" smtClean="0"/>
                        <a:t>единым </a:t>
                      </a:r>
                      <a:r>
                        <a:rPr lang="ru-RU" sz="1400" kern="1200" dirty="0" smtClean="0"/>
                        <a:t>образом зафиксировать уровень достижений учащихся по итогам освоения конкретного содержания образования.</a:t>
                      </a:r>
                      <a:endParaRPr lang="ru-RU" sz="1400" b="1" kern="1200" dirty="0" smtClean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/>
                        <a:t>Призвана выявлять пробел в освоении учащимися содержания образования с тем, чтобы восполнить его  с максимальной для данного учащегося эффективностью.</a:t>
                      </a:r>
                      <a:endParaRPr lang="ru-RU" sz="1400" b="1" kern="1200" dirty="0" smtClean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676400">
                <a:tc>
                  <a:txBody>
                    <a:bodyPr/>
                    <a:lstStyle/>
                    <a:p>
                      <a:r>
                        <a:rPr lang="ru-RU" sz="1400" kern="1200" dirty="0" smtClean="0"/>
                        <a:t>Как?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/>
                        <a:t>предполагает сравнение одного ученика с другим, но не посредством сравнения работ этих учащихся, а путем сравнения каждой работы с эталоном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/>
                        <a:t>на определение индивидуальных достижений каждого учащегося и не предполагает как сравнения результатов, продемонстрированных разными учащимися, так и административных выводов по результатам обучения испытуемых.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660929">
                <a:tc>
                  <a:txBody>
                    <a:bodyPr/>
                    <a:lstStyle/>
                    <a:p>
                      <a:r>
                        <a:rPr lang="ru-RU" sz="1400" kern="1200" dirty="0" smtClean="0"/>
                        <a:t>Для кого?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/>
                        <a:t>Ориентирована на всю совокупность учащихся.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/>
                        <a:t>Ориентирована на конкретного учащегося.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783667">
                <a:tc>
                  <a:txBody>
                    <a:bodyPr/>
                    <a:lstStyle/>
                    <a:p>
                      <a:r>
                        <a:rPr lang="ru-RU" sz="1400" kern="1200" dirty="0" smtClean="0"/>
                        <a:t>Инструмент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/>
                        <a:t>Используется система заданий, стандартизированных по содержанию, процедуре и способам проверки.</a:t>
                      </a:r>
                      <a:endParaRPr lang="ru-RU" sz="1400" b="1" kern="1200" dirty="0" smtClean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/>
                        <a:t>Используются единичные задания, не стандартизированные по содержанию, процедуре и способам проверки. </a:t>
                      </a:r>
                      <a:endParaRPr lang="ru-RU" sz="1400" b="1" kern="1200" dirty="0" smtClean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58385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5" y="2571744"/>
          <a:ext cx="8258205" cy="3714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1641"/>
                <a:gridCol w="1651641"/>
                <a:gridCol w="1651641"/>
                <a:gridCol w="1651641"/>
                <a:gridCol w="1651641"/>
              </a:tblGrid>
              <a:tr h="3226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Оценка 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5 баллов </a:t>
                      </a:r>
                      <a:endParaRPr lang="ru-RU" sz="16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4 балла </a:t>
                      </a:r>
                      <a:endParaRPr lang="ru-RU" sz="16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3 балла </a:t>
                      </a:r>
                      <a:endParaRPr lang="ru-RU" sz="16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2 балла </a:t>
                      </a:r>
                      <a:endParaRPr lang="ru-RU" sz="16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33921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Индивидуальная работа (вклад каждого ученика в групповой работе) </a:t>
                      </a:r>
                      <a:endParaRPr lang="ru-RU" sz="16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Я/мой одноклассник продуктивно использовал все имеющееся у нас время. Был вовлечен в работу и внес свой вклад в работу группы.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Я/ мой одноклассник большую часть времени продуктивно работал вместе с другими. Обычно слушал и использовал идеи предложенные другими членами группы.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Я/ мой одноклассник какую-то часть времени работал вместе с другими. Вклад в работу группы в выполнении заданий не был равнозначным (одинаковым).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Я/ мой одноклассник практически не работал вместе с группой, или же работа в группе была непродуктивной. Не внес свой вклад в работу. 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25668"/>
          </a:xfrm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</a:pPr>
            <a:r>
              <a:rPr lang="ru-RU" sz="2800" dirty="0" smtClean="0">
                <a:solidFill>
                  <a:schemeClr val="tx1"/>
                </a:solidFill>
              </a:rPr>
              <a:t>       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             Оценочный лист  «Работа в группе»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1600" dirty="0" smtClean="0">
                <a:solidFill>
                  <a:schemeClr val="tx1"/>
                </a:solidFill>
              </a:rPr>
              <a:t>1.Соотнеси результат своей работы и работы членов твоей группы с умением, представленным в таблице</a:t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b="0" dirty="0" smtClean="0">
                <a:solidFill>
                  <a:schemeClr val="tx1"/>
                </a:solidFill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</a:t>
            </a:r>
            <a:r>
              <a:rPr lang="ru-RU" sz="1800" dirty="0" smtClean="0"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Поставь оценку (балл), согласно следующим критериям: </a:t>
            </a:r>
            <a:r>
              <a:rPr lang="ru-RU" sz="16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16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1600" dirty="0" smtClean="0"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Моя оценка </a:t>
            </a:r>
            <a:r>
              <a:rPr lang="ru-RU" sz="1600" dirty="0" err="1" smtClean="0"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себе:__</a:t>
            </a:r>
            <a:r>
              <a:rPr lang="ru-RU" sz="1600" dirty="0" smtClean="0"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6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16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1600" dirty="0" smtClean="0"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Оценка членам группы: </a:t>
            </a:r>
            <a:r>
              <a:rPr lang="ru-RU" sz="16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16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1600" b="0" dirty="0" smtClean="0"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ФИО_________________ </a:t>
            </a:r>
            <a:r>
              <a:rPr lang="ru-RU" sz="1600" b="0" dirty="0" err="1" smtClean="0"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оценка:__</a:t>
            </a:r>
            <a:r>
              <a:rPr lang="ru-RU" sz="1600" b="0" dirty="0" smtClean="0"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6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16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1600" b="0" dirty="0" smtClean="0"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ФИО_________________ </a:t>
            </a:r>
            <a:r>
              <a:rPr lang="ru-RU" sz="1600" b="0" dirty="0" err="1" smtClean="0"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оценка:__</a:t>
            </a:r>
            <a:r>
              <a:rPr lang="ru-RU" sz="1600" b="0" dirty="0" smtClean="0"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6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16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1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0666747"/>
              </p:ext>
            </p:extLst>
          </p:nvPr>
        </p:nvGraphicFramePr>
        <p:xfrm>
          <a:off x="352470" y="285728"/>
          <a:ext cx="8434372" cy="64294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26" name="Документ" r:id="rId3" imgW="9647198" imgH="6696166" progId="Word.Document.12">
                  <p:embed/>
                </p:oleObj>
              </mc:Choice>
              <mc:Fallback>
                <p:oleObj name="Документ" r:id="rId3" imgW="9647198" imgH="669616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2470" y="285728"/>
                        <a:ext cx="8434372" cy="64294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71472" y="428605"/>
          <a:ext cx="8229600" cy="857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2857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           «+»</a:t>
                      </a:r>
                      <a:endParaRPr lang="ru-RU" sz="12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              «-»</a:t>
                      </a:r>
                      <a:endParaRPr lang="ru-RU" sz="12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           «?»</a:t>
                      </a:r>
                      <a:endParaRPr lang="ru-RU" sz="12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142852"/>
            <a:ext cx="8229600" cy="500066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chemeClr val="tx1"/>
                </a:solidFill>
              </a:rPr>
              <a:t>                 Рефлексия   «Плюс – минус – интересно» 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0" y="-6119271"/>
            <a:ext cx="8582542" cy="12695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 smtClean="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 smtClean="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 smtClean="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 smtClean="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 smtClean="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 smtClean="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 smtClean="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 smtClean="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 smtClean="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 smtClean="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 smtClean="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 smtClean="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 smtClean="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 smtClean="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 smtClean="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 smtClean="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 smtClean="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 smtClean="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 smtClean="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 smtClean="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Рефлексию можно провести устно у доски, где выборочно учащиеся высказывают свое мнение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желанию,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можно разделиться по рядам на «+», «-», «?» или индивидуально письменно.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графу «+» записываются все факты, вызвавшие положительные эмоции.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графу «–» обучающиеся выписывают все, что у них отсутствует или осталось непонятным.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графу «интересно» (?)учащиеся выписывают все то, о чем хотелось бы узнать подробнее,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им интересно.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Рефлексия «Закончите предложение»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Сегодня на уроке для меня полезным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было___________________________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потому что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мне это пригодиться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жизни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для_____________________________________________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Сегодня на уроке у меня не получилось ______________________________________,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потому что я не смог ______________________________________________________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Поэтому дома я буду _______________________________________________________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данной теме я хотел (а) бы узнать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о______________________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ИЛИ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Выполнил ли я то, что задумал?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Получилось ли сделать то, что я записал как главный результат проекта?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было сделано хорошо?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было сделано плохо?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было выполнить легко, а что оказалось неожиданно трудно?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Содержимое 1"/>
          <p:cNvSpPr>
            <a:spLocks noGrp="1"/>
          </p:cNvSpPr>
          <p:nvPr>
            <p:ph idx="1"/>
          </p:nvPr>
        </p:nvSpPr>
        <p:spPr>
          <a:xfrm>
            <a:off x="1143000" y="1600200"/>
            <a:ext cx="7620000" cy="4324350"/>
          </a:xfrm>
        </p:spPr>
        <p:txBody>
          <a:bodyPr>
            <a:normAutofit/>
          </a:bodyPr>
          <a:lstStyle/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400" dirty="0" smtClean="0"/>
              <a:t>обеспечение освоения стандарта всеми учащимися в наиболее комфортных для каждого условиях,</a:t>
            </a:r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400" dirty="0" smtClean="0"/>
              <a:t>максимальное приближение каждого учащегося к запланированному им результату в случае, если результат выходит за рамки стандарта по уровню освоения содержания,</a:t>
            </a:r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400" dirty="0" smtClean="0"/>
              <a:t>формирование оценочной самостоятельности учащихся,</a:t>
            </a:r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400" dirty="0" smtClean="0"/>
              <a:t>формирование адекватной самооценки.</a:t>
            </a:r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endParaRPr lang="ru-RU" sz="2400" dirty="0" smtClean="0"/>
          </a:p>
        </p:txBody>
      </p:sp>
      <p:sp>
        <p:nvSpPr>
          <p:cNvPr id="18434" name="Заголовок 2"/>
          <p:cNvSpPr>
            <a:spLocks noGrp="1"/>
          </p:cNvSpPr>
          <p:nvPr>
            <p:ph type="title"/>
          </p:nvPr>
        </p:nvSpPr>
        <p:spPr>
          <a:xfrm>
            <a:off x="323528" y="152400"/>
            <a:ext cx="8515672" cy="13716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400" dirty="0" smtClean="0">
                <a:solidFill>
                  <a:srgbClr val="002060"/>
                </a:solidFill>
              </a:rPr>
              <a:t>Результатами применения формирующего оценивание является: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0" y="260350"/>
            <a:ext cx="8064500" cy="6213475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Литература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Новикова Т.Г., 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Прутченков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А.С., 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Пинская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М.А., Федотова Е.Ф.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Портфолио в зарубежной образовательной практике // Вопросы образования. 2004. № 3.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Пинская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М.А., Иванов А.В. Формирующий подход: 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критериаль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ное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оценивание в действии // Народное образование. 2010. № 5.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C. 192—201.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Пинская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М.А. Формирующее оценивание: оценивание в классе.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Учебное пособие. М.: Логос, 2010.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4. Федеральный государственный образовательный стандарт начального общего образования. М.: Просвещение, 2013.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5. Федеральный государственный образовательный стандарт основного общего образования. М.: Просвещение, 2013.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505854" cy="595444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sz="2800" b="1" dirty="0" err="1" smtClean="0"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Оценивание</a:t>
            </a:r>
            <a:r>
              <a:rPr lang="en-US" sz="2800" b="1" dirty="0" smtClean="0"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lang="en-US" sz="2800" b="1" dirty="0" err="1" smtClean="0"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современные</a:t>
            </a:r>
            <a:r>
              <a:rPr lang="ru-RU" sz="2800" b="1" dirty="0" smtClean="0"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800" b="1" dirty="0" smtClean="0"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тенденции</a:t>
            </a:r>
            <a:endParaRPr lang="ru-RU" sz="2800" dirty="0">
              <a:solidFill>
                <a:schemeClr val="tx2">
                  <a:satMod val="130000"/>
                </a:scheme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8" y="785796"/>
          <a:ext cx="8558242" cy="5526104"/>
        </p:xfrm>
        <a:graphic>
          <a:graphicData uri="http://schemas.openxmlformats.org/drawingml/2006/table">
            <a:tbl>
              <a:tblPr/>
              <a:tblGrid>
                <a:gridCol w="4027408"/>
                <a:gridCol w="4530834"/>
              </a:tblGrid>
              <a:tr h="3064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9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Письменные работы, закрытый экзамен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Открытый экзамен, проекты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9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Оценивание преподавателем, тьютором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Оценивание при участие обучающихся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9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Имплицитные (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неявные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 критерии оценки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Эксплицитные (</a:t>
                      </a:r>
                      <a:r>
                        <a:rPr kumimoji="0" lang="ru-RU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явные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 критерии оценки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64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Конкуренция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Сотрудничество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64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Оценка результата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Оценка процесса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64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Цели и задачи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Учебные результаты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9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Оценивание знаний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Оценивание умений, способностей, компетенций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99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Тестирование памяти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Оценивание понимания, интерпретации, применения, анализа, синтеза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64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Оценивание курса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Оценивание модуля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54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Итоговое, суммарное оценивание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Формирующее, развивающее оценивание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64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Приоритетность оценки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Приоритетность учения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ыноска со стрелкой вниз 1"/>
          <p:cNvSpPr/>
          <p:nvPr/>
        </p:nvSpPr>
        <p:spPr>
          <a:xfrm>
            <a:off x="2195736" y="188640"/>
            <a:ext cx="5040560" cy="1152128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Оценивание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Выноска со стрелкой вниз 2"/>
          <p:cNvSpPr/>
          <p:nvPr/>
        </p:nvSpPr>
        <p:spPr>
          <a:xfrm>
            <a:off x="323528" y="1556792"/>
            <a:ext cx="2232248" cy="576064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Мотивирующее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Выноска со стрелкой вниз 4"/>
          <p:cNvSpPr/>
          <p:nvPr/>
        </p:nvSpPr>
        <p:spPr>
          <a:xfrm>
            <a:off x="3203848" y="1556792"/>
            <a:ext cx="2664296" cy="648072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Формирующее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Выноска со стрелкой вниз 5"/>
          <p:cNvSpPr/>
          <p:nvPr/>
        </p:nvSpPr>
        <p:spPr>
          <a:xfrm>
            <a:off x="6588224" y="1556792"/>
            <a:ext cx="2232248" cy="576064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Итоговое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Выноска со стрелкой вниз 6"/>
          <p:cNvSpPr/>
          <p:nvPr/>
        </p:nvSpPr>
        <p:spPr>
          <a:xfrm>
            <a:off x="323528" y="2420888"/>
            <a:ext cx="2232248" cy="4437112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Оценивание первоначальных знаний учеников, их умений; </a:t>
            </a:r>
            <a:r>
              <a:rPr lang="ru-RU" dirty="0" smtClean="0">
                <a:solidFill>
                  <a:schemeClr val="tx1"/>
                </a:solidFill>
              </a:rPr>
              <a:t>понимание </a:t>
            </a:r>
            <a:r>
              <a:rPr lang="ru-RU" dirty="0">
                <a:solidFill>
                  <a:schemeClr val="tx1"/>
                </a:solidFill>
              </a:rPr>
              <a:t>предстоящей деятельности; выявление потребностей и интересов</a:t>
            </a:r>
          </a:p>
        </p:txBody>
      </p:sp>
      <p:sp>
        <p:nvSpPr>
          <p:cNvPr id="8" name="Выноска со стрелкой вниз 7"/>
          <p:cNvSpPr/>
          <p:nvPr/>
        </p:nvSpPr>
        <p:spPr>
          <a:xfrm>
            <a:off x="2987824" y="2348880"/>
            <a:ext cx="3312368" cy="4509120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Анализ понимания,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поощрение </a:t>
            </a:r>
          </a:p>
          <a:p>
            <a:pPr algn="ctr"/>
            <a:r>
              <a:rPr lang="ru-RU" dirty="0" err="1">
                <a:solidFill>
                  <a:schemeClr val="tx1"/>
                </a:solidFill>
              </a:rPr>
              <a:t>метапознания</a:t>
            </a:r>
            <a:r>
              <a:rPr lang="ru-RU" dirty="0">
                <a:solidFill>
                  <a:schemeClr val="tx1"/>
                </a:solidFill>
              </a:rPr>
              <a:t>,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формирование у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учащихся осознания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того, что он изучает,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как он может это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делать результативно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и зачем ему это нужно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сейчас и в будущем;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мониторинг прогресса</a:t>
            </a:r>
          </a:p>
        </p:txBody>
      </p:sp>
      <p:sp>
        <p:nvSpPr>
          <p:cNvPr id="9" name="Выноска со стрелкой вниз 8"/>
          <p:cNvSpPr/>
          <p:nvPr/>
        </p:nvSpPr>
        <p:spPr>
          <a:xfrm>
            <a:off x="6588224" y="2348880"/>
            <a:ext cx="2304256" cy="4509120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Возможность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представления своего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результата;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формирование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готовности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аргументировано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защищать свою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позицию</a:t>
            </a:r>
          </a:p>
        </p:txBody>
      </p:sp>
    </p:spTree>
    <p:extLst>
      <p:ext uri="{BB962C8B-B14F-4D97-AF65-F5344CB8AC3E}">
        <p14:creationId xmlns:p14="http://schemas.microsoft.com/office/powerpoint/2010/main" val="3956556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четко сформулировать образовательный результат, подлежащий формированию и оценке в каждом конкретном случае, и организовать в соответствии с этим свою работу;</a:t>
            </a:r>
          </a:p>
          <a:p>
            <a:pPr eaLnBrk="1" hangingPunct="1"/>
            <a:r>
              <a:rPr lang="ru-RU" smtClean="0"/>
              <a:t> сделать учащегося субъектом образовательной и оценочной деятельности.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43000" y="304800"/>
            <a:ext cx="7467600" cy="10668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</a:rPr>
              <a:t>Формирующее оценивание позволяет учителю: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Содержимое 2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221365"/>
          </a:xfrm>
        </p:spPr>
        <p:txBody>
          <a:bodyPr>
            <a:normAutofit/>
          </a:bodyPr>
          <a:lstStyle/>
          <a:p>
            <a:pPr eaLnBrk="1" hangingPunct="1"/>
            <a:r>
              <a:rPr lang="ru-RU" dirty="0" smtClean="0"/>
              <a:t>может помогать учиться на ошибках;</a:t>
            </a:r>
          </a:p>
          <a:p>
            <a:pPr eaLnBrk="1" hangingPunct="1"/>
            <a:r>
              <a:rPr lang="ru-RU" dirty="0" smtClean="0"/>
              <a:t>может помогать понять, что важно; </a:t>
            </a:r>
          </a:p>
          <a:p>
            <a:pPr eaLnBrk="1" hangingPunct="1"/>
            <a:r>
              <a:rPr lang="ru-RU" dirty="0" smtClean="0"/>
              <a:t>может помогать понять, что у них получается;</a:t>
            </a:r>
          </a:p>
          <a:p>
            <a:pPr eaLnBrk="1" hangingPunct="1"/>
            <a:r>
              <a:rPr lang="ru-RU" dirty="0" smtClean="0"/>
              <a:t>может помогать обнаруживать, что они не знают;</a:t>
            </a:r>
          </a:p>
          <a:p>
            <a:pPr eaLnBrk="1" hangingPunct="1"/>
            <a:r>
              <a:rPr lang="ru-RU" dirty="0" smtClean="0"/>
              <a:t>может помогать обнаруживать, что они не умеют делать;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</a:rPr>
              <a:t>Формирующее оценивание для обучающихся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dirty="0" smtClean="0"/>
              <a:t>Формирующее оценивание </a:t>
            </a:r>
            <a:endParaRPr lang="ru-RU" dirty="0"/>
          </a:p>
        </p:txBody>
      </p:sp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08720"/>
            <a:ext cx="8712968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380</TotalTime>
  <Words>2424</Words>
  <Application>Microsoft Office PowerPoint</Application>
  <PresentationFormat>Экран (4:3)</PresentationFormat>
  <Paragraphs>308</Paragraphs>
  <Slides>44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6" baseType="lpstr">
      <vt:lpstr>Бумажная</vt:lpstr>
      <vt:lpstr>Документ</vt:lpstr>
      <vt:lpstr>Технология оценивания     учебных результатов  Формирующее оценивание – оценивание для обучения </vt:lpstr>
      <vt:lpstr>Предложите варианты формулировок</vt:lpstr>
      <vt:lpstr>Презентация PowerPoint</vt:lpstr>
      <vt:lpstr>ОЦЕНКА</vt:lpstr>
      <vt:lpstr>Оценивание: современные  тенденции</vt:lpstr>
      <vt:lpstr>Презентация PowerPoint</vt:lpstr>
      <vt:lpstr>Формирующее оценивание позволяет учителю:</vt:lpstr>
      <vt:lpstr>Формирующее оценивание для обучающихся</vt:lpstr>
      <vt:lpstr>Формирующее оценивание </vt:lpstr>
      <vt:lpstr>Презентация PowerPoint</vt:lpstr>
      <vt:lpstr>Презентация PowerPoint</vt:lpstr>
      <vt:lpstr>Алгоритм создания системы формирующего оценивания</vt:lpstr>
      <vt:lpstr>Пять принципов грамотно организованного формирующего оценивания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Формирующее оценивание</vt:lpstr>
      <vt:lpstr>Портфолио позволяет</vt:lpstr>
      <vt:lpstr>Портфолио документов</vt:lpstr>
      <vt:lpstr>Оценка портфолио</vt:lpstr>
      <vt:lpstr>Методика  портфолио</vt:lpstr>
      <vt:lpstr>Методика  «Недельные отчёты»</vt:lpstr>
      <vt:lpstr>Методика  «Недельные отчёты»</vt:lpstr>
      <vt:lpstr>Методика  «Недельные отчёты»</vt:lpstr>
      <vt:lpstr>Методика  «Составление тестов»</vt:lpstr>
      <vt:lpstr>Методика  «Составление тестов»</vt:lpstr>
      <vt:lpstr>Методика  «Составление тестов»</vt:lpstr>
      <vt:lpstr>    Задачи методики   «Составление тестов»</vt:lpstr>
      <vt:lpstr>    Работа с  методикой       «Составление тестов»</vt:lpstr>
      <vt:lpstr>    Работа с  методикой     «Составление тестов»</vt:lpstr>
      <vt:lpstr>    Работа с  методикой   «Составление тестов»</vt:lpstr>
      <vt:lpstr>Пример такой шкалы</vt:lpstr>
      <vt:lpstr>    Используя  методику   «Составление тестов» удаётся</vt:lpstr>
      <vt:lpstr>    Используя  методику   «Составление тестов» удаётся</vt:lpstr>
      <vt:lpstr>Методику  «Составление тестов»</vt:lpstr>
      <vt:lpstr> Лист самооценки достижений по теме «Решение задач с помощью уравнений» ученика(цы) 6 класса Ф.И______________________________________________________ </vt:lpstr>
      <vt:lpstr>                         Оценочный лист  «Работа в группе» Инструкция:  1. Соотнеси результат работы группы с умением, представленным в таблице  2. Поставь оценку (балл), согласно следующим критериям:  </vt:lpstr>
      <vt:lpstr>                     Оценочный лист  «Работа в группе»  1.Соотнеси результат своей работы и работы членов твоей группы с умением, представленным в таблице  2. Поставь оценку (балл), согласно следующим критериям:  Моя оценка себе:__  Оценка членам группы:  1. ФИО_________________ оценка:__  2. ФИО_________________ оценка:__   </vt:lpstr>
      <vt:lpstr>Презентация PowerPoint</vt:lpstr>
      <vt:lpstr>                 Рефлексия   «Плюс – минус – интересно»  </vt:lpstr>
      <vt:lpstr>Результатами применения формирующего оценивание является: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Формирующее оценивание в условиях введения требований нового Федерального государственного образовательного стандарта</dc:title>
  <dc:creator>надежда</dc:creator>
  <cp:lastModifiedBy>Пользователь Windows</cp:lastModifiedBy>
  <cp:revision>30</cp:revision>
  <dcterms:created xsi:type="dcterms:W3CDTF">2016-03-23T15:14:24Z</dcterms:created>
  <dcterms:modified xsi:type="dcterms:W3CDTF">2024-10-28T12:54:10Z</dcterms:modified>
</cp:coreProperties>
</file>