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4" r:id="rId3"/>
    <p:sldMasterId id="2147483717" r:id="rId4"/>
  </p:sldMasterIdLst>
  <p:sldIdLst>
    <p:sldId id="263" r:id="rId5"/>
    <p:sldId id="265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4" r:id="rId21"/>
    <p:sldId id="283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5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15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2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6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10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901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11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61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11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2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235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54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32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84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04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7571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993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195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019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693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0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01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522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07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912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22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9103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235997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59551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3071802" y="571480"/>
            <a:ext cx="5214974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2143125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071813" y="4786313"/>
            <a:ext cx="3429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805342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180105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5111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296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857620" y="142875"/>
            <a:ext cx="5000630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9245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46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6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0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88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9A035-C4DF-4200-8CDA-1066E4A2130F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FC72-5F55-4819-89A6-4E4B194FF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1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8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9A035-C4DF-4200-8CDA-1066E4A21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FC72-5F55-4819-89A6-4E4B194FFC3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4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09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isi.ru/kumir/" TargetMode="Externa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4000" cy="1632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5537" y="1052736"/>
            <a:ext cx="8352928" cy="258823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Робототехника в курсе информатики основной школы</a:t>
            </a:r>
            <a:endParaRPr lang="en-US" sz="6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96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31865" y="1143850"/>
            <a:ext cx="7200800" cy="3600400"/>
          </a:xfrm>
          <a:prstGeom prst="roundRect">
            <a:avLst>
              <a:gd name="adj" fmla="val 6578"/>
            </a:avLst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>
                <a:latin typeface="Cambria" pitchFamily="18" charset="0"/>
              </a:rPr>
              <a:t>Методические материалы </a:t>
            </a:r>
            <a:endParaRPr lang="ru-RU" sz="2800" b="1" dirty="0" smtClean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для </a:t>
            </a:r>
            <a:r>
              <a:rPr lang="ru-RU" sz="2800" b="1" dirty="0">
                <a:latin typeface="Cambria" pitchFamily="18" charset="0"/>
              </a:rPr>
              <a:t>председателей и членов РПК </a:t>
            </a:r>
            <a:endParaRPr lang="ru-RU" sz="2800" b="1" dirty="0" smtClean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по </a:t>
            </a:r>
            <a:r>
              <a:rPr lang="ru-RU" sz="2800" b="1" dirty="0">
                <a:latin typeface="Cambria" pitchFamily="18" charset="0"/>
              </a:rPr>
              <a:t>проверке выполнения заданий </a:t>
            </a:r>
            <a:endParaRPr lang="ru-RU" sz="2800" b="1" dirty="0" smtClean="0">
              <a:latin typeface="Cambria" pitchFamily="18" charset="0"/>
            </a:endParaRPr>
          </a:p>
          <a:p>
            <a:r>
              <a:rPr lang="ru-RU" sz="2800" b="1" dirty="0" smtClean="0">
                <a:latin typeface="Cambria" pitchFamily="18" charset="0"/>
              </a:rPr>
              <a:t>с </a:t>
            </a:r>
            <a:r>
              <a:rPr lang="ru-RU" sz="2800" b="1" dirty="0">
                <a:latin typeface="Cambria" pitchFamily="18" charset="0"/>
              </a:rPr>
              <a:t>развернутым ответом экзаменационных работ ОГЭ 2017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b="1" spc="50" dirty="0" smtClean="0">
                <a:ln w="11430"/>
                <a:solidFill>
                  <a:srgbClr val="4F81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fipi.ru/</a:t>
            </a:r>
            <a:endParaRPr lang="ru-RU" sz="4000" b="1" spc="50" dirty="0">
              <a:ln w="11430"/>
              <a:solidFill>
                <a:srgbClr val="4F81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6821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Задание 19 </a:t>
            </a:r>
            <a:r>
              <a:rPr lang="ru-RU" sz="2800" b="1" dirty="0">
                <a:latin typeface="Cambria" pitchFamily="18" charset="0"/>
              </a:rPr>
              <a:t>заключается в обработке большого массива данных с использованием электронной таблицы.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4734" y="1698100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Cambria" pitchFamily="18" charset="0"/>
              </a:rPr>
              <a:t>Наиболее распространенные форматы </a:t>
            </a:r>
            <a:r>
              <a:rPr lang="ru-RU" sz="2400" dirty="0">
                <a:latin typeface="Cambria" pitchFamily="18" charset="0"/>
              </a:rPr>
              <a:t>электронных таблиц: </a:t>
            </a:r>
            <a:endParaRPr lang="ru-RU" sz="2400" dirty="0" smtClean="0">
              <a:latin typeface="Cambria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Microsoft </a:t>
            </a:r>
            <a:r>
              <a:rPr lang="en-US" sz="2400" dirty="0">
                <a:latin typeface="Cambria" pitchFamily="18" charset="0"/>
              </a:rPr>
              <a:t>Excel</a:t>
            </a:r>
            <a:r>
              <a:rPr lang="ru-RU" sz="2400" dirty="0">
                <a:latin typeface="Cambria" pitchFamily="18" charset="0"/>
              </a:rPr>
              <a:t> версий 2003 (расширение файла .</a:t>
            </a:r>
            <a:r>
              <a:rPr lang="en-US" sz="2400" dirty="0" err="1">
                <a:latin typeface="Cambria" pitchFamily="18" charset="0"/>
              </a:rPr>
              <a:t>xls</a:t>
            </a:r>
            <a:r>
              <a:rPr lang="ru-RU" sz="2400" dirty="0">
                <a:latin typeface="Cambria" pitchFamily="18" charset="0"/>
              </a:rPr>
              <a:t>) и 2007 (расширение файла .</a:t>
            </a:r>
            <a:r>
              <a:rPr lang="en-US" sz="2400" dirty="0" err="1">
                <a:latin typeface="Cambria" pitchFamily="18" charset="0"/>
              </a:rPr>
              <a:t>xlsx</a:t>
            </a:r>
            <a:r>
              <a:rPr lang="ru-RU" sz="2400" dirty="0">
                <a:latin typeface="Cambria" pitchFamily="18" charset="0"/>
              </a:rPr>
              <a:t>), </a:t>
            </a:r>
            <a:endParaRPr lang="ru-RU" sz="2400" dirty="0" smtClean="0">
              <a:latin typeface="Cambria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err="1" smtClean="0">
                <a:latin typeface="Cambria" pitchFamily="18" charset="0"/>
              </a:rPr>
              <a:t>OpenDocument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>
                <a:latin typeface="Cambria" pitchFamily="18" charset="0"/>
              </a:rPr>
              <a:t>Spreadsheet</a:t>
            </a:r>
            <a:r>
              <a:rPr lang="ru-RU" sz="2400" dirty="0">
                <a:latin typeface="Cambria" pitchFamily="18" charset="0"/>
              </a:rPr>
              <a:t> (формат, используемый в </a:t>
            </a:r>
            <a:r>
              <a:rPr lang="en-US" sz="2400" dirty="0" err="1">
                <a:latin typeface="Cambria" pitchFamily="18" charset="0"/>
              </a:rPr>
              <a:t>OpenOffice</a:t>
            </a:r>
            <a:r>
              <a:rPr lang="ru-RU" sz="2400" dirty="0">
                <a:latin typeface="Cambria" pitchFamily="18" charset="0"/>
              </a:rPr>
              <a:t>.</a:t>
            </a:r>
            <a:r>
              <a:rPr lang="en-US" sz="2400" dirty="0">
                <a:latin typeface="Cambria" pitchFamily="18" charset="0"/>
              </a:rPr>
              <a:t>org</a:t>
            </a:r>
            <a:r>
              <a:rPr lang="ru-RU" sz="2400" dirty="0">
                <a:latin typeface="Cambria" pitchFamily="18" charset="0"/>
              </a:rPr>
              <a:t>, расширение файла .</a:t>
            </a:r>
            <a:r>
              <a:rPr lang="en-US" sz="2400" dirty="0" err="1">
                <a:latin typeface="Cambria" pitchFamily="18" charset="0"/>
              </a:rPr>
              <a:t>ods</a:t>
            </a:r>
            <a:r>
              <a:rPr lang="ru-RU" sz="2400" dirty="0" smtClean="0">
                <a:latin typeface="Cambria" pitchFamily="18" charset="0"/>
              </a:rPr>
              <a:t>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Cambria" pitchFamily="18" charset="0"/>
              </a:rPr>
              <a:t>данные </a:t>
            </a:r>
            <a:r>
              <a:rPr lang="ru-RU" sz="2400" dirty="0">
                <a:latin typeface="Cambria" pitchFamily="18" charset="0"/>
              </a:rPr>
              <a:t>в простом текстовом формате, с разделением полей при помощи запятых (формат </a:t>
            </a:r>
            <a:r>
              <a:rPr lang="en-US" sz="2400" dirty="0">
                <a:latin typeface="Cambria" pitchFamily="18" charset="0"/>
              </a:rPr>
              <a:t>CSV</a:t>
            </a:r>
            <a:r>
              <a:rPr lang="ru-RU" sz="2400" dirty="0">
                <a:latin typeface="Cambria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37663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</a:rPr>
              <a:t>Задание 20.1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заключается в разработке алгоритма для учебного исполнителя «Робот».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556792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Cambria" pitchFamily="18" charset="0"/>
              </a:rPr>
              <a:t>Для выполнения этого задания можно использовать кросс-платформенную свободно распространяемую среду учебного исполнителя, например, среду Кумир (сайт </a:t>
            </a:r>
            <a:r>
              <a:rPr lang="ru-RU" sz="2800" dirty="0">
                <a:latin typeface="Cambria" pitchFamily="18" charset="0"/>
                <a:hlinkClick r:id="rId2"/>
              </a:rPr>
              <a:t>http://www.niisi.ru/kumir</a:t>
            </a:r>
            <a:r>
              <a:rPr lang="ru-RU" sz="2800" dirty="0" smtClean="0">
                <a:latin typeface="Cambria" pitchFamily="18" charset="0"/>
                <a:hlinkClick r:id="rId2"/>
              </a:rPr>
              <a:t>/</a:t>
            </a:r>
            <a:r>
              <a:rPr lang="ru-RU" sz="2800" dirty="0" smtClean="0">
                <a:latin typeface="Cambria" pitchFamily="18" charset="0"/>
              </a:rPr>
              <a:t>) </a:t>
            </a:r>
            <a:r>
              <a:rPr lang="ru-RU" sz="2800" dirty="0">
                <a:latin typeface="Cambria" pitchFamily="18" charset="0"/>
              </a:rPr>
              <a:t>или другую среду с аналогичными возможностями исполнителя «Робот». </a:t>
            </a:r>
          </a:p>
        </p:txBody>
      </p:sp>
    </p:spTree>
    <p:extLst>
      <p:ext uri="{BB962C8B-B14F-4D97-AF65-F5344CB8AC3E}">
        <p14:creationId xmlns:p14="http://schemas.microsoft.com/office/powerpoint/2010/main" val="1013649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</a:rPr>
              <a:t>Задание 20.2,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где необходимо реализовать алгоритм на языке программирования, знакомом учащимся.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8930" y="1844824"/>
            <a:ext cx="65527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Cambria" pitchFamily="18" charset="0"/>
              </a:rPr>
              <a:t>В этом случае учащиеся выполняют задание в среде разработки, позволяющей редактировать текст программы, запускать программу и выполнять отладку программы. Результатом выполнения задания является файл, содержащий исходный текст программы на изучаемом языке программирования.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140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23528" y="188640"/>
            <a:ext cx="8034089" cy="34563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Cambria" pitchFamily="18" charset="0"/>
              </a:rPr>
              <a:t>Э</a:t>
            </a:r>
            <a:r>
              <a:rPr lang="ru-RU" sz="2400" b="1" dirty="0" smtClean="0">
                <a:latin typeface="Cambria" pitchFamily="18" charset="0"/>
              </a:rPr>
              <a:t>ксперт </a:t>
            </a:r>
            <a:r>
              <a:rPr lang="ru-RU" sz="2400" b="1" dirty="0">
                <a:latin typeface="Cambria" pitchFamily="18" charset="0"/>
              </a:rPr>
              <a:t>должен ответить на вопросы:</a:t>
            </a:r>
          </a:p>
          <a:p>
            <a:pPr lvl="0" algn="just"/>
            <a:r>
              <a:rPr lang="ru-RU" sz="2200" dirty="0">
                <a:latin typeface="Cambria" pitchFamily="18" charset="0"/>
              </a:rPr>
              <a:t>Завершает ли работу проверяемый алгоритм (то есть верно ли, что алгоритм не содержит бесконечных циклов)?</a:t>
            </a:r>
          </a:p>
          <a:p>
            <a:pPr lvl="0" algn="just"/>
            <a:r>
              <a:rPr lang="ru-RU" sz="2200" dirty="0">
                <a:latin typeface="Cambria" pitchFamily="18" charset="0"/>
              </a:rPr>
              <a:t>Остается ли робот цел в результате исполнения алгоритма (то есть верно ли, что робот не разрушается от столкновения со стеной)?</a:t>
            </a:r>
          </a:p>
          <a:p>
            <a:pPr lvl="0" algn="just"/>
            <a:r>
              <a:rPr lang="ru-RU" sz="2200" dirty="0">
                <a:latin typeface="Cambria" pitchFamily="18" charset="0"/>
              </a:rPr>
              <a:t>Полностью ли робот выполняет поставленную задачу, то есть закрашивает все требуемые клетки.</a:t>
            </a:r>
          </a:p>
          <a:p>
            <a:pPr marL="0" indent="0" algn="just">
              <a:buNone/>
            </a:pP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3861048"/>
            <a:ext cx="64087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Cambria" pitchFamily="18" charset="0"/>
              </a:rPr>
              <a:t>Если ответы утвердительные на все вопросы, то есть алгоритм всегда заканчивает свою роботу, робот не разрушается при исполнении алгоритма и полностью выполняет поставленную в условии задачу, то задание </a:t>
            </a:r>
            <a:r>
              <a:rPr lang="ru-RU" sz="2200" b="1" dirty="0" smtClean="0">
                <a:latin typeface="Cambria" pitchFamily="18" charset="0"/>
              </a:rPr>
              <a:t>оценивается в 2 балла</a:t>
            </a:r>
            <a:r>
              <a:rPr lang="ru-RU" sz="2200" dirty="0" smtClean="0">
                <a:latin typeface="Cambria" pitchFamily="18" charset="0"/>
              </a:rPr>
              <a:t>.</a:t>
            </a:r>
            <a:endParaRPr lang="ru-RU" sz="2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171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23528" y="188640"/>
            <a:ext cx="8034089" cy="3456384"/>
          </a:xfrm>
        </p:spPr>
        <p:txBody>
          <a:bodyPr/>
          <a:lstStyle/>
          <a:p>
            <a:pPr algn="just"/>
            <a:r>
              <a:rPr lang="ru-RU" sz="2200" dirty="0">
                <a:latin typeface="Cambria" pitchFamily="18" charset="0"/>
              </a:rPr>
              <a:t>Если программа содержит синтаксические ошибки, и потому ее компиляция и запуск невозможны, то задание оценивается в 0 баллов (так как данное задание выполняется учащимися за компьютером, при этом у учащихся есть возможность компилировать и запускать программу, редактировать текст программы, исправлять синтаксические и алгоритмические ошибки, то программа, которая не может быть скомпилирована и запущена должна оцениваться в 0 баллов).</a:t>
            </a:r>
          </a:p>
          <a:p>
            <a:pPr marL="0" indent="0" algn="just">
              <a:buNone/>
            </a:pP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645024"/>
            <a:ext cx="640871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Cambria" pitchFamily="18" charset="0"/>
              </a:rPr>
              <a:t>Правильная программа должна содержать следующие части: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Cambria" pitchFamily="18" charset="0"/>
              </a:rPr>
              <a:t>Ввод данных.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Cambria" pitchFamily="18" charset="0"/>
              </a:rPr>
              <a:t>Нахождение ответа.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Cambria" pitchFamily="18" charset="0"/>
              </a:rPr>
              <a:t>Вывод ответа.</a:t>
            </a:r>
          </a:p>
        </p:txBody>
      </p:sp>
    </p:spTree>
    <p:extLst>
      <p:ext uri="{BB962C8B-B14F-4D97-AF65-F5344CB8AC3E}">
        <p14:creationId xmlns:p14="http://schemas.microsoft.com/office/powerpoint/2010/main" val="3722612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7890073" cy="4000520"/>
          </a:xfrm>
        </p:spPr>
        <p:txBody>
          <a:bodyPr/>
          <a:lstStyle/>
          <a:p>
            <a:pPr algn="just"/>
            <a:r>
              <a:rPr lang="ru-RU" sz="2400" b="1" dirty="0">
                <a:latin typeface="Cambria" pitchFamily="18" charset="0"/>
              </a:rPr>
              <a:t>Оценка в 2 балла </a:t>
            </a:r>
            <a:r>
              <a:rPr lang="ru-RU" sz="2400" dirty="0">
                <a:latin typeface="Cambria" pitchFamily="18" charset="0"/>
              </a:rPr>
              <a:t>за задание 21 выставляется, если программа правильная (выдает верный ответ на всех тестах).</a:t>
            </a:r>
          </a:p>
          <a:p>
            <a:pPr algn="just"/>
            <a:r>
              <a:rPr lang="ru-RU" sz="2400" b="1" dirty="0">
                <a:latin typeface="Cambria" pitchFamily="18" charset="0"/>
              </a:rPr>
              <a:t>Оценка в 1 балл </a:t>
            </a:r>
            <a:r>
              <a:rPr lang="ru-RU" sz="2400" dirty="0">
                <a:latin typeface="Cambria" pitchFamily="18" charset="0"/>
              </a:rPr>
              <a:t>выставляется, если она содержит одну ошибку, то есть дает неверный ответ на одном из тестов.</a:t>
            </a:r>
          </a:p>
          <a:p>
            <a:pPr algn="just"/>
            <a:r>
              <a:rPr lang="ru-RU" sz="2400" b="1" dirty="0">
                <a:latin typeface="Cambria" pitchFamily="18" charset="0"/>
              </a:rPr>
              <a:t>Оценка в 0 баллов </a:t>
            </a:r>
            <a:r>
              <a:rPr lang="ru-RU" sz="2400" dirty="0">
                <a:latin typeface="Cambria" pitchFamily="18" charset="0"/>
              </a:rPr>
              <a:t>выставляется, если программа не проходит два и более теста, то есть не работает как минимум в половине случаев.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680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360" y="135306"/>
            <a:ext cx="6453120" cy="5885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382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36904" cy="435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462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0062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69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839635" cy="1337732"/>
          </a:xfrm>
        </p:spPr>
        <p:txBody>
          <a:bodyPr/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Предметные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61054"/>
            <a:ext cx="7869891" cy="3835479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dirty="0">
                <a:latin typeface="Cambria" pitchFamily="18" charset="0"/>
              </a:rPr>
              <a:t>развитие алгоритмического мышления, необходимого для профессиональной деятельности в современном обществе; развитие умений составлять и записывать алгоритм для конкретного исполнителя; формирование знаний об алгоритмических конструкциях, логических значениях и операциях; знакомство с одним из языков программирования и основными алгоритмическими структурами – линейной, условной и циклической</a:t>
            </a:r>
            <a:r>
              <a:rPr lang="ru-RU" dirty="0" smtClean="0">
                <a:latin typeface="Cambria" pitchFamily="18" charset="0"/>
              </a:rPr>
              <a:t>;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3074" name="Picture 2" descr="Картинки по запросу фго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424264" cy="11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47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839635" cy="1337732"/>
          </a:xfrm>
        </p:spPr>
        <p:txBody>
          <a:bodyPr>
            <a:normAutofit/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Математические основы информатики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136904" cy="318001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Cambria" pitchFamily="18" charset="0"/>
              </a:rPr>
              <a:t>Выпускник получит возможность:</a:t>
            </a:r>
            <a:endParaRPr lang="ru-RU" dirty="0">
              <a:latin typeface="Cambria" pitchFamily="18" charset="0"/>
            </a:endParaRPr>
          </a:p>
          <a:p>
            <a:pPr lvl="0" algn="just"/>
            <a:r>
              <a:rPr lang="x-none" i="1">
                <a:latin typeface="Cambria" pitchFamily="18" charset="0"/>
              </a:rPr>
              <a:t>познакомиться с тем, как информация (данные) представляется в современных компьютерах и </a:t>
            </a:r>
            <a:r>
              <a:rPr lang="x-none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робототехнических системах</a:t>
            </a:r>
            <a:r>
              <a:rPr lang="x-none" i="1">
                <a:latin typeface="Cambria" pitchFamily="18" charset="0"/>
              </a:rPr>
              <a:t>;</a:t>
            </a:r>
            <a:endParaRPr lang="ru-RU" dirty="0">
              <a:latin typeface="Cambria" pitchFamily="18" charset="0"/>
            </a:endParaRPr>
          </a:p>
          <a:p>
            <a:pPr lvl="0" algn="just"/>
            <a:r>
              <a:rPr lang="x-none" i="1">
                <a:latin typeface="Cambria" pitchFamily="18" charset="0"/>
              </a:rPr>
              <a:t>ознакомиться с влиянием ошибок измерений и вычислений на выполнение алгоритмов управления реальными объектами (</a:t>
            </a:r>
            <a:r>
              <a:rPr lang="x-none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 примере учебных автономных роботов</a:t>
            </a:r>
            <a:r>
              <a:rPr lang="x-none" i="1">
                <a:latin typeface="Cambria" pitchFamily="18" charset="0"/>
              </a:rPr>
              <a:t>);  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21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947" y="1772816"/>
            <a:ext cx="7249429" cy="302433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Cambria" pitchFamily="18" charset="0"/>
              </a:rPr>
              <a:t>Выпускник </a:t>
            </a:r>
            <a:r>
              <a:rPr lang="ru-RU" b="1" dirty="0">
                <a:latin typeface="Cambria" pitchFamily="18" charset="0"/>
              </a:rPr>
              <a:t>получит возможность</a:t>
            </a:r>
            <a:r>
              <a:rPr lang="ru-RU" b="1" dirty="0" smtClean="0">
                <a:latin typeface="Cambria" pitchFamily="18" charset="0"/>
              </a:rPr>
              <a:t>:</a:t>
            </a:r>
          </a:p>
          <a:p>
            <a:pPr lvl="0" algn="just"/>
            <a:r>
              <a:rPr lang="x-none" i="1">
                <a:latin typeface="Cambria" pitchFamily="18" charset="0"/>
              </a:rPr>
              <a:t>познакомиться с понятием «управление», с примерами того, как компьютер управляет различными системами (</a:t>
            </a:r>
            <a:r>
              <a:rPr lang="x-none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роботы</a:t>
            </a:r>
            <a:r>
              <a:rPr lang="x-none" i="1">
                <a:latin typeface="Cambria" pitchFamily="18" charset="0"/>
              </a:rPr>
              <a:t>, летательные и космические аппараты, станки, оросительные системы, движущиеся модели и др.);</a:t>
            </a:r>
            <a:endParaRPr lang="ru-RU" dirty="0"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32656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Алгоритмы и элементы программирования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68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39635" cy="1337732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 – универсальное устройство обработки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424936" cy="47112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>
                <a:latin typeface="Cambria" pitchFamily="18" charset="0"/>
              </a:rPr>
              <a:t>Компьютеры, встроенные в технические устройства и производственные комплексы. Роботизированные производства, аддитивные технологии (3</a:t>
            </a:r>
            <a:r>
              <a:rPr lang="en-US" i="1" dirty="0">
                <a:latin typeface="Cambria" pitchFamily="18" charset="0"/>
              </a:rPr>
              <a:t>D</a:t>
            </a:r>
            <a:r>
              <a:rPr lang="ru-RU" i="1" dirty="0">
                <a:latin typeface="Cambria" pitchFamily="18" charset="0"/>
              </a:rPr>
              <a:t>-принтеры). </a:t>
            </a:r>
            <a:endParaRPr lang="ru-RU" dirty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>
              <a:latin typeface="Cambria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ambria" pitchFamily="18" charset="0"/>
              </a:rPr>
              <a:t>Курсивом </a:t>
            </a:r>
            <a:r>
              <a:rPr lang="ru-RU" sz="2000" dirty="0">
                <a:latin typeface="Cambria" pitchFamily="18" charset="0"/>
              </a:rPr>
              <a:t>выделены элементы содержания, относящиеся к </a:t>
            </a:r>
            <a:r>
              <a:rPr lang="ru-RU" sz="2000" dirty="0" smtClean="0">
                <a:latin typeface="Cambria" pitchFamily="18" charset="0"/>
              </a:rPr>
              <a:t>результатам</a:t>
            </a:r>
            <a:r>
              <a:rPr lang="ru-RU" sz="2000" dirty="0">
                <a:latin typeface="Cambria" pitchFamily="18" charset="0"/>
              </a:rPr>
              <a:t>, которым учащиеся </a:t>
            </a:r>
            <a:r>
              <a:rPr lang="ru-RU" sz="2000" b="1" i="1" dirty="0">
                <a:latin typeface="Cambria" pitchFamily="18" charset="0"/>
              </a:rPr>
              <a:t>«получат возможность научиться</a:t>
            </a:r>
            <a:r>
              <a:rPr lang="ru-RU" sz="2000" dirty="0">
                <a:latin typeface="Cambria" pitchFamily="18" charset="0"/>
              </a:rPr>
              <a:t>».</a:t>
            </a:r>
          </a:p>
          <a:p>
            <a:pPr marL="0" indent="0">
              <a:buNone/>
            </a:pPr>
            <a:endParaRPr lang="ru-RU" dirty="0">
              <a:latin typeface="Cambria" pitchFamily="18" charset="0"/>
            </a:endParaRPr>
          </a:p>
        </p:txBody>
      </p:sp>
      <p:pic>
        <p:nvPicPr>
          <p:cNvPr id="5122" name="Picture 2" descr="Картинки по запросу 3д принт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82603"/>
            <a:ext cx="3240359" cy="202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роботизированное производств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3106"/>
            <a:ext cx="3093714" cy="203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045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39635" cy="1337732"/>
          </a:xfrm>
        </p:spPr>
        <p:txBody>
          <a:bodyPr>
            <a:normAutofit/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Исполнители и алгоритмы. Управление исполнителями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7869891" cy="864096"/>
          </a:xfrm>
        </p:spPr>
        <p:txBody>
          <a:bodyPr/>
          <a:lstStyle/>
          <a:p>
            <a:r>
              <a:rPr lang="ru-RU" i="1" dirty="0">
                <a:latin typeface="Cambria" pitchFamily="18" charset="0"/>
              </a:rPr>
              <a:t>Программное управление самодвижущимся роботом.</a:t>
            </a:r>
            <a:endParaRPr lang="ru-RU" dirty="0"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4" name="AutoShape 2" descr="Картинки по запросу самодвижущийся робо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самодвижущийся робо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1" b="15960"/>
          <a:stretch/>
        </p:blipFill>
        <p:spPr bwMode="auto">
          <a:xfrm>
            <a:off x="755576" y="2950554"/>
            <a:ext cx="3565055" cy="252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самодвижущийся робо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3372671" cy="252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1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836711"/>
          </a:xfrm>
        </p:spPr>
        <p:txBody>
          <a:bodyPr/>
          <a:lstStyle/>
          <a:p>
            <a:r>
              <a:rPr lang="ru-RU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Робототехника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793" y="764704"/>
            <a:ext cx="8640960" cy="6093296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>
                <a:latin typeface="Cambria" pitchFamily="18" charset="0"/>
              </a:rPr>
              <a:t>Робототехника – наука о разработке и использовании автоматизированных технических систем. Автономные роботы и автоматизированные комплексы. Микроконтроллер. Сигнал. Обратная связь: получение сигналов от цифровых датчиков (касания, расстояния, света, звука и др</a:t>
            </a:r>
            <a:r>
              <a:rPr lang="ru-RU" sz="2000" i="1" dirty="0" smtClean="0">
                <a:latin typeface="Cambria" pitchFamily="18" charset="0"/>
              </a:rPr>
              <a:t>.</a:t>
            </a:r>
          </a:p>
          <a:p>
            <a:pPr algn="just"/>
            <a:endParaRPr lang="ru-RU" sz="2000" i="1" dirty="0">
              <a:latin typeface="Cambria" pitchFamily="18" charset="0"/>
            </a:endParaRPr>
          </a:p>
          <a:p>
            <a:pPr algn="just"/>
            <a:endParaRPr lang="ru-RU" sz="2000" i="1" dirty="0" smtClean="0">
              <a:latin typeface="Cambria" pitchFamily="18" charset="0"/>
            </a:endParaRPr>
          </a:p>
          <a:p>
            <a:pPr algn="just"/>
            <a:endParaRPr lang="ru-RU" sz="2000" i="1" dirty="0">
              <a:latin typeface="Cambria" pitchFamily="18" charset="0"/>
            </a:endParaRPr>
          </a:p>
          <a:p>
            <a:pPr algn="just"/>
            <a:endParaRPr lang="ru-RU" sz="2000" i="1" dirty="0" smtClean="0">
              <a:latin typeface="Cambria" pitchFamily="18" charset="0"/>
            </a:endParaRPr>
          </a:p>
          <a:p>
            <a:pPr algn="just"/>
            <a:endParaRPr lang="ru-RU" sz="2000" dirty="0" smtClean="0">
              <a:latin typeface="Cambria" pitchFamily="18" charset="0"/>
            </a:endParaRPr>
          </a:p>
          <a:p>
            <a:pPr algn="just"/>
            <a:endParaRPr lang="ru-RU" sz="2000" dirty="0">
              <a:latin typeface="Cambria" pitchFamily="18" charset="0"/>
            </a:endParaRPr>
          </a:p>
          <a:p>
            <a:pPr algn="just"/>
            <a:endParaRPr lang="ru-RU" sz="2000" dirty="0">
              <a:latin typeface="Cambria" pitchFamily="18" charset="0"/>
            </a:endParaRPr>
          </a:p>
          <a:p>
            <a:pPr algn="just"/>
            <a:r>
              <a:rPr lang="ru-RU" sz="2000" i="1" dirty="0">
                <a:latin typeface="Cambria" pitchFamily="18" charset="0"/>
              </a:rPr>
              <a:t> Примеры роботизированных систем (система управления движением в транспортной системе, сварочная линия автозавода, автоматизированное управление отопления дома, автономная система управления транспортным средством и т.п.). 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5" name="AutoShape 4" descr="Картинки по запросу датчик касан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датчик кас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Картинки по запросу датчик каса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82" y="2348880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Картинки по запросу датчик расстоя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Картинки по запросу датчик све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771" y="2348881"/>
            <a:ext cx="30003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00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836711"/>
          </a:xfrm>
        </p:spPr>
        <p:txBody>
          <a:bodyPr/>
          <a:lstStyle/>
          <a:p>
            <a:r>
              <a:rPr lang="ru-RU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Робототехника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6093296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latin typeface="Cambria" pitchFamily="18" charset="0"/>
              </a:rPr>
              <a:t>Автономные </a:t>
            </a:r>
            <a:r>
              <a:rPr lang="ru-RU" sz="2000" i="1" dirty="0">
                <a:latin typeface="Cambria" pitchFamily="18" charset="0"/>
              </a:rPr>
              <a:t>движущиеся роботы. Исполнительные устройства, датчики. Система команд робота. Конструирование робота. Моделирование робота парой: исполнитель команд и устройство управления. Ручное и программное управление роботами.</a:t>
            </a:r>
            <a:endParaRPr lang="ru-RU" sz="2000" dirty="0">
              <a:latin typeface="Cambria" pitchFamily="18" charset="0"/>
            </a:endParaRPr>
          </a:p>
          <a:p>
            <a:pPr algn="just"/>
            <a:r>
              <a:rPr lang="ru-RU" sz="2000" i="1" dirty="0">
                <a:latin typeface="Cambria" pitchFamily="18" charset="0"/>
              </a:rPr>
              <a:t>Пример учебной среды разработки программ управления движущимися роботами. Алгоритмы управления движущимися роботами. Реализация алгоритмов "движение до препятствия", "следование вдоль линии" и т.п. </a:t>
            </a:r>
            <a:endParaRPr lang="ru-RU" sz="2000" dirty="0">
              <a:latin typeface="Cambria" pitchFamily="18" charset="0"/>
            </a:endParaRPr>
          </a:p>
          <a:p>
            <a:pPr algn="just"/>
            <a:r>
              <a:rPr lang="ru-RU" sz="2000" i="1" dirty="0">
                <a:latin typeface="Cambria" pitchFamily="18" charset="0"/>
              </a:rPr>
              <a:t>Анализ алгоритмов действий роботов. Испытание механизма робота, отладка программы управления роботом Влияние ошибок измерений и вычислений на выполнение алгоритмов управления роботом</a:t>
            </a:r>
            <a:r>
              <a:rPr lang="ru-RU" sz="2000" i="1" dirty="0" smtClean="0">
                <a:latin typeface="Cambria" pitchFamily="18" charset="0"/>
              </a:rPr>
              <a:t>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8194" name="Picture 2" descr="Картинки по запросу робот движение по лини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2" b="30171"/>
          <a:stretch/>
        </p:blipFill>
        <p:spPr bwMode="auto">
          <a:xfrm>
            <a:off x="323528" y="4707253"/>
            <a:ext cx="255550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робот движение до препятств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98128"/>
            <a:ext cx="269480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Проект RoboCar4W в сбор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62123"/>
            <a:ext cx="2857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12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403648" y="428604"/>
            <a:ext cx="7526040" cy="1128188"/>
          </a:xfrm>
        </p:spPr>
        <p:txBody>
          <a:bodyPr/>
          <a:lstStyle/>
          <a:p>
            <a:pPr>
              <a:buNone/>
            </a:pPr>
            <a:r>
              <a:rPr lang="ru-RU" altLang="zh-CN" sz="6600" b="1" dirty="0" smtClean="0">
                <a:ln w="18415" cmpd="sng">
                  <a:noFill/>
                  <a:prstDash val="solid"/>
                </a:ln>
                <a:solidFill>
                  <a:srgbClr val="FE0067"/>
                </a:solidFill>
                <a:latin typeface="Cambria" pitchFamily="18" charset="0"/>
                <a:cs typeface="Arial" pitchFamily="34" charset="0"/>
              </a:rPr>
              <a:t>ГИА - 9</a:t>
            </a:r>
            <a:endParaRPr lang="zh-CN" altLang="en-US" sz="6600" dirty="0" smtClean="0">
              <a:solidFill>
                <a:srgbClr val="FE0067"/>
              </a:solidFill>
              <a:latin typeface="Cambria" pitchFamily="18" charset="0"/>
            </a:endParaRPr>
          </a:p>
          <a:p>
            <a:pPr>
              <a:buNone/>
            </a:pP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11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786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Тема Office</vt:lpstr>
      <vt:lpstr>Office Theme</vt:lpstr>
      <vt:lpstr>1_Тема Office</vt:lpstr>
      <vt:lpstr>training-01</vt:lpstr>
      <vt:lpstr>Робототехника в курсе информатики основной школы</vt:lpstr>
      <vt:lpstr>Предметные  результаты</vt:lpstr>
      <vt:lpstr>Математические основы информатики</vt:lpstr>
      <vt:lpstr>Презентация PowerPoint</vt:lpstr>
      <vt:lpstr>Компьютер – универсальное устройство обработки данных</vt:lpstr>
      <vt:lpstr>Исполнители и алгоритмы. Управление исполнителями</vt:lpstr>
      <vt:lpstr>Робототехника</vt:lpstr>
      <vt:lpstr>Робототехника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7</dc:creator>
  <cp:lastModifiedBy>User 7</cp:lastModifiedBy>
  <cp:revision>10</cp:revision>
  <dcterms:created xsi:type="dcterms:W3CDTF">2018-03-05T18:03:19Z</dcterms:created>
  <dcterms:modified xsi:type="dcterms:W3CDTF">2018-03-05T20:20:42Z</dcterms:modified>
</cp:coreProperties>
</file>