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17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34C7C-2859-4E21-812B-535D0C4385EA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F8B39-300C-41EE-8D8F-BE838C368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77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E97E-6B85-4CA6-88AA-5D96AFB0A1C3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609A690-7B21-45EB-B8DB-866A5923D6D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E97E-6B85-4CA6-88AA-5D96AFB0A1C3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A690-7B21-45EB-B8DB-866A5923D6D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5609A690-7B21-45EB-B8DB-866A5923D6D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E97E-6B85-4CA6-88AA-5D96AFB0A1C3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E97E-6B85-4CA6-88AA-5D96AFB0A1C3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5609A690-7B21-45EB-B8DB-866A5923D6D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E97E-6B85-4CA6-88AA-5D96AFB0A1C3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609A690-7B21-45EB-B8DB-866A5923D6D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F2DCE97E-6B85-4CA6-88AA-5D96AFB0A1C3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9A690-7B21-45EB-B8DB-866A5923D6D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E97E-6B85-4CA6-88AA-5D96AFB0A1C3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5609A690-7B21-45EB-B8DB-866A5923D6DC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E97E-6B85-4CA6-88AA-5D96AFB0A1C3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5609A690-7B21-45EB-B8DB-866A5923D6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E97E-6B85-4CA6-88AA-5D96AFB0A1C3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609A690-7B21-45EB-B8DB-866A5923D6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609A690-7B21-45EB-B8DB-866A5923D6DC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E97E-6B85-4CA6-88AA-5D96AFB0A1C3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5609A690-7B21-45EB-B8DB-866A5923D6D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F2DCE97E-6B85-4CA6-88AA-5D96AFB0A1C3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2DCE97E-6B85-4CA6-88AA-5D96AFB0A1C3}" type="datetimeFigureOut">
              <a:rPr lang="ru-RU" smtClean="0"/>
              <a:t>26.08.2023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609A690-7B21-45EB-B8DB-866A5923D6DC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edsoo.ru/metodicheskie-posobiya-i-rekomendaczii/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microsoft.com/office/2007/relationships/hdphoto" Target="../media/hdphoto1.wdp"/><Relationship Id="rId7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5445224"/>
            <a:ext cx="6400800" cy="1752600"/>
          </a:xfrm>
        </p:spPr>
        <p:txBody>
          <a:bodyPr/>
          <a:lstStyle/>
          <a:p>
            <a:r>
              <a:rPr lang="ru-RU" dirty="0" smtClean="0"/>
              <a:t>28.08.2023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573016"/>
            <a:ext cx="7772400" cy="17526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Тема </a:t>
            </a:r>
            <a:r>
              <a:rPr lang="ru-RU" sz="3100" dirty="0" smtClean="0"/>
              <a:t>РМО классных руководителей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b="1" dirty="0"/>
              <a:t>«Воспитание: мыслим по-новому, действуем сообща»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60648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Августовское совещание педагогических работников </a:t>
            </a:r>
          </a:p>
          <a:p>
            <a:pPr algn="ctr"/>
            <a:r>
              <a:rPr lang="ru-RU" dirty="0" smtClean="0"/>
              <a:t>Ирбитского муниципального образования </a:t>
            </a:r>
          </a:p>
          <a:p>
            <a:pPr algn="ctr"/>
            <a:r>
              <a:rPr lang="ru-RU" dirty="0" smtClean="0"/>
              <a:t> </a:t>
            </a:r>
            <a:r>
              <a:rPr lang="ru-RU" b="1" dirty="0" smtClean="0"/>
              <a:t>«Образовательное пространство Ирбитского муниципального образования в контексте основных стратегических ориентиров: достижения, проблемы, перспективы»</a:t>
            </a:r>
          </a:p>
          <a:p>
            <a:pPr algn="ctr"/>
            <a:r>
              <a:rPr lang="ru-RU" dirty="0" smtClean="0"/>
              <a:t> </a:t>
            </a:r>
          </a:p>
          <a:p>
            <a:pPr algn="ctr"/>
            <a:r>
              <a:rPr lang="ru-RU" i="1" dirty="0" smtClean="0"/>
              <a:t>День педагогических команд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54845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Направления воспитания по ФГОС</a:t>
            </a:r>
            <a:br>
              <a:rPr lang="ru-RU" sz="3600" dirty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091237"/>
              </p:ext>
            </p:extLst>
          </p:nvPr>
        </p:nvGraphicFramePr>
        <p:xfrm>
          <a:off x="971600" y="1412776"/>
          <a:ext cx="7056784" cy="47396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232248"/>
                <a:gridCol w="4824536"/>
              </a:tblGrid>
              <a:tr h="4881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effectLst/>
                        </a:rPr>
                        <a:t>Направление воспитания</a:t>
                      </a:r>
                      <a:endParaRPr lang="ru-RU" sz="1600" b="0" dirty="0">
                        <a:effectLst/>
                      </a:endParaRP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>
                          <a:effectLst/>
                        </a:rPr>
                        <a:t>Цель</a:t>
                      </a:r>
                      <a:endParaRPr lang="ru-RU" sz="1600" b="0" dirty="0">
                        <a:effectLst/>
                      </a:endParaRP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98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>
                          <a:effectLst/>
                        </a:rPr>
                        <a:t>Гражданское</a:t>
                      </a: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>
                          <a:effectLst/>
                        </a:rPr>
                        <a:t>Сформировать российскую гражданскую идентичность</a:t>
                      </a: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21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>
                          <a:effectLst/>
                        </a:rPr>
                        <a:t>Патриотическое</a:t>
                      </a: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dirty="0">
                          <a:effectLst/>
                        </a:rPr>
                        <a:t>Привить любовь к Родине и уважение к народам России</a:t>
                      </a: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986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>
                          <a:effectLst/>
                        </a:rPr>
                        <a:t>Духовно-нравственное</a:t>
                      </a: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>
                          <a:effectLst/>
                        </a:rPr>
                        <a:t>Сформировать традиционные российские семейные ценности</a:t>
                      </a: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986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>
                          <a:effectLst/>
                        </a:rPr>
                        <a:t>Эстетическое</a:t>
                      </a: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>
                          <a:effectLst/>
                        </a:rPr>
                        <a:t>Приобщить к лучшим образцам отечественного и мирового искусства</a:t>
                      </a: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657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>
                          <a:effectLst/>
                        </a:rPr>
                        <a:t>Физическое</a:t>
                      </a: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>
                          <a:effectLst/>
                        </a:rPr>
                        <a:t>Сформировать культуру здорового образа жизни</a:t>
                      </a: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939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u="sng" dirty="0">
                          <a:solidFill>
                            <a:srgbClr val="FF0000"/>
                          </a:solidFill>
                          <a:effectLst/>
                        </a:rPr>
                        <a:t>Трудовое</a:t>
                      </a: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u="sng" dirty="0">
                          <a:solidFill>
                            <a:srgbClr val="FF0000"/>
                          </a:solidFill>
                          <a:effectLst/>
                        </a:rPr>
                        <a:t>Воспитать уважение к труду</a:t>
                      </a: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814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dirty="0">
                          <a:effectLst/>
                        </a:rPr>
                        <a:t>Экологическое</a:t>
                      </a: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dirty="0">
                          <a:effectLst/>
                        </a:rPr>
                        <a:t>Воспитать бережное и ответственное отношение к природе и окружающей </a:t>
                      </a:r>
                      <a:r>
                        <a:rPr lang="ru-RU" sz="1600" dirty="0" smtClean="0">
                          <a:effectLst/>
                        </a:rPr>
                        <a:t>среде</a:t>
                      </a:r>
                      <a:endParaRPr lang="ru-RU" sz="1600" dirty="0">
                        <a:effectLst/>
                      </a:endParaRP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9821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>
                          <a:effectLst/>
                        </a:rPr>
                        <a:t>Воспитание ценностей научного познания</a:t>
                      </a: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dirty="0">
                          <a:effectLst/>
                        </a:rPr>
                        <a:t>Сформировать стремление к познанию себя и окружающего мира</a:t>
                      </a:r>
                    </a:p>
                  </a:txBody>
                  <a:tcPr marL="19263" marR="19263" marT="19263" marB="192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2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Курс ВД «Разговоры о важном»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1277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2"/>
              </a:rPr>
              <a:t>https://edsoo.ru/metodicheskie-posobiya-i-rekomendaczii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066990"/>
            <a:ext cx="2888011" cy="4074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528" y="2026903"/>
            <a:ext cx="2880320" cy="41394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897209"/>
            <a:ext cx="1704022" cy="11618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364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2000" dirty="0"/>
              <a:t>Использование электронных ресурсов ФГИС «Моя школа» в работе классного руководителя. </a:t>
            </a:r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56792"/>
            <a:ext cx="5959865" cy="4628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77355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/>
              <a:t>Планирование работы РМО классных руководителей на 2023-2024 учебный год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628800"/>
            <a:ext cx="8622873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err="1"/>
              <a:t>Профориентационный</a:t>
            </a:r>
            <a:r>
              <a:rPr lang="ru-RU" dirty="0"/>
              <a:t> </a:t>
            </a:r>
            <a:r>
              <a:rPr lang="ru-RU" dirty="0" smtClean="0"/>
              <a:t>минимум школьников</a:t>
            </a:r>
          </a:p>
          <a:p>
            <a:r>
              <a:rPr lang="ru-RU" dirty="0" smtClean="0"/>
              <a:t>     Работа с родителями -3 четверть</a:t>
            </a:r>
          </a:p>
          <a:p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0000"/>
                </a:solidFill>
              </a:rPr>
              <a:t>Классное руководство в национальном проекте «Образование».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    Функциональные </a:t>
            </a:r>
            <a:r>
              <a:rPr lang="ru-RU" dirty="0">
                <a:solidFill>
                  <a:srgbClr val="FF0000"/>
                </a:solidFill>
              </a:rPr>
              <a:t>обязанности, лежащие в основе работы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    классного </a:t>
            </a:r>
            <a:r>
              <a:rPr lang="ru-RU" dirty="0">
                <a:solidFill>
                  <a:srgbClr val="FF0000"/>
                </a:solidFill>
              </a:rPr>
              <a:t>руководителя. </a:t>
            </a:r>
            <a:r>
              <a:rPr lang="ru-RU" dirty="0" smtClean="0">
                <a:solidFill>
                  <a:srgbClr val="FF0000"/>
                </a:solidFill>
              </a:rPr>
              <a:t> - выездное, октябрь 2023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Секреты </a:t>
            </a:r>
            <a:r>
              <a:rPr lang="ru-RU" dirty="0"/>
              <a:t>успешности классного </a:t>
            </a:r>
            <a:r>
              <a:rPr lang="ru-RU" dirty="0" smtClean="0"/>
              <a:t>руководителя (мастер-классы) – 4 четверть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9580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заседания РМО: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916832"/>
            <a:ext cx="82089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dirty="0"/>
              <a:t>Анализ деятельности РМО в прошлом учебном году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Актуальность трудового воспитания в современной школе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Знакомство с методическими рекомендациями к курсу внеурочной деятельности «Разговоры о важном». </a:t>
            </a:r>
            <a:r>
              <a:rPr lang="ru-RU" dirty="0" smtClean="0"/>
              <a:t>Рабочая </a:t>
            </a:r>
            <a:r>
              <a:rPr lang="ru-RU" dirty="0"/>
              <a:t>программа курса «Разговоры о важном»  на 2023-2024 учебный </a:t>
            </a:r>
            <a:r>
              <a:rPr lang="ru-RU" dirty="0" smtClean="0"/>
              <a:t>год</a:t>
            </a:r>
            <a:endParaRPr lang="ru-RU" dirty="0"/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Использование электронных ресурсов ФГИС «Моя школа» в работе классного руководителя.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Планирование работы РМО классных руководителей на 2023-2024 учебный год</a:t>
            </a:r>
            <a:r>
              <a:rPr lang="ru-RU" dirty="0" smtClean="0"/>
              <a:t>.</a:t>
            </a:r>
            <a:endParaRPr lang="en-US" dirty="0" smtClean="0"/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/>
              <a:t>Разные вопросы</a:t>
            </a:r>
            <a:endParaRPr lang="ru-RU" dirty="0"/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89085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Анализ деятельности РМО </a:t>
            </a:r>
            <a:br>
              <a:rPr lang="ru-RU" dirty="0" smtClean="0"/>
            </a:br>
            <a:r>
              <a:rPr lang="ru-RU" dirty="0" smtClean="0"/>
              <a:t>за 2022-2023 </a:t>
            </a:r>
            <a:r>
              <a:rPr lang="ru-RU" dirty="0" err="1" smtClean="0"/>
              <a:t>уч.год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5232" y="1772816"/>
            <a:ext cx="849694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/>
              <a:t>Тема работы </a:t>
            </a:r>
            <a:r>
              <a:rPr lang="ru-RU" dirty="0" smtClean="0"/>
              <a:t>РМО</a:t>
            </a:r>
            <a:r>
              <a:rPr lang="ru-RU" dirty="0"/>
              <a:t>) в </a:t>
            </a:r>
            <a:r>
              <a:rPr lang="ru-RU" dirty="0" smtClean="0"/>
              <a:t>2022-2023уч.г:</a:t>
            </a:r>
          </a:p>
          <a:p>
            <a:pPr lvl="0" algn="ctr"/>
            <a:r>
              <a:rPr lang="ru-RU" sz="2400" b="1" dirty="0" smtClean="0"/>
              <a:t> </a:t>
            </a:r>
            <a:r>
              <a:rPr lang="ru-RU" sz="2400" b="1" dirty="0"/>
              <a:t>«Формирование профессиональной компетентности классных руководителей в работе с обучающимися, родителями, классным коллективом»</a:t>
            </a:r>
          </a:p>
        </p:txBody>
      </p:sp>
    </p:spTree>
    <p:extLst>
      <p:ext uri="{BB962C8B-B14F-4D97-AF65-F5344CB8AC3E}">
        <p14:creationId xmlns:p14="http://schemas.microsoft.com/office/powerpoint/2010/main" val="3803971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534400" cy="758952"/>
          </a:xfrm>
        </p:spPr>
        <p:txBody>
          <a:bodyPr>
            <a:noAutofit/>
          </a:bodyPr>
          <a:lstStyle/>
          <a:p>
            <a:r>
              <a:rPr lang="ru-RU" sz="2800" dirty="0"/>
              <a:t>«Классные руководители: единство равных»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79912" y="1628800"/>
            <a:ext cx="50405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Августовское педагогическое совещание</a:t>
            </a:r>
            <a:br>
              <a:rPr lang="ru-RU" sz="1600" dirty="0"/>
            </a:br>
            <a:r>
              <a:rPr lang="ru-RU" sz="1600" dirty="0"/>
              <a:t>«Современные подходы в организации деятельности по обучению и воспитанию обучающихся в условиях муниципальной системы образования»</a:t>
            </a:r>
            <a:br>
              <a:rPr lang="ru-RU" sz="1600" dirty="0"/>
            </a:br>
            <a:r>
              <a:rPr lang="ru-RU" sz="1600" dirty="0"/>
              <a:t>Переговорная площадка</a:t>
            </a:r>
            <a:br>
              <a:rPr lang="ru-RU" sz="1600" dirty="0"/>
            </a:br>
            <a:r>
              <a:rPr lang="ru-RU" sz="1600" dirty="0" smtClean="0"/>
              <a:t>(</a:t>
            </a:r>
            <a:r>
              <a:rPr lang="ru-RU" sz="1600" dirty="0"/>
              <a:t>знакомство с методикой проведения цикла внеурочных занятий «Разговоры о важном»)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18864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29.08.2022</a:t>
            </a:r>
            <a:endParaRPr lang="ru-RU" dirty="0"/>
          </a:p>
        </p:txBody>
      </p:sp>
      <p:pic>
        <p:nvPicPr>
          <p:cNvPr id="1026" name="Picture 2" descr="C:\Users\User\Desktop\рмо\IMG_145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77"/>
          <a:stretch/>
        </p:blipFill>
        <p:spPr bwMode="auto">
          <a:xfrm>
            <a:off x="1979712" y="1399925"/>
            <a:ext cx="1802555" cy="2404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рмо\IMG_14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807757"/>
            <a:ext cx="4414281" cy="248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рмо\IMG_145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73"/>
          <a:stretch/>
        </p:blipFill>
        <p:spPr bwMode="auto">
          <a:xfrm>
            <a:off x="611560" y="3284984"/>
            <a:ext cx="1878976" cy="290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091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Роль классного руководителя в гражданско-патриотическом воспитании подрастающего поколения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24067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21.12.2022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652120" y="1459267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МОУ «</a:t>
            </a:r>
            <a:r>
              <a:rPr lang="ru-RU" sz="1600" dirty="0" err="1"/>
              <a:t>Харловская</a:t>
            </a:r>
            <a:r>
              <a:rPr lang="ru-RU" sz="1600" dirty="0"/>
              <a:t> СОШ» - выездное заседание</a:t>
            </a:r>
          </a:p>
        </p:txBody>
      </p:sp>
      <p:pic>
        <p:nvPicPr>
          <p:cNvPr id="2050" name="Picture 2" descr="C:\Users\User\Desktop\рмо\IMG_14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656602"/>
            <a:ext cx="1981137" cy="2641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рмо\IMG_14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665" y="2132856"/>
            <a:ext cx="1983531" cy="2644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рмо\IMG_14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33" y="1434994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рмо\IMG_144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918206"/>
            <a:ext cx="1983530" cy="2644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esktop\рмо\IMG_144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83" y="3627194"/>
            <a:ext cx="2003193" cy="2670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832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832" y="127360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/>
              <a:t>"Социальные проблемы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профориентации </a:t>
            </a:r>
            <a:r>
              <a:rPr lang="ru-RU" dirty="0"/>
              <a:t>учащихся</a:t>
            </a:r>
            <a:r>
              <a:rPr lang="ru-RU" dirty="0" smtClean="0"/>
              <a:t>"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1412776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Опыт </a:t>
            </a:r>
            <a:r>
              <a:rPr lang="ru-RU" dirty="0"/>
              <a:t>реализации проекта </a:t>
            </a:r>
            <a:endParaRPr lang="ru-RU" dirty="0" smtClean="0"/>
          </a:p>
          <a:p>
            <a:r>
              <a:rPr lang="ru-RU" dirty="0" smtClean="0"/>
              <a:t>"</a:t>
            </a:r>
            <a:r>
              <a:rPr lang="ru-RU" dirty="0"/>
              <a:t>Билет в будущее</a:t>
            </a:r>
            <a:r>
              <a:rPr lang="ru-RU" dirty="0" smtClean="0"/>
              <a:t>"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6632"/>
            <a:ext cx="1362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26.04.2023</a:t>
            </a:r>
          </a:p>
        </p:txBody>
      </p:sp>
      <p:pic>
        <p:nvPicPr>
          <p:cNvPr id="3074" name="Picture 2" descr="C:\Users\User\Desktop\рмо\IMG_14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430264"/>
            <a:ext cx="2747628" cy="366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рмо\IMG_14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957" y="1703172"/>
            <a:ext cx="2747628" cy="366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31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41277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" Опыт реализации проекта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"</a:t>
            </a:r>
            <a:r>
              <a:rPr lang="ru-RU" dirty="0"/>
              <a:t>Разговоры о важном" 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8640"/>
            <a:ext cx="1362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26.04.2023</a:t>
            </a:r>
          </a:p>
        </p:txBody>
      </p:sp>
      <p:pic>
        <p:nvPicPr>
          <p:cNvPr id="4098" name="Picture 2" descr="C:\Users\User\Desktop\рмо\IMG_14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64" y="2991977"/>
            <a:ext cx="2429762" cy="3239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рмо\IMG_14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68760"/>
            <a:ext cx="2423592" cy="3231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рмо\IMG_14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331864"/>
            <a:ext cx="237626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User\Desktop\рмо\IMG_14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097693"/>
            <a:ext cx="237626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53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534400" cy="758952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/>
              <a:t>Актуальность трудового воспитания в современной школе</a:t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4032448" cy="2967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36911"/>
            <a:ext cx="3787894" cy="3168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543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61"/>
          <a:stretch/>
        </p:blipFill>
        <p:spPr bwMode="auto">
          <a:xfrm>
            <a:off x="238402" y="188640"/>
            <a:ext cx="8652941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806" y="3717032"/>
            <a:ext cx="1906131" cy="2430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036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183</TotalTime>
  <Words>277</Words>
  <Application>Microsoft Office PowerPoint</Application>
  <PresentationFormat>Экран (4:3)</PresentationFormat>
  <Paragraphs>62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Официальная</vt:lpstr>
      <vt:lpstr>Тема РМО классных руководителей:  «Воспитание: мыслим по-новому, действуем сообща» </vt:lpstr>
      <vt:lpstr>План заседания РМО:</vt:lpstr>
      <vt:lpstr>Анализ деятельности РМО  за 2022-2023 уч.год</vt:lpstr>
      <vt:lpstr>«Классные руководители: единство равных»</vt:lpstr>
      <vt:lpstr>Роль классного руководителя в гражданско-патриотическом воспитании подрастающего поколения  </vt:lpstr>
      <vt:lpstr>"Социальные проблемы  профориентации учащихся"  </vt:lpstr>
      <vt:lpstr>          " Опыт реализации проекта  "Разговоры о важном"    </vt:lpstr>
      <vt:lpstr>Актуальность трудового воспитания в современной школе </vt:lpstr>
      <vt:lpstr>Презентация PowerPoint</vt:lpstr>
      <vt:lpstr>Направления воспитания по ФГОС </vt:lpstr>
      <vt:lpstr>Курс ВД «Разговоры о важном»</vt:lpstr>
      <vt:lpstr>Использование электронных ресурсов ФГИС «Моя школа» в работе классного руководителя. </vt:lpstr>
      <vt:lpstr>Планирование работы РМО классных руководителей на 2023-2024 учебный год</vt:lpstr>
    </vt:vector>
  </TitlesOfParts>
  <Company>Curnos™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РМО классных руководителей:  «Воспитание: мыслим по-новому, действуем сообща» </dc:title>
  <dc:creator>User</dc:creator>
  <cp:lastModifiedBy>User</cp:lastModifiedBy>
  <cp:revision>11</cp:revision>
  <dcterms:created xsi:type="dcterms:W3CDTF">2023-08-26T03:39:27Z</dcterms:created>
  <dcterms:modified xsi:type="dcterms:W3CDTF">2023-08-26T07:13:24Z</dcterms:modified>
</cp:coreProperties>
</file>