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  <p:sldId id="272" r:id="rId4"/>
    <p:sldId id="269" r:id="rId5"/>
    <p:sldId id="268" r:id="rId6"/>
    <p:sldId id="263" r:id="rId7"/>
    <p:sldId id="267" r:id="rId8"/>
    <p:sldId id="265" r:id="rId9"/>
    <p:sldId id="273" r:id="rId10"/>
    <p:sldId id="274" r:id="rId11"/>
    <p:sldId id="275" r:id="rId12"/>
    <p:sldId id="270" r:id="rId13"/>
    <p:sldId id="262" r:id="rId14"/>
    <p:sldId id="266" r:id="rId15"/>
    <p:sldId id="276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D2729-2D1A-47B8-98E8-44D8F1F0534D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BE5C2-67A2-42D8-9609-CBD11A4EEB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0.pn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88;&#1080;&#1085;&#1072;\&#1041;&#1077;&#1079;&#1086;&#1087;&#1072;&#1089;&#1085;&#1086;&#1089;&#1090;&#1100;\&#1055;&#1044;&#1044;\&#1070;&#1048;&#1044;%2017-18\&#1053;&#1072;%20&#1082;&#1086;&#1085;&#1082;&#1091;&#1088;&#1089;\1%20&#1087;&#1077;&#1089;&#1077;&#1085;&#1082;&#1072;%20&#1096;&#1086;&#1092;&#1105;&#1088;&#1072;.mp3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-371475"/>
            <a:ext cx="9139237" cy="760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5048" y="285728"/>
            <a:ext cx="8568952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B050"/>
                </a:solidFill>
                <a:latin typeface="Bookman Old Style" panose="02050604050505020204" pitchFamily="18" charset="0"/>
              </a:rPr>
              <a:t>Муниципальное казенное общеобразовательное учреждение</a:t>
            </a:r>
          </a:p>
          <a:p>
            <a:pPr algn="ctr"/>
            <a:r>
              <a:rPr lang="ru-RU" sz="2000" dirty="0" err="1">
                <a:solidFill>
                  <a:srgbClr val="00B050"/>
                </a:solidFill>
                <a:latin typeface="Bookman Old Style" panose="02050604050505020204" pitchFamily="18" charset="0"/>
              </a:rPr>
              <a:t>Харловская</a:t>
            </a:r>
            <a:r>
              <a:rPr lang="ru-RU" sz="2000" dirty="0">
                <a:solidFill>
                  <a:srgbClr val="00B050"/>
                </a:solidFill>
                <a:latin typeface="Bookman Old Style" panose="02050604050505020204" pitchFamily="18" charset="0"/>
              </a:rPr>
              <a:t> средняя общеобразовательная школа</a:t>
            </a:r>
          </a:p>
          <a:p>
            <a:pPr algn="ctr"/>
            <a:r>
              <a:rPr lang="ru-RU" sz="2000" dirty="0">
                <a:solidFill>
                  <a:srgbClr val="00B050"/>
                </a:solidFill>
                <a:latin typeface="Bookman Old Style" panose="02050604050505020204" pitchFamily="18" charset="0"/>
              </a:rPr>
              <a:t>( МКОУ </a:t>
            </a:r>
            <a:r>
              <a:rPr lang="ru-RU" sz="2000" dirty="0" err="1">
                <a:solidFill>
                  <a:srgbClr val="00B050"/>
                </a:solidFill>
                <a:latin typeface="Bookman Old Style" panose="02050604050505020204" pitchFamily="18" charset="0"/>
              </a:rPr>
              <a:t>Харловская</a:t>
            </a:r>
            <a:r>
              <a:rPr lang="ru-RU" sz="2000" dirty="0">
                <a:solidFill>
                  <a:srgbClr val="00B050"/>
                </a:solidFill>
                <a:latin typeface="Bookman Old Style" panose="02050604050505020204" pitchFamily="18" charset="0"/>
              </a:rPr>
              <a:t> СОШ </a:t>
            </a:r>
            <a:r>
              <a:rPr lang="ru-RU" sz="2000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)</a:t>
            </a:r>
          </a:p>
          <a:p>
            <a:pPr algn="ctr"/>
            <a:endParaRPr lang="ru-RU" sz="2000" dirty="0">
              <a:latin typeface="Bookman Old Style" panose="02050604050505020204" pitchFamily="18" charset="0"/>
            </a:endParaRPr>
          </a:p>
          <a:p>
            <a:pPr algn="ctr"/>
            <a:endParaRPr lang="ru-RU" sz="2000" dirty="0">
              <a:latin typeface="Bookman Old Style" panose="02050604050505020204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Районное методическое объединение </a:t>
            </a:r>
          </a:p>
          <a:p>
            <a:pPr algn="ctr"/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классных руководителей</a:t>
            </a:r>
            <a:endParaRPr lang="ru-RU" sz="2000" b="1" i="1" dirty="0">
              <a:solidFill>
                <a:schemeClr val="accent3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«Роль </a:t>
            </a:r>
            <a:r>
              <a:rPr lang="ru-RU" sz="2800" dirty="0">
                <a:solidFill>
                  <a:srgbClr val="FF0000"/>
                </a:solidFill>
                <a:latin typeface="Bookman Old Style" panose="02050604050505020204" pitchFamily="18" charset="0"/>
              </a:rPr>
              <a:t>классного руководителя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  <a:latin typeface="Bookman Old Style" panose="02050604050505020204" pitchFamily="18" charset="0"/>
              </a:rPr>
              <a:t>в гражданско-патриотическом воспитании»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6546457"/>
            <a:ext cx="1289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21.12.2022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5962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143248"/>
            <a:ext cx="89297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   Патриотическое действие</a:t>
            </a:r>
            <a:r>
              <a:rPr lang="ru-RU" sz="2000" i="1" dirty="0" smtClean="0">
                <a:solidFill>
                  <a:srgbClr val="FF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            </a:t>
            </a:r>
            <a:r>
              <a:rPr lang="ru-RU" sz="2000" i="1" dirty="0" smtClean="0">
                <a:solidFill>
                  <a:srgbClr val="FF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П</a:t>
            </a:r>
            <a:r>
              <a:rPr lang="ru-RU" sz="2000" i="1" dirty="0" smtClean="0">
                <a:solidFill>
                  <a:srgbClr val="FF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>атриотическое сознание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26627" name="Picture 3" descr="G:\Сохраненные\Pictures\2017- 18\9 мая 2018\IMG_59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80" y="10287048"/>
            <a:ext cx="27965400" cy="24336376"/>
          </a:xfrm>
          <a:prstGeom prst="rect">
            <a:avLst/>
          </a:prstGeom>
          <a:noFill/>
        </p:spPr>
      </p:pic>
      <p:pic>
        <p:nvPicPr>
          <p:cNvPr id="8" name="Picture 2" descr="G:\Сохраненные\Pictures\2017- 18\9 мая 2018\IMG_59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290"/>
            <a:ext cx="3427726" cy="2982915"/>
          </a:xfrm>
          <a:prstGeom prst="rect">
            <a:avLst/>
          </a:prstGeom>
          <a:noFill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 l="11740" t="29054" r="25798" b="15182"/>
          <a:stretch>
            <a:fillRect/>
          </a:stretch>
        </p:blipFill>
        <p:spPr bwMode="auto">
          <a:xfrm>
            <a:off x="4143372" y="285728"/>
            <a:ext cx="480119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 l="4102" t="12306" r="24795" b="3600"/>
          <a:stretch>
            <a:fillRect/>
          </a:stretch>
        </p:blipFill>
        <p:spPr bwMode="auto">
          <a:xfrm>
            <a:off x="214282" y="3571876"/>
            <a:ext cx="371477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 descr="G:\Сохраненные\самоуправление\волонтёры\2020\Парк\WhatsApp Image 2020-11-19 at 10.55.02.jpeg"/>
          <p:cNvPicPr>
            <a:picLocks noChangeAspect="1" noChangeArrowheads="1"/>
          </p:cNvPicPr>
          <p:nvPr/>
        </p:nvPicPr>
        <p:blipFill>
          <a:blip r:embed="rId7"/>
          <a:srcRect l="31059" t="19888" r="16853" b="10662"/>
          <a:stretch>
            <a:fillRect/>
          </a:stretch>
        </p:blipFill>
        <p:spPr bwMode="auto">
          <a:xfrm>
            <a:off x="4857752" y="3714728"/>
            <a:ext cx="3143272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2863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571876"/>
            <a:ext cx="3338401" cy="2226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G:\Сохраненные\Годовой план\планы 2021-22\фотоальбом 21-22\Волонтёры Победы\Весенняя неделя добра\2 класс\WhatsApp Image 2022-04-28 at 13.09.40.jpeg"/>
          <p:cNvPicPr>
            <a:picLocks noChangeAspect="1" noChangeArrowheads="1"/>
          </p:cNvPicPr>
          <p:nvPr/>
        </p:nvPicPr>
        <p:blipFill>
          <a:blip r:embed="rId4"/>
          <a:srcRect l="9159" r="23364" b="26447"/>
          <a:stretch>
            <a:fillRect/>
          </a:stretch>
        </p:blipFill>
        <p:spPr bwMode="auto">
          <a:xfrm>
            <a:off x="214282" y="142852"/>
            <a:ext cx="3857652" cy="2365341"/>
          </a:xfrm>
          <a:prstGeom prst="rect">
            <a:avLst/>
          </a:prstGeom>
          <a:noFill/>
        </p:spPr>
      </p:pic>
      <p:pic>
        <p:nvPicPr>
          <p:cNvPr id="30722" name="Picture 2" descr="https://sun9-west.userapi.com/sun9-51/s/v1/ig2/L_rtNdG8uqAOxXzp_Jx_msJJagR9F_Lf4eaTsFXQ8khJD9J-41zrBI1XrgSs0eAo-x29qI3bBcS-xF_yAPiiztW7.jpg?size=130x116&amp;quality=95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285728"/>
            <a:ext cx="3171597" cy="2830043"/>
          </a:xfrm>
          <a:prstGeom prst="rect">
            <a:avLst/>
          </a:prstGeom>
          <a:noFill/>
        </p:spPr>
      </p:pic>
      <p:pic>
        <p:nvPicPr>
          <p:cNvPr id="9" name="Picture 3" descr="G:\Сохраненные\Pictures\волонтёры\Расчищаем снег\DSCN16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143248"/>
            <a:ext cx="3881969" cy="2911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2863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8596" y="428604"/>
            <a:ext cx="814393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</a:rPr>
              <a:t>Классный руководитель строит свою деятельность через сотрудничество с :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Bookman Old Style" pitchFamily="18" charset="0"/>
              </a:rPr>
              <a:t>родителями</a:t>
            </a:r>
            <a:r>
              <a:rPr lang="ru-RU" dirty="0" smtClean="0">
                <a:latin typeface="Bookman Old Style" pitchFamily="18" charset="0"/>
              </a:rPr>
              <a:t> </a:t>
            </a:r>
            <a:r>
              <a:rPr lang="ru-RU" dirty="0" smtClean="0">
                <a:latin typeface="Bookman Old Style" pitchFamily="18" charset="0"/>
              </a:rPr>
              <a:t>(внеклассные мероприятия, классные часы, организация экскурсий, </a:t>
            </a:r>
            <a:r>
              <a:rPr lang="ru-RU" dirty="0" err="1" smtClean="0">
                <a:latin typeface="Bookman Old Style" pitchFamily="18" charset="0"/>
              </a:rPr>
              <a:t>профориентационная</a:t>
            </a:r>
            <a:r>
              <a:rPr lang="ru-RU" dirty="0" smtClean="0">
                <a:latin typeface="Bookman Old Style" pitchFamily="18" charset="0"/>
              </a:rPr>
              <a:t> работа и.т.д</a:t>
            </a:r>
            <a:r>
              <a:rPr lang="ru-RU" dirty="0" smtClean="0">
                <a:latin typeface="Bookman Old Style" pitchFamily="18" charset="0"/>
              </a:rPr>
              <a:t>.;</a:t>
            </a:r>
          </a:p>
          <a:p>
            <a:endParaRPr lang="ru-RU" dirty="0" smtClean="0">
              <a:latin typeface="Bookman Old Style" pitchFamily="18" charset="0"/>
            </a:endParaRPr>
          </a:p>
          <a:p>
            <a:pPr>
              <a:buFontTx/>
              <a:buChar char="-"/>
            </a:pPr>
            <a:r>
              <a:rPr lang="ru-RU" i="1" dirty="0" smtClean="0">
                <a:latin typeface="Bookman Old Style" pitchFamily="18" charset="0"/>
              </a:rPr>
              <a:t>школьным </a:t>
            </a:r>
            <a:r>
              <a:rPr lang="ru-RU" i="1" dirty="0" smtClean="0">
                <a:latin typeface="Bookman Old Style" pitchFamily="18" charset="0"/>
              </a:rPr>
              <a:t>музеем-мастерской </a:t>
            </a:r>
            <a:r>
              <a:rPr lang="ru-RU" dirty="0" smtClean="0">
                <a:latin typeface="Bookman Old Style" pitchFamily="18" charset="0"/>
              </a:rPr>
              <a:t>(экскурсии,  классные встречи с интересными людьми; мастер-классы, поисковая работа и т.д</a:t>
            </a:r>
            <a:r>
              <a:rPr lang="ru-RU" dirty="0" smtClean="0">
                <a:latin typeface="Bookman Old Style" pitchFamily="18" charset="0"/>
              </a:rPr>
              <a:t>.);</a:t>
            </a:r>
          </a:p>
          <a:p>
            <a:pPr>
              <a:buFontTx/>
              <a:buChar char="-"/>
            </a:pPr>
            <a:endParaRPr lang="ru-RU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- </a:t>
            </a:r>
            <a:r>
              <a:rPr lang="ru-RU" i="1" dirty="0" err="1" smtClean="0">
                <a:latin typeface="Bookman Old Style" pitchFamily="18" charset="0"/>
              </a:rPr>
              <a:t>Харловским</a:t>
            </a:r>
            <a:r>
              <a:rPr lang="ru-RU" i="1" dirty="0" smtClean="0">
                <a:latin typeface="Bookman Old Style" pitchFamily="18" charset="0"/>
              </a:rPr>
              <a:t> Домом Культуры, сельской библиотекой </a:t>
            </a:r>
            <a:r>
              <a:rPr lang="ru-RU" dirty="0" smtClean="0">
                <a:latin typeface="Bookman Old Style" pitchFamily="18" charset="0"/>
              </a:rPr>
              <a:t>(концерты, </a:t>
            </a:r>
            <a:r>
              <a:rPr lang="ru-RU" dirty="0" err="1" smtClean="0">
                <a:latin typeface="Bookman Old Style" pitchFamily="18" charset="0"/>
              </a:rPr>
              <a:t>профориентационная</a:t>
            </a:r>
            <a:r>
              <a:rPr lang="ru-RU" dirty="0" smtClean="0">
                <a:latin typeface="Bookman Old Style" pitchFamily="18" charset="0"/>
              </a:rPr>
              <a:t> работа, конкурсы, библиотечные часы, </a:t>
            </a:r>
            <a:r>
              <a:rPr lang="ru-RU" dirty="0" err="1" smtClean="0">
                <a:latin typeface="Bookman Old Style" pitchFamily="18" charset="0"/>
              </a:rPr>
              <a:t>квесты</a:t>
            </a:r>
            <a:r>
              <a:rPr lang="ru-RU" dirty="0" smtClean="0">
                <a:latin typeface="Bookman Old Style" pitchFamily="18" charset="0"/>
              </a:rPr>
              <a:t> и т.д.);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Bookman Old Style" pitchFamily="18" charset="0"/>
              </a:rPr>
              <a:t>Администрацией села и Советом Ветеранов </a:t>
            </a:r>
            <a:r>
              <a:rPr lang="ru-RU" dirty="0" smtClean="0">
                <a:latin typeface="Bookman Old Style" pitchFamily="18" charset="0"/>
              </a:rPr>
              <a:t>(акции, митинги, костёр Памяти и т.д</a:t>
            </a:r>
            <a:r>
              <a:rPr lang="ru-RU" dirty="0" smtClean="0">
                <a:latin typeface="Bookman Old Style" pitchFamily="18" charset="0"/>
              </a:rPr>
              <a:t>.;</a:t>
            </a:r>
          </a:p>
          <a:p>
            <a:pPr>
              <a:buFontTx/>
              <a:buChar char="-"/>
            </a:pPr>
            <a:endParaRPr lang="ru-RU" dirty="0" smtClean="0">
              <a:latin typeface="Bookman Old Style" pitchFamily="18" charset="0"/>
            </a:endParaRPr>
          </a:p>
          <a:p>
            <a:pPr>
              <a:buFontTx/>
              <a:buChar char="-"/>
            </a:pPr>
            <a:r>
              <a:rPr lang="ru-RU" i="1" dirty="0" smtClean="0">
                <a:latin typeface="Bookman Old Style" pitchFamily="18" charset="0"/>
              </a:rPr>
              <a:t>Пожарная частью </a:t>
            </a:r>
            <a:r>
              <a:rPr lang="ru-RU" dirty="0" smtClean="0">
                <a:latin typeface="Bookman Old Style" pitchFamily="18" charset="0"/>
              </a:rPr>
              <a:t>(акции по безопасности, </a:t>
            </a:r>
            <a:r>
              <a:rPr lang="ru-RU" dirty="0" err="1" smtClean="0">
                <a:latin typeface="Bookman Old Style" pitchFamily="18" charset="0"/>
              </a:rPr>
              <a:t>квесты</a:t>
            </a:r>
            <a:r>
              <a:rPr lang="ru-RU" dirty="0" smtClean="0">
                <a:latin typeface="Bookman Old Style" pitchFamily="18" charset="0"/>
              </a:rPr>
              <a:t>, инструктажи, </a:t>
            </a:r>
            <a:r>
              <a:rPr lang="ru-RU" dirty="0" err="1" smtClean="0">
                <a:latin typeface="Bookman Old Style" pitchFamily="18" charset="0"/>
              </a:rPr>
              <a:t>профориентационная</a:t>
            </a:r>
            <a:r>
              <a:rPr lang="ru-RU" dirty="0" smtClean="0">
                <a:latin typeface="Bookman Old Style" pitchFamily="18" charset="0"/>
              </a:rPr>
              <a:t> работа и т.д</a:t>
            </a:r>
            <a:r>
              <a:rPr lang="ru-RU" dirty="0" smtClean="0">
                <a:latin typeface="Bookman Old Style" pitchFamily="18" charset="0"/>
              </a:rPr>
              <a:t>.;</a:t>
            </a:r>
          </a:p>
          <a:p>
            <a:pPr>
              <a:buFontTx/>
              <a:buChar char="-"/>
            </a:pPr>
            <a:endParaRPr lang="ru-RU" dirty="0" smtClean="0">
              <a:latin typeface="Bookman Old Style" pitchFamily="18" charset="0"/>
            </a:endParaRPr>
          </a:p>
          <a:p>
            <a:pPr>
              <a:buFontTx/>
              <a:buChar char="-"/>
            </a:pPr>
            <a:r>
              <a:rPr lang="ru-RU" dirty="0" err="1" smtClean="0">
                <a:latin typeface="Bookman Old Style" pitchFamily="18" charset="0"/>
              </a:rPr>
              <a:t>ФАППом</a:t>
            </a:r>
            <a:r>
              <a:rPr lang="ru-RU" dirty="0" smtClean="0">
                <a:latin typeface="Bookman Old Style" pitchFamily="18" charset="0"/>
              </a:rPr>
              <a:t> (</a:t>
            </a:r>
            <a:r>
              <a:rPr lang="ru-RU" dirty="0" err="1" smtClean="0">
                <a:latin typeface="Bookman Old Style" pitchFamily="18" charset="0"/>
              </a:rPr>
              <a:t>здоровьесберегающие</a:t>
            </a:r>
            <a:r>
              <a:rPr lang="ru-RU" dirty="0" smtClean="0">
                <a:latin typeface="Bookman Old Style" pitchFamily="18" charset="0"/>
              </a:rPr>
              <a:t> акции, инструктажи и .д</a:t>
            </a:r>
            <a:r>
              <a:rPr lang="ru-RU" dirty="0" smtClean="0">
                <a:latin typeface="Bookman Old Style" pitchFamily="18" charset="0"/>
              </a:rPr>
              <a:t>.);</a:t>
            </a:r>
          </a:p>
          <a:p>
            <a:pPr>
              <a:buFontTx/>
              <a:buChar char="-"/>
            </a:pPr>
            <a:endParaRPr lang="ru-RU" dirty="0" smtClean="0">
              <a:latin typeface="Bookman Old Style" pitchFamily="18" charset="0"/>
            </a:endParaRP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-Агрофирмой «</a:t>
            </a:r>
            <a:r>
              <a:rPr lang="ru-RU" dirty="0" err="1" smtClean="0">
                <a:latin typeface="Bookman Old Style" pitchFamily="18" charset="0"/>
              </a:rPr>
              <a:t>Ирбитская</a:t>
            </a:r>
            <a:r>
              <a:rPr lang="ru-RU" dirty="0" smtClean="0">
                <a:latin typeface="Bookman Old Style" pitchFamily="18" charset="0"/>
              </a:rPr>
              <a:t>» (</a:t>
            </a:r>
            <a:r>
              <a:rPr lang="ru-RU" dirty="0" err="1" smtClean="0">
                <a:latin typeface="Bookman Old Style" pitchFamily="18" charset="0"/>
              </a:rPr>
              <a:t>профориентационная</a:t>
            </a:r>
            <a:r>
              <a:rPr lang="ru-RU" dirty="0" smtClean="0">
                <a:latin typeface="Bookman Old Style" pitchFamily="18" charset="0"/>
              </a:rPr>
              <a:t> работа, экскурсии и т.д.).</a:t>
            </a:r>
          </a:p>
        </p:txBody>
      </p:sp>
    </p:spTree>
    <p:extLst>
      <p:ext uri="{BB962C8B-B14F-4D97-AF65-F5344CB8AC3E}">
        <p14:creationId xmlns:p14="http://schemas.microsoft.com/office/powerpoint/2010/main" xmlns="" val="3357099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G:\Сохраненные\Pictures\15-16\Турслёт-2015\Турслет нач. шк. 10.09.2015\IMG_1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"/>
            <a:ext cx="2500330" cy="3130088"/>
          </a:xfrm>
          <a:prstGeom prst="rect">
            <a:avLst/>
          </a:prstGeom>
          <a:noFill/>
        </p:spPr>
      </p:pic>
      <p:pic>
        <p:nvPicPr>
          <p:cNvPr id="11" name="Picture 3" descr="G:\Сохраненные\Pictures\родители\Фото с родителями\Экспромт 0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0008" y="3286124"/>
            <a:ext cx="3428914" cy="2571768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85728"/>
            <a:ext cx="3964809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 descr="G:\Сохраненные\Pictures\15-16\урок ОБЖ-15\старшие\IMG_62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3500438"/>
            <a:ext cx="3905152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6396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59" t="9916" r="16438"/>
          <a:stretch/>
        </p:blipFill>
        <p:spPr bwMode="auto">
          <a:xfrm>
            <a:off x="5922655" y="4221088"/>
            <a:ext cx="3110345" cy="250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4282" y="3000372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Bookman Old Style" pitchFamily="18" charset="0"/>
              </a:rPr>
              <a:t>Классный руководитель объединяет в своей работе урочную и внеурочную деятельность, дополнительное образование, благодаря чему образование идёт рука об руку с воспитанием.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1026" name="Picture 2" descr="F:\Я-гражданин\Аллея Памяти\WhatsApp Image 2022-06-28 at 10.09.18.jpeg"/>
          <p:cNvPicPr>
            <a:picLocks noChangeAspect="1" noChangeArrowheads="1"/>
          </p:cNvPicPr>
          <p:nvPr/>
        </p:nvPicPr>
        <p:blipFill>
          <a:blip r:embed="rId4"/>
          <a:srcRect r="14844" b="6597"/>
          <a:stretch>
            <a:fillRect/>
          </a:stretch>
        </p:blipFill>
        <p:spPr bwMode="auto">
          <a:xfrm>
            <a:off x="214282" y="4143380"/>
            <a:ext cx="5000628" cy="24682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t="28260"/>
          <a:stretch>
            <a:fillRect/>
          </a:stretch>
        </p:blipFill>
        <p:spPr bwMode="auto">
          <a:xfrm>
            <a:off x="0" y="214290"/>
            <a:ext cx="517792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 t="16288" r="10180"/>
          <a:stretch>
            <a:fillRect/>
          </a:stretch>
        </p:blipFill>
        <p:spPr bwMode="auto">
          <a:xfrm>
            <a:off x="5286380" y="214290"/>
            <a:ext cx="3662278" cy="2560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949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/>
          <a:srcRect l="7346" t="11971" r="7518" b="25159"/>
          <a:stretch>
            <a:fillRect/>
          </a:stretch>
        </p:blipFill>
        <p:spPr>
          <a:xfrm>
            <a:off x="0" y="0"/>
            <a:ext cx="6341453" cy="3595692"/>
          </a:xfrm>
          <a:prstGeom prst="rect">
            <a:avLst/>
          </a:prstGeom>
          <a:noFill/>
        </p:spPr>
      </p:pic>
      <p:pic>
        <p:nvPicPr>
          <p:cNvPr id="6" name="Picture 4" descr="C:\Users\Ирина\Pictures\2016-17\ЮИД 16-17\100_6517.JPG"/>
          <p:cNvPicPr>
            <a:picLocks noChangeAspect="1" noChangeArrowheads="1"/>
          </p:cNvPicPr>
          <p:nvPr/>
        </p:nvPicPr>
        <p:blipFill>
          <a:blip r:embed="rId4" cstate="print"/>
          <a:srcRect t="18536" b="8641"/>
          <a:stretch>
            <a:fillRect/>
          </a:stretch>
        </p:blipFill>
        <p:spPr bwMode="auto">
          <a:xfrm>
            <a:off x="3292475" y="3662363"/>
            <a:ext cx="5851525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0" y="2928934"/>
            <a:ext cx="6192838" cy="1206500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Bookman Old Style" panose="02050604050505020204" pitchFamily="18" charset="0"/>
              </a:rPr>
              <a:t>Отряд ЮИД </a:t>
            </a:r>
          </a:p>
          <a:p>
            <a:pPr algn="ctr">
              <a:defRPr/>
            </a:pPr>
            <a:r>
              <a:rPr lang="ru-RU" sz="2400" b="1" dirty="0">
                <a:latin typeface="Bookman Old Style" panose="02050604050505020204" pitchFamily="18" charset="0"/>
              </a:rPr>
              <a:t>«</a:t>
            </a:r>
            <a:r>
              <a:rPr lang="ru-RU" sz="2400" b="1" dirty="0" err="1">
                <a:latin typeface="Bookman Old Style" panose="02050604050505020204" pitchFamily="18" charset="0"/>
              </a:rPr>
              <a:t>Харловские</a:t>
            </a:r>
            <a:r>
              <a:rPr lang="ru-RU" sz="2400" b="1" dirty="0">
                <a:latin typeface="Bookman Old Style" panose="02050604050505020204" pitchFamily="18" charset="0"/>
              </a:rPr>
              <a:t> байкеры»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песенка шофё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913" y="59499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G:\Сохраненные\Годовой план\планы 2021-22\фотоальбом 21-22\9 мая\9 мая\IMG_96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0"/>
            <a:ext cx="4429188" cy="3473818"/>
          </a:xfrm>
          <a:prstGeom prst="rect">
            <a:avLst/>
          </a:prstGeom>
          <a:noFill/>
        </p:spPr>
      </p:pic>
      <p:pic>
        <p:nvPicPr>
          <p:cNvPr id="13" name="Picture 3" descr="G:\Сохраненные\Годовой план\планы 2021-22\фотоальбом 21-22\Костёр Памяти\WhatsApp Image 2021-10-27 at 09.41.42 (7).jpeg"/>
          <p:cNvPicPr>
            <a:picLocks noChangeAspect="1" noChangeArrowheads="1"/>
          </p:cNvPicPr>
          <p:nvPr/>
        </p:nvPicPr>
        <p:blipFill>
          <a:blip r:embed="rId6"/>
          <a:srcRect t="30936" b="15398"/>
          <a:stretch>
            <a:fillRect/>
          </a:stretch>
        </p:blipFill>
        <p:spPr bwMode="auto">
          <a:xfrm>
            <a:off x="4000496" y="3496640"/>
            <a:ext cx="4697632" cy="3361360"/>
          </a:xfrm>
          <a:prstGeom prst="rect">
            <a:avLst/>
          </a:prstGeom>
          <a:noFill/>
        </p:spPr>
      </p:pic>
      <p:pic>
        <p:nvPicPr>
          <p:cNvPr id="14" name="Picture 4" descr="F:\Фотоальбом\Спасибо за заботу\WhatsApp Image 2022-10-14 at 11.22.13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19" y="3699194"/>
            <a:ext cx="3357587" cy="2919642"/>
          </a:xfrm>
          <a:prstGeom prst="rect">
            <a:avLst/>
          </a:prstGeom>
          <a:noFill/>
        </p:spPr>
      </p:pic>
      <p:pic>
        <p:nvPicPr>
          <p:cNvPr id="15" name="Picture 5" descr="F:\Фотоальбом\ювента\Приём в РДШ\IMG_0021.JPG"/>
          <p:cNvPicPr>
            <a:picLocks noChangeAspect="1" noChangeArrowheads="1"/>
          </p:cNvPicPr>
          <p:nvPr/>
        </p:nvPicPr>
        <p:blipFill>
          <a:blip r:embed="rId8" cstate="print"/>
          <a:srcRect t="-632" r="56314"/>
          <a:stretch>
            <a:fillRect/>
          </a:stretch>
        </p:blipFill>
        <p:spPr bwMode="auto">
          <a:xfrm>
            <a:off x="5857884" y="357166"/>
            <a:ext cx="1857388" cy="28523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15" r="5483"/>
          <a:stretch>
            <a:fillRect/>
          </a:stretch>
        </p:blipFill>
        <p:spPr bwMode="auto">
          <a:xfrm>
            <a:off x="-40917" y="33667"/>
            <a:ext cx="9184917" cy="6824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3655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-371475"/>
            <a:ext cx="9139237" cy="760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5048" y="285728"/>
            <a:ext cx="8568952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B050"/>
                </a:solidFill>
                <a:latin typeface="Bookman Old Style" panose="02050604050505020204" pitchFamily="18" charset="0"/>
              </a:rPr>
              <a:t>Муниципальное казенное общеобразовательное учреждение</a:t>
            </a:r>
          </a:p>
          <a:p>
            <a:pPr algn="ctr"/>
            <a:r>
              <a:rPr lang="ru-RU" sz="2000" dirty="0" err="1">
                <a:solidFill>
                  <a:srgbClr val="00B050"/>
                </a:solidFill>
                <a:latin typeface="Bookman Old Style" panose="02050604050505020204" pitchFamily="18" charset="0"/>
              </a:rPr>
              <a:t>Харловская</a:t>
            </a:r>
            <a:r>
              <a:rPr lang="ru-RU" sz="2000" dirty="0">
                <a:solidFill>
                  <a:srgbClr val="00B050"/>
                </a:solidFill>
                <a:latin typeface="Bookman Old Style" panose="02050604050505020204" pitchFamily="18" charset="0"/>
              </a:rPr>
              <a:t> средняя общеобразовательная школа</a:t>
            </a:r>
          </a:p>
          <a:p>
            <a:pPr algn="ctr"/>
            <a:r>
              <a:rPr lang="ru-RU" sz="2000" dirty="0">
                <a:solidFill>
                  <a:srgbClr val="00B050"/>
                </a:solidFill>
                <a:latin typeface="Bookman Old Style" panose="02050604050505020204" pitchFamily="18" charset="0"/>
              </a:rPr>
              <a:t>( МКОУ </a:t>
            </a:r>
            <a:r>
              <a:rPr lang="ru-RU" sz="2000" dirty="0" err="1">
                <a:solidFill>
                  <a:srgbClr val="00B050"/>
                </a:solidFill>
                <a:latin typeface="Bookman Old Style" panose="02050604050505020204" pitchFamily="18" charset="0"/>
              </a:rPr>
              <a:t>Харловская</a:t>
            </a:r>
            <a:r>
              <a:rPr lang="ru-RU" sz="2000" dirty="0">
                <a:solidFill>
                  <a:srgbClr val="00B050"/>
                </a:solidFill>
                <a:latin typeface="Bookman Old Style" panose="02050604050505020204" pitchFamily="18" charset="0"/>
              </a:rPr>
              <a:t> СОШ </a:t>
            </a:r>
            <a:r>
              <a:rPr lang="ru-RU" sz="2000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)</a:t>
            </a:r>
          </a:p>
          <a:p>
            <a:pPr algn="ctr"/>
            <a:endParaRPr lang="ru-RU" sz="2000" dirty="0">
              <a:latin typeface="Bookman Old Style" panose="02050604050505020204" pitchFamily="18" charset="0"/>
            </a:endParaRPr>
          </a:p>
          <a:p>
            <a:pPr algn="ctr"/>
            <a:endParaRPr lang="ru-RU" sz="2000" dirty="0">
              <a:latin typeface="Bookman Old Style" panose="02050604050505020204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Районное методическое объединение </a:t>
            </a:r>
          </a:p>
          <a:p>
            <a:pPr algn="ctr"/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классных руководителей</a:t>
            </a:r>
            <a:endParaRPr lang="ru-RU" sz="2000" b="1" i="1" dirty="0">
              <a:solidFill>
                <a:schemeClr val="accent3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«Роль </a:t>
            </a:r>
            <a:r>
              <a:rPr lang="ru-RU" sz="2800" dirty="0">
                <a:solidFill>
                  <a:srgbClr val="FF0000"/>
                </a:solidFill>
                <a:latin typeface="Bookman Old Style" panose="02050604050505020204" pitchFamily="18" charset="0"/>
              </a:rPr>
              <a:t>классного руководителя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  <a:latin typeface="Bookman Old Style" panose="02050604050505020204" pitchFamily="18" charset="0"/>
              </a:rPr>
              <a:t>в гражданско-патриотическом воспитании»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6546457"/>
            <a:ext cx="1289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21.12.2022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5962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25" t="5208" r="3124" b="6250"/>
          <a:stretch>
            <a:fillRect/>
          </a:stretch>
        </p:blipFill>
        <p:spPr bwMode="auto">
          <a:xfrm>
            <a:off x="-16841" y="142851"/>
            <a:ext cx="9160841" cy="648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88287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2863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9024" y="1000108"/>
            <a:ext cx="4927356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Закон РФ «Об образовании</a:t>
            </a:r>
            <a:r>
              <a:rPr lang="ru-RU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»; </a:t>
            </a:r>
            <a:endParaRPr lang="ru-RU" dirty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Федеральный государственный образовательный стандарт </a:t>
            </a:r>
            <a:r>
              <a:rPr lang="ru-RU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образования; </a:t>
            </a:r>
            <a:endParaRPr lang="ru-RU" dirty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«Национальная доктрина образования РФ до 2025 года</a:t>
            </a:r>
            <a:r>
              <a:rPr lang="ru-RU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»;</a:t>
            </a:r>
            <a:endParaRPr lang="ru-RU" dirty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 «Концепция духовно-нравственного развития и воспитания гражданина России</a:t>
            </a:r>
            <a:r>
              <a:rPr lang="ru-RU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»; </a:t>
            </a:r>
            <a:endParaRPr lang="ru-RU" dirty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Государственная программа «Патриотическое воспитание граждан РФ</a:t>
            </a:r>
            <a:r>
              <a:rPr lang="ru-RU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»;</a:t>
            </a:r>
            <a:endParaRPr lang="ru-RU" dirty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«Патриотическое воспитание граждан РФ на </a:t>
            </a:r>
            <a:r>
              <a:rPr lang="ru-RU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период»;</a:t>
            </a:r>
            <a:endParaRPr lang="ru-RU" dirty="0">
              <a:solidFill>
                <a:prstClr val="black"/>
              </a:solidFill>
              <a:latin typeface="Bookman Old Style" panose="020506040505050202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 «Стратегия развития воспитания в Российской Федерации на период до 2025г</a:t>
            </a:r>
            <a:r>
              <a:rPr lang="ru-RU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.»</a:t>
            </a:r>
            <a:endParaRPr lang="ru-RU" dirty="0">
              <a:solidFill>
                <a:prstClr val="black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820" r="43608" b="28288"/>
          <a:stretch/>
        </p:blipFill>
        <p:spPr bwMode="auto">
          <a:xfrm rot="984251">
            <a:off x="5060397" y="2438545"/>
            <a:ext cx="3483441" cy="2632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7099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259728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522095" y="2400141"/>
          <a:ext cx="6099810" cy="2926080"/>
        </p:xfrm>
        <a:graphic>
          <a:graphicData uri="http://schemas.openxmlformats.org/drawingml/2006/table">
            <a:tbl>
              <a:tblPr/>
              <a:tblGrid>
                <a:gridCol w="6099810"/>
              </a:tblGrid>
              <a:tr h="0">
                <a:tc>
                  <a:txBody>
                    <a:bodyPr/>
                    <a:lstStyle/>
                    <a:p>
                      <a:pPr indent="449580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Функции классного руководителя.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44958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1.Классный руководитель организует и регулирует поведение обучающихся, несёт ответственность за их жизнь, здоровье и безопасность во время образовательного процесса: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Calibri"/>
                          <a:ea typeface="Times New Roman"/>
                          <a:cs typeface="Times New Roman"/>
                        </a:rPr>
                        <a:t>2.Классный руководитель способствует развитию обучающихся, независимо от их способностей, характера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Calibri"/>
                          <a:ea typeface="Times New Roman"/>
                          <a:cs typeface="Times New Roman"/>
                        </a:rPr>
                        <a:t>3.Классный руководитель проектирует и реализует воспитательные программы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Calibri"/>
                          <a:ea typeface="Times New Roman"/>
                          <a:cs typeface="Times New Roman"/>
                        </a:rPr>
                        <a:t>4.Классный руководитель проводит воспитательную работу с обучающимисяна учебных занятиях и во внеурочной деятельности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44958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5.Классный руководитель осуществляет помощь и поддержку в организации ученических органов самоуправления:</a:t>
                      </a: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Calibri"/>
                          <a:ea typeface="Times New Roman"/>
                          <a:cs typeface="Times New Roman"/>
                        </a:rPr>
                        <a:t>6.Классный руководитель обеспечивает взаимодействие с участниками образовательных отношений по вопросам воспитания и социализации обучающихся в рамках своей компетенции: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Calibri"/>
                          <a:ea typeface="Times New Roman"/>
                          <a:cs typeface="Times New Roman"/>
                        </a:rPr>
                        <a:t>7.Классный руководитель ведёт документацию классного руководителя в соответствии с локальными актами школы: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28596" y="571480"/>
          <a:ext cx="6786610" cy="6041874"/>
        </p:xfrm>
        <a:graphic>
          <a:graphicData uri="http://schemas.openxmlformats.org/drawingml/2006/table">
            <a:tbl>
              <a:tblPr/>
              <a:tblGrid>
                <a:gridCol w="6786610"/>
              </a:tblGrid>
              <a:tr h="857231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1.Классный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руководитель организует и регулирует поведение обучающихся, несёт ответственность за их жизнь, здоровье и безопасность во время образовательного процесса:</a:t>
                      </a:r>
                      <a:endParaRPr lang="ru-RU" sz="1800" dirty="0">
                        <a:solidFill>
                          <a:srgbClr val="000000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07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2.Классный руководитель способствует развитию обучающихся, независимо от их способностей, характера</a:t>
                      </a:r>
                      <a:endParaRPr lang="ru-RU" sz="1800" b="1" dirty="0"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474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3.Классный руководитель проектирует и реализует воспитательные программы</a:t>
                      </a:r>
                      <a:endParaRPr lang="ru-RU" sz="1800" b="1" dirty="0"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761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4.Классный руководитель проводит воспитательную работу с </a:t>
                      </a:r>
                      <a:r>
                        <a:rPr lang="ru-RU" sz="1800" b="0" dirty="0" smtClean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обучающимися на </a:t>
                      </a:r>
                      <a:r>
                        <a:rPr lang="ru-RU" sz="1800" b="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учебных занятиях и во внеурочной деятельности</a:t>
                      </a:r>
                      <a:endParaRPr lang="ru-RU" sz="1800" b="1" dirty="0"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070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5.Классный руководитель осуществляет помощь и поддержку в организации ученических органов самоуправления:</a:t>
                      </a:r>
                      <a:endParaRPr lang="ru-RU" sz="1800" dirty="0">
                        <a:solidFill>
                          <a:srgbClr val="000000"/>
                        </a:solidFill>
                        <a:latin typeface="Bookman Old Style" pitchFamily="18" charset="0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426">
                <a:tc>
                  <a:txBody>
                    <a:bodyPr/>
                    <a:lstStyle/>
                    <a:p>
                      <a:pPr indent="0"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6.Классный руководитель обеспечивает взаимодействие с участниками образовательных отношений по вопросам воспитания и социализации обучающихся в рамках своей компетенции:</a:t>
                      </a:r>
                      <a:endParaRPr lang="ru-RU" sz="1800" b="1" dirty="0"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5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7.Классный руководитель ведёт документацию классного руководителя в соответствии с локальными актами </a:t>
                      </a:r>
                      <a:r>
                        <a:rPr lang="ru-RU" sz="1800" b="0" dirty="0" smtClean="0">
                          <a:latin typeface="Bookman Old Style" pitchFamily="18" charset="0"/>
                          <a:ea typeface="Times New Roman"/>
                          <a:cs typeface="Times New Roman"/>
                        </a:rPr>
                        <a:t>школы.  </a:t>
                      </a:r>
                      <a:endParaRPr lang="ru-RU" sz="1800" b="1" dirty="0">
                        <a:latin typeface="Bookman Old Styl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85720" y="21429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Функции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  <a:ea typeface="Times New Roman"/>
                <a:cs typeface="Times New Roman"/>
              </a:rPr>
              <a:t>классного руководителя</a:t>
            </a:r>
            <a:r>
              <a:rPr lang="ru-RU" b="1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Times New Roman"/>
              </a:rPr>
              <a:t>.</a:t>
            </a:r>
            <a:endParaRPr lang="ru-RU" dirty="0"/>
          </a:p>
        </p:txBody>
      </p:sp>
      <p:pic>
        <p:nvPicPr>
          <p:cNvPr id="6146" name="Picture 2" descr="https://papik.pro/uploads/posts/2021-11/1637148227_55-papik-pro-p-klassnii-rukovoditel-risunok-56.jpg"/>
          <p:cNvPicPr>
            <a:picLocks noChangeAspect="1" noChangeArrowheads="1"/>
          </p:cNvPicPr>
          <p:nvPr/>
        </p:nvPicPr>
        <p:blipFill>
          <a:blip r:embed="rId3"/>
          <a:srcRect l="22408" t="12659" r="25523"/>
          <a:stretch>
            <a:fillRect/>
          </a:stretch>
        </p:blipFill>
        <p:spPr bwMode="auto">
          <a:xfrm>
            <a:off x="6759070" y="1571612"/>
            <a:ext cx="2384930" cy="30003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8795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335846"/>
            <a:ext cx="882047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  <a:ea typeface="+mj-ea"/>
                <a:cs typeface="+mj-cs"/>
              </a:rPr>
              <a:t>Формы </a:t>
            </a:r>
            <a:r>
              <a:rPr lang="ru-RU" sz="3200" dirty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  <a:ea typeface="+mj-ea"/>
                <a:cs typeface="+mj-cs"/>
              </a:rPr>
              <a:t>работы классного руководителя</a:t>
            </a: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  <a:ea typeface="+mj-ea"/>
                <a:cs typeface="+mj-cs"/>
              </a:rPr>
              <a:t>:</a:t>
            </a:r>
            <a:r>
              <a:rPr lang="ru-RU" sz="3200" dirty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  <a:ea typeface="+mj-ea"/>
                <a:cs typeface="+mj-cs"/>
              </a:rPr>
              <a:t/>
            </a:r>
            <a:br>
              <a:rPr lang="ru-RU" sz="3200" dirty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  <a:ea typeface="+mj-ea"/>
                <a:cs typeface="+mj-cs"/>
              </a:rPr>
            </a:br>
            <a: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-индивидуальные </a:t>
            </a:r>
            <a: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(беседа, консультация, обмен мнениями, оказание индивидуальной помощи, совместный поиск решения проблемы и др.); </a:t>
            </a:r>
            <a:endParaRPr lang="ru-RU" sz="2400" dirty="0" smtClean="0">
              <a:solidFill>
                <a:prstClr val="black"/>
              </a:solidFill>
              <a:latin typeface="Bookman Old Style" panose="02050604050505020204" pitchFamily="18" charset="0"/>
              <a:ea typeface="+mj-ea"/>
              <a:cs typeface="+mj-cs"/>
            </a:endParaRPr>
          </a:p>
          <a:p>
            <a: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</a:br>
            <a:r>
              <a:rPr lang="ru-RU" sz="2400" dirty="0" smtClean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-групповые </a:t>
            </a:r>
            <a: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(творческие группы, органы самоуправления и др.); </a:t>
            </a:r>
            <a:endParaRPr lang="ru-RU" sz="2400" dirty="0" smtClean="0">
              <a:solidFill>
                <a:prstClr val="black"/>
              </a:solidFill>
              <a:latin typeface="Bookman Old Style" panose="02050604050505020204" pitchFamily="18" charset="0"/>
              <a:ea typeface="+mj-ea"/>
              <a:cs typeface="+mj-cs"/>
            </a:endParaRPr>
          </a:p>
          <a:p>
            <a: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</a:br>
            <a:r>
              <a:rPr lang="ru-RU" sz="2400" dirty="0" smtClean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-коллективные </a:t>
            </a:r>
            <a: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  <a:t>(конкурсы, спектакли, концерты, походы, слеты, соревнования и др.).</a:t>
            </a:r>
            <a:br>
              <a:rPr lang="ru-RU" sz="2400" dirty="0">
                <a:solidFill>
                  <a:prstClr val="black"/>
                </a:solidFill>
                <a:latin typeface="Bookman Old Style" panose="02050604050505020204" pitchFamily="18" charset="0"/>
                <a:ea typeface="+mj-ea"/>
                <a:cs typeface="+mj-cs"/>
              </a:rPr>
            </a:br>
            <a:endParaRPr lang="ru-RU" sz="2400" dirty="0">
              <a:latin typeface="Bookman Old Style" panose="020506040505050202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36974"/>
            <a:ext cx="3236381" cy="242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097" r="5290"/>
          <a:stretch/>
        </p:blipFill>
        <p:spPr bwMode="auto">
          <a:xfrm>
            <a:off x="323528" y="4293096"/>
            <a:ext cx="3441245" cy="2471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2245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38" y="0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401" r="71973" b="20610"/>
          <a:stretch/>
        </p:blipFill>
        <p:spPr bwMode="auto">
          <a:xfrm>
            <a:off x="6545118" y="27321"/>
            <a:ext cx="2598882" cy="239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2215569"/>
            <a:ext cx="885698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>
                <a:latin typeface="Bookman Old Style" panose="02050604050505020204" pitchFamily="18" charset="0"/>
              </a:rPr>
              <a:t>Сознающий принадлежность к своему народу и к </a:t>
            </a:r>
            <a:endParaRPr lang="ru-RU" sz="1600" dirty="0" smtClean="0">
              <a:latin typeface="Bookman Old Style" panose="02050604050505020204" pitchFamily="18" charset="0"/>
            </a:endParaRPr>
          </a:p>
          <a:p>
            <a:r>
              <a:rPr lang="ru-RU" sz="1600" dirty="0" smtClean="0">
                <a:latin typeface="Bookman Old Style" panose="02050604050505020204" pitchFamily="18" charset="0"/>
              </a:rPr>
              <a:t>общности </a:t>
            </a:r>
            <a:r>
              <a:rPr lang="ru-RU" sz="1600" dirty="0">
                <a:latin typeface="Bookman Old Style" panose="02050604050505020204" pitchFamily="18" charset="0"/>
              </a:rPr>
              <a:t>граждан </a:t>
            </a:r>
            <a:r>
              <a:rPr lang="ru-RU" sz="1600" dirty="0" smtClean="0">
                <a:latin typeface="Bookman Old Style" panose="02050604050505020204" pitchFamily="18" charset="0"/>
              </a:rPr>
              <a:t>России, проявляющий </a:t>
            </a:r>
            <a:r>
              <a:rPr lang="ru-RU" sz="1600" dirty="0">
                <a:latin typeface="Bookman Old Style" panose="02050604050505020204" pitchFamily="18" charset="0"/>
              </a:rPr>
              <a:t>уважение к своему и другим народам</a:t>
            </a:r>
            <a:r>
              <a:rPr lang="ru-RU" sz="1600" dirty="0" smtClean="0">
                <a:latin typeface="Bookman Old Style" panose="02050604050505020204" pitchFamily="18" charset="0"/>
              </a:rPr>
              <a:t>.</a:t>
            </a:r>
            <a:r>
              <a:rPr lang="ru-RU" sz="1600" dirty="0">
                <a:latin typeface="Bookman Old Style" panose="02050604050505020204" pitchFamily="18" charset="0"/>
              </a:rPr>
              <a:t/>
            </a:r>
            <a:br>
              <a:rPr lang="ru-RU" sz="1600" dirty="0">
                <a:latin typeface="Bookman Old Style" panose="02050604050505020204" pitchFamily="18" charset="0"/>
              </a:rPr>
            </a:br>
            <a:endParaRPr lang="ru-RU" sz="1600" dirty="0" smtClean="0"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Bookman Old Style" panose="02050604050505020204" pitchFamily="18" charset="0"/>
              </a:rPr>
              <a:t>Понимающий </a:t>
            </a:r>
            <a:r>
              <a:rPr lang="ru-RU" sz="1600" dirty="0">
                <a:latin typeface="Bookman Old Style" panose="02050604050505020204" pitchFamily="18" charset="0"/>
              </a:rPr>
              <a:t>свою сопричастность к прошлому, настоящему и будущему родного</a:t>
            </a:r>
            <a:br>
              <a:rPr lang="ru-RU" sz="1600" dirty="0">
                <a:latin typeface="Bookman Old Style" panose="02050604050505020204" pitchFamily="18" charset="0"/>
              </a:rPr>
            </a:br>
            <a:r>
              <a:rPr lang="ru-RU" sz="1600" dirty="0">
                <a:latin typeface="Bookman Old Style" panose="02050604050505020204" pitchFamily="18" charset="0"/>
              </a:rPr>
              <a:t>края, своей Родины — России, Российского государства.</a:t>
            </a:r>
            <a:br>
              <a:rPr lang="ru-RU" sz="1600" dirty="0">
                <a:latin typeface="Bookman Old Style" panose="02050604050505020204" pitchFamily="18" charset="0"/>
              </a:rPr>
            </a:br>
            <a:endParaRPr lang="ru-RU" sz="1600" dirty="0" smtClean="0"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Bookman Old Style" panose="02050604050505020204" pitchFamily="18" charset="0"/>
              </a:rPr>
              <a:t>Понимающий </a:t>
            </a:r>
            <a:r>
              <a:rPr lang="ru-RU" sz="1600" dirty="0">
                <a:latin typeface="Bookman Old Style" panose="02050604050505020204" pitchFamily="18" charset="0"/>
              </a:rPr>
              <a:t>значение гражданских символов (государственная символика России,</a:t>
            </a:r>
            <a:br>
              <a:rPr lang="ru-RU" sz="1600" dirty="0">
                <a:latin typeface="Bookman Old Style" panose="02050604050505020204" pitchFamily="18" charset="0"/>
              </a:rPr>
            </a:br>
            <a:r>
              <a:rPr lang="ru-RU" sz="1600" dirty="0">
                <a:latin typeface="Bookman Old Style" panose="02050604050505020204" pitchFamily="18" charset="0"/>
              </a:rPr>
              <a:t>своего региона), праздников, мест почитания героев и защитников Отечества,</a:t>
            </a:r>
            <a:br>
              <a:rPr lang="ru-RU" sz="1600" dirty="0">
                <a:latin typeface="Bookman Old Style" panose="02050604050505020204" pitchFamily="18" charset="0"/>
              </a:rPr>
            </a:br>
            <a:r>
              <a:rPr lang="ru-RU" sz="1600" dirty="0">
                <a:latin typeface="Bookman Old Style" panose="02050604050505020204" pitchFamily="18" charset="0"/>
              </a:rPr>
              <a:t>проявляющий к ним уважение.</a:t>
            </a:r>
            <a:br>
              <a:rPr lang="ru-RU" sz="1600" dirty="0">
                <a:latin typeface="Bookman Old Style" panose="02050604050505020204" pitchFamily="18" charset="0"/>
              </a:rPr>
            </a:br>
            <a:endParaRPr lang="ru-RU" sz="1600" dirty="0" smtClean="0"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Bookman Old Style" panose="02050604050505020204" pitchFamily="18" charset="0"/>
              </a:rPr>
              <a:t>Имеющий </a:t>
            </a:r>
            <a:r>
              <a:rPr lang="ru-RU" sz="1600" dirty="0">
                <a:latin typeface="Bookman Old Style" panose="02050604050505020204" pitchFamily="18" charset="0"/>
              </a:rPr>
              <a:t>первоначальные представления о правах и ответственности человека </a:t>
            </a:r>
            <a:r>
              <a:rPr lang="ru-RU" sz="1600" dirty="0" smtClean="0">
                <a:latin typeface="Bookman Old Style" panose="02050604050505020204" pitchFamily="18" charset="0"/>
              </a:rPr>
              <a:t>в обществе</a:t>
            </a:r>
            <a:r>
              <a:rPr lang="ru-RU" sz="1600" dirty="0">
                <a:latin typeface="Bookman Old Style" panose="02050604050505020204" pitchFamily="18" charset="0"/>
              </a:rPr>
              <a:t>, гражданских правах и обязанностях.</a:t>
            </a:r>
            <a:br>
              <a:rPr lang="ru-RU" sz="1600" dirty="0">
                <a:latin typeface="Bookman Old Style" panose="02050604050505020204" pitchFamily="18" charset="0"/>
              </a:rPr>
            </a:br>
            <a:endParaRPr lang="ru-RU" sz="1600" dirty="0" smtClean="0"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Bookman Old Style" panose="02050604050505020204" pitchFamily="18" charset="0"/>
              </a:rPr>
              <a:t>Принимающий </a:t>
            </a:r>
            <a:r>
              <a:rPr lang="ru-RU" sz="1600" dirty="0">
                <a:latin typeface="Bookman Old Style" panose="02050604050505020204" pitchFamily="18" charset="0"/>
              </a:rPr>
              <a:t>участие в жизни класса, общеобразовательной организации, в</a:t>
            </a:r>
            <a:br>
              <a:rPr lang="ru-RU" sz="1600" dirty="0">
                <a:latin typeface="Bookman Old Style" panose="02050604050505020204" pitchFamily="18" charset="0"/>
              </a:rPr>
            </a:br>
            <a:r>
              <a:rPr lang="ru-RU" sz="1600" dirty="0">
                <a:latin typeface="Bookman Old Style" panose="02050604050505020204" pitchFamily="18" charset="0"/>
              </a:rPr>
              <a:t>доступной по возрасту социально значимой деятельности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71767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В Целевых ориентирах результатов воспитания  </a:t>
            </a:r>
            <a:r>
              <a:rPr lang="ru-RU" b="1" dirty="0" smtClean="0">
                <a:solidFill>
                  <a:srgbClr val="FFC000"/>
                </a:solidFill>
                <a:latin typeface="Bookman Old Style" panose="02050604050505020204" pitchFamily="18" charset="0"/>
              </a:rPr>
              <a:t>гражданско-патриотическое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воспитание занимает первое место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: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474" y="836712"/>
            <a:ext cx="65162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600" dirty="0" smtClean="0">
                <a:latin typeface="Bookman Old Style" panose="02050604050505020204" pitchFamily="18" charset="0"/>
              </a:rPr>
              <a:t>Знающий </a:t>
            </a:r>
            <a:r>
              <a:rPr lang="ru-RU" sz="1600" dirty="0">
                <a:latin typeface="Bookman Old Style" panose="02050604050505020204" pitchFamily="18" charset="0"/>
              </a:rPr>
              <a:t>и любящий свою малую родину, свой край, имеющий представление о</a:t>
            </a:r>
            <a:br>
              <a:rPr lang="ru-RU" sz="1600" dirty="0">
                <a:latin typeface="Bookman Old Style" panose="02050604050505020204" pitchFamily="18" charset="0"/>
              </a:rPr>
            </a:br>
            <a:r>
              <a:rPr lang="ru-RU" sz="1600" dirty="0">
                <a:latin typeface="Bookman Old Style" panose="02050604050505020204" pitchFamily="18" charset="0"/>
              </a:rPr>
              <a:t>Родине — России, </a:t>
            </a:r>
            <a:r>
              <a:rPr lang="ru-RU" sz="1600" dirty="0" err="1">
                <a:latin typeface="Bookman Old Style" panose="02050604050505020204" pitchFamily="18" charset="0"/>
              </a:rPr>
              <a:t>еѐ</a:t>
            </a:r>
            <a:r>
              <a:rPr lang="ru-RU" sz="1600" dirty="0">
                <a:latin typeface="Bookman Old Style" panose="02050604050505020204" pitchFamily="18" charset="0"/>
              </a:rPr>
              <a:t> территории, расположении.</a:t>
            </a:r>
            <a:br>
              <a:rPr lang="ru-RU" sz="1600" dirty="0">
                <a:latin typeface="Bookman Old Style" panose="02050604050505020204" pitchFamily="18" charset="0"/>
              </a:rPr>
            </a:br>
            <a:endParaRPr lang="ru-RU" sz="16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95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520</Words>
  <Application>Microsoft Office PowerPoint</Application>
  <PresentationFormat>Экран (4:3)</PresentationFormat>
  <Paragraphs>86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работы классного руководителя:  индивидуальные (беседа, консультация, обмен мнениями, оказание индивидуальной помощи, совместный поиск решения проблемы и др.);  групповые (творческие группы, органы самоуправления и др.);  коллективные (конкурсы, спектакли, концерты, походы, слеты, соревнования и др.). </dc:title>
  <dc:creator>Галя</dc:creator>
  <cp:lastModifiedBy>Галя</cp:lastModifiedBy>
  <cp:revision>90</cp:revision>
  <dcterms:created xsi:type="dcterms:W3CDTF">2022-12-19T19:00:18Z</dcterms:created>
  <dcterms:modified xsi:type="dcterms:W3CDTF">2022-12-20T19:58:58Z</dcterms:modified>
</cp:coreProperties>
</file>