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4" r:id="rId4"/>
    <p:sldId id="265" r:id="rId5"/>
    <p:sldId id="267" r:id="rId6"/>
    <p:sldId id="269" r:id="rId7"/>
    <p:sldId id="270" r:id="rId8"/>
    <p:sldId id="271" r:id="rId9"/>
    <p:sldId id="272" r:id="rId10"/>
    <p:sldId id="262" r:id="rId11"/>
    <p:sldId id="277" r:id="rId12"/>
    <p:sldId id="273" r:id="rId13"/>
    <p:sldId id="274" r:id="rId14"/>
    <p:sldId id="278" r:id="rId15"/>
    <p:sldId id="275" r:id="rId16"/>
    <p:sldId id="281" r:id="rId17"/>
    <p:sldId id="282" r:id="rId18"/>
    <p:sldId id="283" r:id="rId19"/>
    <p:sldId id="284" r:id="rId20"/>
    <p:sldId id="285" r:id="rId21"/>
    <p:sldId id="287" r:id="rId22"/>
    <p:sldId id="288" r:id="rId23"/>
    <p:sldId id="289" r:id="rId24"/>
    <p:sldId id="290" r:id="rId25"/>
    <p:sldId id="291" r:id="rId26"/>
    <p:sldId id="292" r:id="rId27"/>
    <p:sldId id="276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0709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3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Участие в конкурсах</a:t>
            </a:r>
            <a:endParaRPr lang="ru-RU" dirty="0"/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Лист1!$A$2:$A$6</c:f>
              <c:strCache>
                <c:ptCount val="4"/>
                <c:pt idx="0">
                  <c:v>Муниципальные</c:v>
                </c:pt>
                <c:pt idx="1">
                  <c:v>Окружные </c:v>
                </c:pt>
                <c:pt idx="2">
                  <c:v>Областные </c:v>
                </c:pt>
                <c:pt idx="3">
                  <c:v>Всероссийские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Лист1!$A$2:$A$6</c:f>
              <c:strCache>
                <c:ptCount val="4"/>
                <c:pt idx="0">
                  <c:v>Муниципальные</c:v>
                </c:pt>
                <c:pt idx="1">
                  <c:v>Окружные </c:v>
                </c:pt>
                <c:pt idx="2">
                  <c:v>Областные </c:v>
                </c:pt>
                <c:pt idx="3">
                  <c:v>Всероссийские 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17</c:v>
                </c:pt>
                <c:pt idx="1">
                  <c:v>2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</c:ser>
        <c:shape val="box"/>
        <c:axId val="139504640"/>
        <c:axId val="139506432"/>
        <c:axId val="0"/>
      </c:bar3DChart>
      <c:catAx>
        <c:axId val="1395046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506432"/>
        <c:crosses val="autoZero"/>
        <c:auto val="1"/>
        <c:lblAlgn val="ctr"/>
        <c:lblOffset val="100"/>
      </c:catAx>
      <c:valAx>
        <c:axId val="1395064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504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Количество награжденных участников</a:t>
            </a:r>
            <a:endParaRPr lang="ru-RU" dirty="0"/>
          </a:p>
        </c:rich>
      </c:tx>
      <c:layout/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Лист1!$A$2</c:f>
              <c:strCache>
                <c:ptCount val="1"/>
                <c:pt idx="0">
                  <c:v>Количество победителей и призеров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Лист1!$A$2</c:f>
              <c:strCache>
                <c:ptCount val="1"/>
                <c:pt idx="0">
                  <c:v>Количество победителей и призеров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hape val="box"/>
        <c:axId val="117094656"/>
        <c:axId val="117104640"/>
        <c:axId val="0"/>
      </c:bar3DChart>
      <c:catAx>
        <c:axId val="1170946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104640"/>
        <c:crosses val="autoZero"/>
        <c:auto val="1"/>
        <c:lblAlgn val="ctr"/>
        <c:lblOffset val="100"/>
      </c:catAx>
      <c:valAx>
        <c:axId val="11710464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709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858230-FDDC-4F3D-9E70-D341C287C4D5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43FCB8-0C09-4D26-B574-822F68701195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5 </a:t>
          </a:r>
          <a:r>
            <a:rPr lang="ru-RU" b="1" dirty="0" smtClean="0"/>
            <a:t>класс</a:t>
          </a:r>
          <a:endParaRPr lang="ru-RU" b="1" dirty="0"/>
        </a:p>
      </dgm:t>
    </dgm:pt>
    <dgm:pt modelId="{C5AB937B-A065-4739-961D-E7F60E9EB930}" type="parTrans" cxnId="{88EAE47D-5EC2-4AE1-930E-EA1B31D06639}">
      <dgm:prSet/>
      <dgm:spPr/>
      <dgm:t>
        <a:bodyPr/>
        <a:lstStyle/>
        <a:p>
          <a:endParaRPr lang="ru-RU"/>
        </a:p>
      </dgm:t>
    </dgm:pt>
    <dgm:pt modelId="{2A444F60-4D69-4015-BF58-F277C18E51E1}" type="sibTrans" cxnId="{88EAE47D-5EC2-4AE1-930E-EA1B31D06639}">
      <dgm:prSet/>
      <dgm:spPr/>
      <dgm:t>
        <a:bodyPr/>
        <a:lstStyle/>
        <a:p>
          <a:endParaRPr lang="ru-RU"/>
        </a:p>
      </dgm:t>
    </dgm:pt>
    <dgm:pt modelId="{2929975E-E62C-4A20-8F1A-43A9151E34DF}">
      <dgm:prSet phldrT="[Текст]" custT="1"/>
      <dgm:spPr/>
      <dgm:t>
        <a:bodyPr/>
        <a:lstStyle/>
        <a:p>
          <a:r>
            <a:rPr lang="ru-RU" sz="1600" dirty="0" smtClean="0"/>
            <a:t>Конструирование</a:t>
          </a:r>
          <a:endParaRPr lang="ru-RU" sz="1600" dirty="0"/>
        </a:p>
      </dgm:t>
    </dgm:pt>
    <dgm:pt modelId="{54C1FE43-A6CB-4A58-84F9-14C2505A9FD6}" type="parTrans" cxnId="{F967DB6B-CA6A-44BB-BC6B-BF61A1B3E6C1}">
      <dgm:prSet/>
      <dgm:spPr/>
      <dgm:t>
        <a:bodyPr/>
        <a:lstStyle/>
        <a:p>
          <a:endParaRPr lang="ru-RU"/>
        </a:p>
      </dgm:t>
    </dgm:pt>
    <dgm:pt modelId="{18AE3488-6CB8-4DCB-8F1E-9C6C782D161E}" type="sibTrans" cxnId="{F967DB6B-CA6A-44BB-BC6B-BF61A1B3E6C1}">
      <dgm:prSet/>
      <dgm:spPr/>
      <dgm:t>
        <a:bodyPr/>
        <a:lstStyle/>
        <a:p>
          <a:endParaRPr lang="ru-RU"/>
        </a:p>
      </dgm:t>
    </dgm:pt>
    <dgm:pt modelId="{CCC1D301-6011-4E40-A152-B50368DC4535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/>
            <a:t>6 </a:t>
          </a:r>
          <a:r>
            <a:rPr lang="ru-RU" b="1" dirty="0" smtClean="0"/>
            <a:t>класс</a:t>
          </a:r>
          <a:endParaRPr lang="ru-RU" b="1" dirty="0"/>
        </a:p>
      </dgm:t>
    </dgm:pt>
    <dgm:pt modelId="{6C7FD3D5-7C6A-405B-87C3-CF2F94D91788}" type="parTrans" cxnId="{7F08C8A8-375D-4100-B9B1-D1DC1813A636}">
      <dgm:prSet/>
      <dgm:spPr/>
      <dgm:t>
        <a:bodyPr/>
        <a:lstStyle/>
        <a:p>
          <a:endParaRPr lang="ru-RU"/>
        </a:p>
      </dgm:t>
    </dgm:pt>
    <dgm:pt modelId="{AF4FFA3B-20EB-4807-AA17-FA412209D63F}" type="sibTrans" cxnId="{7F08C8A8-375D-4100-B9B1-D1DC1813A636}">
      <dgm:prSet/>
      <dgm:spPr/>
      <dgm:t>
        <a:bodyPr/>
        <a:lstStyle/>
        <a:p>
          <a:endParaRPr lang="ru-RU"/>
        </a:p>
      </dgm:t>
    </dgm:pt>
    <dgm:pt modelId="{FF9D1A89-435F-4A5D-80C4-220DBE29B441}">
      <dgm:prSet phldrT="[Текст]" custT="1"/>
      <dgm:spPr/>
      <dgm:t>
        <a:bodyPr/>
        <a:lstStyle/>
        <a:p>
          <a:r>
            <a:rPr lang="ru-RU" sz="1600" dirty="0" smtClean="0"/>
            <a:t>Конструирование</a:t>
          </a:r>
          <a:endParaRPr lang="ru-RU" sz="1600" dirty="0"/>
        </a:p>
      </dgm:t>
    </dgm:pt>
    <dgm:pt modelId="{55CCC755-4949-4A3D-A08B-39A3A4B480F5}" type="parTrans" cxnId="{C0551C78-C5C8-474B-BFEE-44FF7F0BE5E9}">
      <dgm:prSet/>
      <dgm:spPr/>
      <dgm:t>
        <a:bodyPr/>
        <a:lstStyle/>
        <a:p>
          <a:endParaRPr lang="ru-RU"/>
        </a:p>
      </dgm:t>
    </dgm:pt>
    <dgm:pt modelId="{DF9264C2-FAB4-4F59-90BA-7817DA355F34}" type="sibTrans" cxnId="{C0551C78-C5C8-474B-BFEE-44FF7F0BE5E9}">
      <dgm:prSet/>
      <dgm:spPr/>
      <dgm:t>
        <a:bodyPr/>
        <a:lstStyle/>
        <a:p>
          <a:endParaRPr lang="ru-RU"/>
        </a:p>
      </dgm:t>
    </dgm:pt>
    <dgm:pt modelId="{77B19A5C-EDD4-4777-914E-53BCE015ED33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b="1" dirty="0" smtClean="0"/>
            <a:t>7 класс</a:t>
          </a:r>
          <a:endParaRPr lang="ru-RU" b="1" dirty="0"/>
        </a:p>
      </dgm:t>
    </dgm:pt>
    <dgm:pt modelId="{68F3568D-8E0C-4E4C-BBA8-D6805DF37A63}" type="parTrans" cxnId="{8F4BC4C3-37DF-44BA-9707-7B5884557FE2}">
      <dgm:prSet/>
      <dgm:spPr/>
      <dgm:t>
        <a:bodyPr/>
        <a:lstStyle/>
        <a:p>
          <a:endParaRPr lang="ru-RU"/>
        </a:p>
      </dgm:t>
    </dgm:pt>
    <dgm:pt modelId="{CD1F77A0-C5C9-469E-9F96-347871E84C01}" type="sibTrans" cxnId="{8F4BC4C3-37DF-44BA-9707-7B5884557FE2}">
      <dgm:prSet/>
      <dgm:spPr/>
      <dgm:t>
        <a:bodyPr/>
        <a:lstStyle/>
        <a:p>
          <a:endParaRPr lang="ru-RU"/>
        </a:p>
      </dgm:t>
    </dgm:pt>
    <dgm:pt modelId="{DB4E5747-1483-4844-B365-CEF63BE6BEC0}">
      <dgm:prSet phldrT="[Текст]" custT="1"/>
      <dgm:spPr/>
      <dgm:t>
        <a:bodyPr/>
        <a:lstStyle/>
        <a:p>
          <a:r>
            <a:rPr lang="ru-RU" sz="1600" dirty="0" smtClean="0"/>
            <a:t>3</a:t>
          </a:r>
          <a:r>
            <a:rPr lang="en-US" sz="1600" dirty="0" smtClean="0"/>
            <a:t>D-</a:t>
          </a:r>
          <a:r>
            <a:rPr lang="ru-RU" sz="1600" dirty="0" smtClean="0"/>
            <a:t>моделирование</a:t>
          </a:r>
          <a:endParaRPr lang="ru-RU" sz="1600" dirty="0"/>
        </a:p>
      </dgm:t>
    </dgm:pt>
    <dgm:pt modelId="{6B070286-A37A-4AB1-82FC-838D1B1D852B}" type="parTrans" cxnId="{96A27557-6C2A-4538-BA3D-553C44CAA9B7}">
      <dgm:prSet/>
      <dgm:spPr/>
      <dgm:t>
        <a:bodyPr/>
        <a:lstStyle/>
        <a:p>
          <a:endParaRPr lang="ru-RU"/>
        </a:p>
      </dgm:t>
    </dgm:pt>
    <dgm:pt modelId="{D0AF9498-BD9C-492F-B441-94E65D0B61F3}" type="sibTrans" cxnId="{96A27557-6C2A-4538-BA3D-553C44CAA9B7}">
      <dgm:prSet/>
      <dgm:spPr/>
      <dgm:t>
        <a:bodyPr/>
        <a:lstStyle/>
        <a:p>
          <a:endParaRPr lang="ru-RU"/>
        </a:p>
      </dgm:t>
    </dgm:pt>
    <dgm:pt modelId="{83252946-2CD0-4253-A48C-46569BD9D6E6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8 </a:t>
          </a:r>
          <a:r>
            <a:rPr lang="ru-RU" b="1" dirty="0" smtClean="0"/>
            <a:t>класс</a:t>
          </a:r>
          <a:endParaRPr lang="ru-RU" b="1" dirty="0"/>
        </a:p>
      </dgm:t>
    </dgm:pt>
    <dgm:pt modelId="{93796AC8-07F9-4953-A84A-64D22E7CD698}" type="parTrans" cxnId="{3B9EC011-1F1D-456D-AB00-11DE97477046}">
      <dgm:prSet/>
      <dgm:spPr/>
      <dgm:t>
        <a:bodyPr/>
        <a:lstStyle/>
        <a:p>
          <a:endParaRPr lang="ru-RU"/>
        </a:p>
      </dgm:t>
    </dgm:pt>
    <dgm:pt modelId="{14E39500-24AB-4083-94E5-69BE4F1AF0C1}" type="sibTrans" cxnId="{3B9EC011-1F1D-456D-AB00-11DE97477046}">
      <dgm:prSet/>
      <dgm:spPr/>
      <dgm:t>
        <a:bodyPr/>
        <a:lstStyle/>
        <a:p>
          <a:endParaRPr lang="ru-RU"/>
        </a:p>
      </dgm:t>
    </dgm:pt>
    <dgm:pt modelId="{41CCC11A-88C5-470F-B8FE-E194D7D0AB50}">
      <dgm:prSet phldrT="[Текст]"/>
      <dgm:spPr>
        <a:solidFill>
          <a:srgbClr val="7030A0"/>
        </a:solidFill>
      </dgm:spPr>
      <dgm:t>
        <a:bodyPr/>
        <a:lstStyle/>
        <a:p>
          <a:r>
            <a:rPr lang="ru-RU" dirty="0" smtClean="0"/>
            <a:t>9 </a:t>
          </a:r>
          <a:r>
            <a:rPr lang="ru-RU" b="1" dirty="0" smtClean="0"/>
            <a:t>класс</a:t>
          </a:r>
          <a:endParaRPr lang="ru-RU" b="1" dirty="0"/>
        </a:p>
      </dgm:t>
    </dgm:pt>
    <dgm:pt modelId="{1F1E75EC-02B0-4ADA-87AB-5644832648DB}" type="parTrans" cxnId="{0462E41D-2E20-4457-AE24-9632E0DBB2F6}">
      <dgm:prSet/>
      <dgm:spPr/>
      <dgm:t>
        <a:bodyPr/>
        <a:lstStyle/>
        <a:p>
          <a:endParaRPr lang="ru-RU"/>
        </a:p>
      </dgm:t>
    </dgm:pt>
    <dgm:pt modelId="{E088EC0B-E446-450F-A49E-DD2012CCCB38}" type="sibTrans" cxnId="{0462E41D-2E20-4457-AE24-9632E0DBB2F6}">
      <dgm:prSet/>
      <dgm:spPr/>
      <dgm:t>
        <a:bodyPr/>
        <a:lstStyle/>
        <a:p>
          <a:endParaRPr lang="ru-RU"/>
        </a:p>
      </dgm:t>
    </dgm:pt>
    <dgm:pt modelId="{9DFF4C31-5F7F-4ACF-A863-A8BA5398CF2A}">
      <dgm:prSet phldrT="[Текст]" custT="1"/>
      <dgm:spPr/>
      <dgm:t>
        <a:bodyPr/>
        <a:lstStyle/>
        <a:p>
          <a:r>
            <a:rPr lang="ru-RU" sz="1600" dirty="0" smtClean="0"/>
            <a:t>Шахматы</a:t>
          </a:r>
          <a:endParaRPr lang="ru-RU" sz="1600" dirty="0"/>
        </a:p>
      </dgm:t>
    </dgm:pt>
    <dgm:pt modelId="{E6E17654-EE96-4F85-8332-093F1111F705}" type="parTrans" cxnId="{60935F9D-FFBD-4DF7-AF69-CEF40630AC6D}">
      <dgm:prSet/>
      <dgm:spPr/>
      <dgm:t>
        <a:bodyPr/>
        <a:lstStyle/>
        <a:p>
          <a:endParaRPr lang="ru-RU"/>
        </a:p>
      </dgm:t>
    </dgm:pt>
    <dgm:pt modelId="{EA89EF98-C350-4C16-913D-126DFC27C8ED}" type="sibTrans" cxnId="{60935F9D-FFBD-4DF7-AF69-CEF40630AC6D}">
      <dgm:prSet/>
      <dgm:spPr/>
      <dgm:t>
        <a:bodyPr/>
        <a:lstStyle/>
        <a:p>
          <a:endParaRPr lang="ru-RU"/>
        </a:p>
      </dgm:t>
    </dgm:pt>
    <dgm:pt modelId="{787F0397-83A7-4628-AC8F-86F2D6A67D4B}">
      <dgm:prSet phldrT="[Текст]" custT="1"/>
      <dgm:spPr/>
      <dgm:t>
        <a:bodyPr/>
        <a:lstStyle/>
        <a:p>
          <a:r>
            <a:rPr lang="ru-RU" sz="1600" dirty="0" smtClean="0"/>
            <a:t>3</a:t>
          </a:r>
          <a:r>
            <a:rPr lang="en-US" sz="1600" dirty="0" smtClean="0"/>
            <a:t>D-</a:t>
          </a:r>
          <a:r>
            <a:rPr lang="ru-RU" sz="1600" dirty="0" smtClean="0"/>
            <a:t>моделирование</a:t>
          </a:r>
          <a:endParaRPr lang="ru-RU" sz="1600" dirty="0"/>
        </a:p>
      </dgm:t>
    </dgm:pt>
    <dgm:pt modelId="{34108F59-FBA8-43FB-BA03-E03D0A3FE813}" type="parTrans" cxnId="{100B7967-ACE5-40AA-940F-B12D0BA8850B}">
      <dgm:prSet/>
      <dgm:spPr/>
      <dgm:t>
        <a:bodyPr/>
        <a:lstStyle/>
        <a:p>
          <a:endParaRPr lang="ru-RU"/>
        </a:p>
      </dgm:t>
    </dgm:pt>
    <dgm:pt modelId="{CD677441-09FF-4969-AE95-D60EE423F55F}" type="sibTrans" cxnId="{100B7967-ACE5-40AA-940F-B12D0BA8850B}">
      <dgm:prSet/>
      <dgm:spPr/>
      <dgm:t>
        <a:bodyPr/>
        <a:lstStyle/>
        <a:p>
          <a:endParaRPr lang="ru-RU"/>
        </a:p>
      </dgm:t>
    </dgm:pt>
    <dgm:pt modelId="{75E2FA9B-F07C-4B2B-A574-500C3539C048}">
      <dgm:prSet phldrT="[Текст]" custT="1"/>
      <dgm:spPr/>
      <dgm:t>
        <a:bodyPr/>
        <a:lstStyle/>
        <a:p>
          <a:r>
            <a:rPr lang="ru-RU" sz="1600" dirty="0" smtClean="0"/>
            <a:t>Разработка </a:t>
          </a:r>
          <a:r>
            <a:rPr lang="en-US" sz="1600" dirty="0" smtClean="0"/>
            <a:t>VR/AR</a:t>
          </a:r>
          <a:r>
            <a:rPr lang="ru-RU" sz="1600" dirty="0" smtClean="0"/>
            <a:t>-приложений</a:t>
          </a:r>
          <a:endParaRPr lang="ru-RU" sz="1600" dirty="0"/>
        </a:p>
      </dgm:t>
    </dgm:pt>
    <dgm:pt modelId="{F13DB25E-A85D-44FA-A8B3-EDD8649D6F72}" type="parTrans" cxnId="{5E91A52E-589C-4990-8656-38E2E71D1378}">
      <dgm:prSet/>
      <dgm:spPr/>
      <dgm:t>
        <a:bodyPr/>
        <a:lstStyle/>
        <a:p>
          <a:endParaRPr lang="ru-RU"/>
        </a:p>
      </dgm:t>
    </dgm:pt>
    <dgm:pt modelId="{FAC0DCBE-525F-451B-8425-40E8E03F6AED}" type="sibTrans" cxnId="{5E91A52E-589C-4990-8656-38E2E71D1378}">
      <dgm:prSet/>
      <dgm:spPr/>
      <dgm:t>
        <a:bodyPr/>
        <a:lstStyle/>
        <a:p>
          <a:endParaRPr lang="ru-RU"/>
        </a:p>
      </dgm:t>
    </dgm:pt>
    <dgm:pt modelId="{2A04B2CD-92D5-42B1-9536-8F4A440596A1}" type="pres">
      <dgm:prSet presAssocID="{69858230-FDDC-4F3D-9E70-D341C287C4D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6DC8EB2-43A8-40E9-BCD5-8A6B3FDB721B}" type="pres">
      <dgm:prSet presAssocID="{CA43FCB8-0C09-4D26-B574-822F68701195}" presName="composite" presStyleCnt="0"/>
      <dgm:spPr/>
    </dgm:pt>
    <dgm:pt modelId="{01B7287E-D105-436F-841A-A0293B943CCD}" type="pres">
      <dgm:prSet presAssocID="{CA43FCB8-0C09-4D26-B574-822F68701195}" presName="bentUpArrow1" presStyleLbl="alignImgPlace1" presStyleIdx="0" presStyleCnt="4"/>
      <dgm:spPr/>
    </dgm:pt>
    <dgm:pt modelId="{2E141F9B-2C19-42C7-8572-BD658106826D}" type="pres">
      <dgm:prSet presAssocID="{CA43FCB8-0C09-4D26-B574-822F68701195}" presName="ParentText" presStyleLbl="node1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4AF27-09F7-4EF8-8B83-FD8DC6A04DA0}" type="pres">
      <dgm:prSet presAssocID="{CA43FCB8-0C09-4D26-B574-822F68701195}" presName="ChildText" presStyleLbl="revTx" presStyleIdx="0" presStyleCnt="4" custScaleX="375370" custLinFactX="51741" custLinFactNeighborX="100000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7F03A5-B7A7-49C1-83C5-E140AB6FAFA1}" type="pres">
      <dgm:prSet presAssocID="{2A444F60-4D69-4015-BF58-F277C18E51E1}" presName="sibTrans" presStyleCnt="0"/>
      <dgm:spPr/>
    </dgm:pt>
    <dgm:pt modelId="{A1E75C31-4744-48A4-9ABB-7D6943758B4D}" type="pres">
      <dgm:prSet presAssocID="{CCC1D301-6011-4E40-A152-B50368DC4535}" presName="composite" presStyleCnt="0"/>
      <dgm:spPr/>
    </dgm:pt>
    <dgm:pt modelId="{0B0A40D5-36D2-468C-BD7B-C61050EFB029}" type="pres">
      <dgm:prSet presAssocID="{CCC1D301-6011-4E40-A152-B50368DC4535}" presName="bentUpArrow1" presStyleLbl="alignImgPlace1" presStyleIdx="1" presStyleCnt="4"/>
      <dgm:spPr/>
    </dgm:pt>
    <dgm:pt modelId="{F37452B7-2789-42F1-89A6-FDD71FBE44CF}" type="pres">
      <dgm:prSet presAssocID="{CCC1D301-6011-4E40-A152-B50368DC4535}" presName="ParentText" presStyleLbl="node1" presStyleIdx="1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6627E-4B3B-4DA9-BB1E-A2D065D7392D}" type="pres">
      <dgm:prSet presAssocID="{CCC1D301-6011-4E40-A152-B50368DC4535}" presName="ChildText" presStyleLbl="revTx" presStyleIdx="1" presStyleCnt="4" custScaleX="384517" custLinFactX="55503" custLinFactNeighborX="100000" custLinFactNeighborY="-16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5C41E-11D0-4CC4-A1B6-5F0FAFC4424E}" type="pres">
      <dgm:prSet presAssocID="{AF4FFA3B-20EB-4807-AA17-FA412209D63F}" presName="sibTrans" presStyleCnt="0"/>
      <dgm:spPr/>
    </dgm:pt>
    <dgm:pt modelId="{C0702297-D28A-41C9-B886-78F5A9AF6B05}" type="pres">
      <dgm:prSet presAssocID="{77B19A5C-EDD4-4777-914E-53BCE015ED33}" presName="composite" presStyleCnt="0"/>
      <dgm:spPr/>
    </dgm:pt>
    <dgm:pt modelId="{F4A138EF-82FF-4704-8589-04B42F47CFE7}" type="pres">
      <dgm:prSet presAssocID="{77B19A5C-EDD4-4777-914E-53BCE015ED33}" presName="bentUpArrow1" presStyleLbl="alignImgPlace1" presStyleIdx="2" presStyleCnt="4"/>
      <dgm:spPr/>
    </dgm:pt>
    <dgm:pt modelId="{3E536BE5-E79E-45FF-8AA7-62A79E579090}" type="pres">
      <dgm:prSet presAssocID="{77B19A5C-EDD4-4777-914E-53BCE015ED33}" presName="ParentText" presStyleLbl="node1" presStyleIdx="2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4F0922-DE76-4476-A440-074E41A6A82B}" type="pres">
      <dgm:prSet presAssocID="{77B19A5C-EDD4-4777-914E-53BCE015ED33}" presName="ChildText" presStyleLbl="revTx" presStyleIdx="2" presStyleCnt="4" custScaleX="388304" custLinFactX="55013" custLinFactNeighborX="100000" custLinFactNeighborY="-80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36017-A946-48F2-A9ED-6B54C589CBD6}" type="pres">
      <dgm:prSet presAssocID="{CD1F77A0-C5C9-469E-9F96-347871E84C01}" presName="sibTrans" presStyleCnt="0"/>
      <dgm:spPr/>
    </dgm:pt>
    <dgm:pt modelId="{AC18BF5D-9044-4C87-BF87-556D49C26D55}" type="pres">
      <dgm:prSet presAssocID="{83252946-2CD0-4253-A48C-46569BD9D6E6}" presName="composite" presStyleCnt="0"/>
      <dgm:spPr/>
    </dgm:pt>
    <dgm:pt modelId="{D540ABEA-B979-4DF1-BB39-D056370998FC}" type="pres">
      <dgm:prSet presAssocID="{83252946-2CD0-4253-A48C-46569BD9D6E6}" presName="bentUpArrow1" presStyleLbl="alignImgPlace1" presStyleIdx="3" presStyleCnt="4"/>
      <dgm:spPr/>
    </dgm:pt>
    <dgm:pt modelId="{2EBD47A2-DE34-4B5A-BDEA-66E83A83046C}" type="pres">
      <dgm:prSet presAssocID="{83252946-2CD0-4253-A48C-46569BD9D6E6}" presName="ParentText" presStyleLbl="node1" presStyleIdx="3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5D8AD-A042-4170-B219-18EC78327F5B}" type="pres">
      <dgm:prSet presAssocID="{83252946-2CD0-4253-A48C-46569BD9D6E6}" presName="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AA7257F4-D27B-43CE-81BE-F90AA945884D}" type="pres">
      <dgm:prSet presAssocID="{14E39500-24AB-4083-94E5-69BE4F1AF0C1}" presName="sibTrans" presStyleCnt="0"/>
      <dgm:spPr/>
    </dgm:pt>
    <dgm:pt modelId="{074C5353-BC89-4A35-86B3-A17E5A8F2CF0}" type="pres">
      <dgm:prSet presAssocID="{41CCC11A-88C5-470F-B8FE-E194D7D0AB50}" presName="composite" presStyleCnt="0"/>
      <dgm:spPr/>
    </dgm:pt>
    <dgm:pt modelId="{24FB0656-F958-4AE6-A02C-0EA3300091C6}" type="pres">
      <dgm:prSet presAssocID="{41CCC11A-88C5-470F-B8FE-E194D7D0AB50}" presName="ParentText" presStyleLbl="node1" presStyleIdx="4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49FE58-155C-451A-B258-E77D9F7F1FD2}" type="presOf" srcId="{DB4E5747-1483-4844-B365-CEF63BE6BEC0}" destId="{5B4F0922-DE76-4476-A440-074E41A6A82B}" srcOrd="0" destOrd="0" presId="urn:microsoft.com/office/officeart/2005/8/layout/StepDownProcess"/>
    <dgm:cxn modelId="{8F4BC4C3-37DF-44BA-9707-7B5884557FE2}" srcId="{69858230-FDDC-4F3D-9E70-D341C287C4D5}" destId="{77B19A5C-EDD4-4777-914E-53BCE015ED33}" srcOrd="2" destOrd="0" parTransId="{68F3568D-8E0C-4E4C-BBA8-D6805DF37A63}" sibTransId="{CD1F77A0-C5C9-469E-9F96-347871E84C01}"/>
    <dgm:cxn modelId="{F967DB6B-CA6A-44BB-BC6B-BF61A1B3E6C1}" srcId="{CA43FCB8-0C09-4D26-B574-822F68701195}" destId="{2929975E-E62C-4A20-8F1A-43A9151E34DF}" srcOrd="0" destOrd="0" parTransId="{54C1FE43-A6CB-4A58-84F9-14C2505A9FD6}" sibTransId="{18AE3488-6CB8-4DCB-8F1E-9C6C782D161E}"/>
    <dgm:cxn modelId="{52AB899E-001F-4E69-A012-3C6FE6BCAD2E}" type="presOf" srcId="{787F0397-83A7-4628-AC8F-86F2D6A67D4B}" destId="{3656627E-4B3B-4DA9-BB1E-A2D065D7392D}" srcOrd="0" destOrd="1" presId="urn:microsoft.com/office/officeart/2005/8/layout/StepDownProcess"/>
    <dgm:cxn modelId="{7E121CE1-BCE7-4506-8483-E1E3CD8E40D8}" type="presOf" srcId="{41CCC11A-88C5-470F-B8FE-E194D7D0AB50}" destId="{24FB0656-F958-4AE6-A02C-0EA3300091C6}" srcOrd="0" destOrd="0" presId="urn:microsoft.com/office/officeart/2005/8/layout/StepDownProcess"/>
    <dgm:cxn modelId="{BB642827-AE6F-4020-85C1-FFA7D245960C}" type="presOf" srcId="{FF9D1A89-435F-4A5D-80C4-220DBE29B441}" destId="{3656627E-4B3B-4DA9-BB1E-A2D065D7392D}" srcOrd="0" destOrd="0" presId="urn:microsoft.com/office/officeart/2005/8/layout/StepDownProcess"/>
    <dgm:cxn modelId="{8B6E43F9-5266-4953-B062-28CAF9B18ABA}" type="presOf" srcId="{CCC1D301-6011-4E40-A152-B50368DC4535}" destId="{F37452B7-2789-42F1-89A6-FDD71FBE44CF}" srcOrd="0" destOrd="0" presId="urn:microsoft.com/office/officeart/2005/8/layout/StepDownProcess"/>
    <dgm:cxn modelId="{617793B4-B1C7-42F2-B43F-CB56EBF9DAAA}" type="presOf" srcId="{69858230-FDDC-4F3D-9E70-D341C287C4D5}" destId="{2A04B2CD-92D5-42B1-9536-8F4A440596A1}" srcOrd="0" destOrd="0" presId="urn:microsoft.com/office/officeart/2005/8/layout/StepDownProcess"/>
    <dgm:cxn modelId="{4012D628-362D-474B-93C1-B545AA8EF83F}" type="presOf" srcId="{77B19A5C-EDD4-4777-914E-53BCE015ED33}" destId="{3E536BE5-E79E-45FF-8AA7-62A79E579090}" srcOrd="0" destOrd="0" presId="urn:microsoft.com/office/officeart/2005/8/layout/StepDownProcess"/>
    <dgm:cxn modelId="{7F08C8A8-375D-4100-B9B1-D1DC1813A636}" srcId="{69858230-FDDC-4F3D-9E70-D341C287C4D5}" destId="{CCC1D301-6011-4E40-A152-B50368DC4535}" srcOrd="1" destOrd="0" parTransId="{6C7FD3D5-7C6A-405B-87C3-CF2F94D91788}" sibTransId="{AF4FFA3B-20EB-4807-AA17-FA412209D63F}"/>
    <dgm:cxn modelId="{D24A26BD-0834-4FA9-8A3D-4E0DED8D8242}" type="presOf" srcId="{2929975E-E62C-4A20-8F1A-43A9151E34DF}" destId="{F864AF27-09F7-4EF8-8B83-FD8DC6A04DA0}" srcOrd="0" destOrd="0" presId="urn:microsoft.com/office/officeart/2005/8/layout/StepDownProcess"/>
    <dgm:cxn modelId="{60935F9D-FFBD-4DF7-AF69-CEF40630AC6D}" srcId="{CA43FCB8-0C09-4D26-B574-822F68701195}" destId="{9DFF4C31-5F7F-4ACF-A863-A8BA5398CF2A}" srcOrd="1" destOrd="0" parTransId="{E6E17654-EE96-4F85-8332-093F1111F705}" sibTransId="{EA89EF98-C350-4C16-913D-126DFC27C8ED}"/>
    <dgm:cxn modelId="{96A27557-6C2A-4538-BA3D-553C44CAA9B7}" srcId="{77B19A5C-EDD4-4777-914E-53BCE015ED33}" destId="{DB4E5747-1483-4844-B365-CEF63BE6BEC0}" srcOrd="0" destOrd="0" parTransId="{6B070286-A37A-4AB1-82FC-838D1B1D852B}" sibTransId="{D0AF9498-BD9C-492F-B441-94E65D0B61F3}"/>
    <dgm:cxn modelId="{F803DB30-F4FA-445B-AA03-8A0B5288EE47}" type="presOf" srcId="{75E2FA9B-F07C-4B2B-A574-500C3539C048}" destId="{5B4F0922-DE76-4476-A440-074E41A6A82B}" srcOrd="0" destOrd="1" presId="urn:microsoft.com/office/officeart/2005/8/layout/StepDownProcess"/>
    <dgm:cxn modelId="{88EAE47D-5EC2-4AE1-930E-EA1B31D06639}" srcId="{69858230-FDDC-4F3D-9E70-D341C287C4D5}" destId="{CA43FCB8-0C09-4D26-B574-822F68701195}" srcOrd="0" destOrd="0" parTransId="{C5AB937B-A065-4739-961D-E7F60E9EB930}" sibTransId="{2A444F60-4D69-4015-BF58-F277C18E51E1}"/>
    <dgm:cxn modelId="{5E91A52E-589C-4990-8656-38E2E71D1378}" srcId="{77B19A5C-EDD4-4777-914E-53BCE015ED33}" destId="{75E2FA9B-F07C-4B2B-A574-500C3539C048}" srcOrd="1" destOrd="0" parTransId="{F13DB25E-A85D-44FA-A8B3-EDD8649D6F72}" sibTransId="{FAC0DCBE-525F-451B-8425-40E8E03F6AED}"/>
    <dgm:cxn modelId="{3B9EC011-1F1D-456D-AB00-11DE97477046}" srcId="{69858230-FDDC-4F3D-9E70-D341C287C4D5}" destId="{83252946-2CD0-4253-A48C-46569BD9D6E6}" srcOrd="3" destOrd="0" parTransId="{93796AC8-07F9-4953-A84A-64D22E7CD698}" sibTransId="{14E39500-24AB-4083-94E5-69BE4F1AF0C1}"/>
    <dgm:cxn modelId="{0462E41D-2E20-4457-AE24-9632E0DBB2F6}" srcId="{69858230-FDDC-4F3D-9E70-D341C287C4D5}" destId="{41CCC11A-88C5-470F-B8FE-E194D7D0AB50}" srcOrd="4" destOrd="0" parTransId="{1F1E75EC-02B0-4ADA-87AB-5644832648DB}" sibTransId="{E088EC0B-E446-450F-A49E-DD2012CCCB38}"/>
    <dgm:cxn modelId="{E0411DBF-74D1-4724-8DDA-F4C58ADCE209}" type="presOf" srcId="{83252946-2CD0-4253-A48C-46569BD9D6E6}" destId="{2EBD47A2-DE34-4B5A-BDEA-66E83A83046C}" srcOrd="0" destOrd="0" presId="urn:microsoft.com/office/officeart/2005/8/layout/StepDownProcess"/>
    <dgm:cxn modelId="{C0551C78-C5C8-474B-BFEE-44FF7F0BE5E9}" srcId="{CCC1D301-6011-4E40-A152-B50368DC4535}" destId="{FF9D1A89-435F-4A5D-80C4-220DBE29B441}" srcOrd="0" destOrd="0" parTransId="{55CCC755-4949-4A3D-A08B-39A3A4B480F5}" sibTransId="{DF9264C2-FAB4-4F59-90BA-7817DA355F34}"/>
    <dgm:cxn modelId="{D515AEEB-C289-41A0-A5CB-3C7F8F50012A}" type="presOf" srcId="{CA43FCB8-0C09-4D26-B574-822F68701195}" destId="{2E141F9B-2C19-42C7-8572-BD658106826D}" srcOrd="0" destOrd="0" presId="urn:microsoft.com/office/officeart/2005/8/layout/StepDownProcess"/>
    <dgm:cxn modelId="{100B7967-ACE5-40AA-940F-B12D0BA8850B}" srcId="{CCC1D301-6011-4E40-A152-B50368DC4535}" destId="{787F0397-83A7-4628-AC8F-86F2D6A67D4B}" srcOrd="1" destOrd="0" parTransId="{34108F59-FBA8-43FB-BA03-E03D0A3FE813}" sibTransId="{CD677441-09FF-4969-AE95-D60EE423F55F}"/>
    <dgm:cxn modelId="{9D9FA3CE-4CB4-4676-ACBF-E3C567211C29}" type="presOf" srcId="{9DFF4C31-5F7F-4ACF-A863-A8BA5398CF2A}" destId="{F864AF27-09F7-4EF8-8B83-FD8DC6A04DA0}" srcOrd="0" destOrd="1" presId="urn:microsoft.com/office/officeart/2005/8/layout/StepDownProcess"/>
    <dgm:cxn modelId="{727DF812-1583-4502-9204-1318009F2D71}" type="presParOf" srcId="{2A04B2CD-92D5-42B1-9536-8F4A440596A1}" destId="{26DC8EB2-43A8-40E9-BCD5-8A6B3FDB721B}" srcOrd="0" destOrd="0" presId="urn:microsoft.com/office/officeart/2005/8/layout/StepDownProcess"/>
    <dgm:cxn modelId="{14C08951-F8E2-48EE-9D77-EADE8D421B3B}" type="presParOf" srcId="{26DC8EB2-43A8-40E9-BCD5-8A6B3FDB721B}" destId="{01B7287E-D105-436F-841A-A0293B943CCD}" srcOrd="0" destOrd="0" presId="urn:microsoft.com/office/officeart/2005/8/layout/StepDownProcess"/>
    <dgm:cxn modelId="{6CC1A3BF-82EB-4E3E-A938-A26E9369C7A1}" type="presParOf" srcId="{26DC8EB2-43A8-40E9-BCD5-8A6B3FDB721B}" destId="{2E141F9B-2C19-42C7-8572-BD658106826D}" srcOrd="1" destOrd="0" presId="urn:microsoft.com/office/officeart/2005/8/layout/StepDownProcess"/>
    <dgm:cxn modelId="{F3162951-E905-4081-9F97-0BD5036B4512}" type="presParOf" srcId="{26DC8EB2-43A8-40E9-BCD5-8A6B3FDB721B}" destId="{F864AF27-09F7-4EF8-8B83-FD8DC6A04DA0}" srcOrd="2" destOrd="0" presId="urn:microsoft.com/office/officeart/2005/8/layout/StepDownProcess"/>
    <dgm:cxn modelId="{4DDB06A8-F26C-4AD6-BC63-4E014D9BF107}" type="presParOf" srcId="{2A04B2CD-92D5-42B1-9536-8F4A440596A1}" destId="{097F03A5-B7A7-49C1-83C5-E140AB6FAFA1}" srcOrd="1" destOrd="0" presId="urn:microsoft.com/office/officeart/2005/8/layout/StepDownProcess"/>
    <dgm:cxn modelId="{4489D293-32A5-4D7D-B460-BB6758AB9678}" type="presParOf" srcId="{2A04B2CD-92D5-42B1-9536-8F4A440596A1}" destId="{A1E75C31-4744-48A4-9ABB-7D6943758B4D}" srcOrd="2" destOrd="0" presId="urn:microsoft.com/office/officeart/2005/8/layout/StepDownProcess"/>
    <dgm:cxn modelId="{A5A51A51-B7AE-42CC-9D7D-8134AC75BE10}" type="presParOf" srcId="{A1E75C31-4744-48A4-9ABB-7D6943758B4D}" destId="{0B0A40D5-36D2-468C-BD7B-C61050EFB029}" srcOrd="0" destOrd="0" presId="urn:microsoft.com/office/officeart/2005/8/layout/StepDownProcess"/>
    <dgm:cxn modelId="{C326C920-D935-4CD4-88F8-00B24F087C37}" type="presParOf" srcId="{A1E75C31-4744-48A4-9ABB-7D6943758B4D}" destId="{F37452B7-2789-42F1-89A6-FDD71FBE44CF}" srcOrd="1" destOrd="0" presId="urn:microsoft.com/office/officeart/2005/8/layout/StepDownProcess"/>
    <dgm:cxn modelId="{F999150A-706C-4D3A-9CC0-0EB6B68CC398}" type="presParOf" srcId="{A1E75C31-4744-48A4-9ABB-7D6943758B4D}" destId="{3656627E-4B3B-4DA9-BB1E-A2D065D7392D}" srcOrd="2" destOrd="0" presId="urn:microsoft.com/office/officeart/2005/8/layout/StepDownProcess"/>
    <dgm:cxn modelId="{6E6B4C7E-03E1-4958-AD47-C32D8CDA2922}" type="presParOf" srcId="{2A04B2CD-92D5-42B1-9536-8F4A440596A1}" destId="{A9E5C41E-11D0-4CC4-A1B6-5F0FAFC4424E}" srcOrd="3" destOrd="0" presId="urn:microsoft.com/office/officeart/2005/8/layout/StepDownProcess"/>
    <dgm:cxn modelId="{C1CEFB4D-509A-4064-B53F-23637EEB356E}" type="presParOf" srcId="{2A04B2CD-92D5-42B1-9536-8F4A440596A1}" destId="{C0702297-D28A-41C9-B886-78F5A9AF6B05}" srcOrd="4" destOrd="0" presId="urn:microsoft.com/office/officeart/2005/8/layout/StepDownProcess"/>
    <dgm:cxn modelId="{D5524B4F-97D7-4B46-BEF7-06058684864D}" type="presParOf" srcId="{C0702297-D28A-41C9-B886-78F5A9AF6B05}" destId="{F4A138EF-82FF-4704-8589-04B42F47CFE7}" srcOrd="0" destOrd="0" presId="urn:microsoft.com/office/officeart/2005/8/layout/StepDownProcess"/>
    <dgm:cxn modelId="{0BEBBAB7-D75E-45C3-B21D-8EA31716F399}" type="presParOf" srcId="{C0702297-D28A-41C9-B886-78F5A9AF6B05}" destId="{3E536BE5-E79E-45FF-8AA7-62A79E579090}" srcOrd="1" destOrd="0" presId="urn:microsoft.com/office/officeart/2005/8/layout/StepDownProcess"/>
    <dgm:cxn modelId="{94BA9F20-3FD9-444F-8EEC-FB72292CF140}" type="presParOf" srcId="{C0702297-D28A-41C9-B886-78F5A9AF6B05}" destId="{5B4F0922-DE76-4476-A440-074E41A6A82B}" srcOrd="2" destOrd="0" presId="urn:microsoft.com/office/officeart/2005/8/layout/StepDownProcess"/>
    <dgm:cxn modelId="{BE6E6BEE-3B07-456D-A830-F6D833F48332}" type="presParOf" srcId="{2A04B2CD-92D5-42B1-9536-8F4A440596A1}" destId="{1F436017-A946-48F2-A9ED-6B54C589CBD6}" srcOrd="5" destOrd="0" presId="urn:microsoft.com/office/officeart/2005/8/layout/StepDownProcess"/>
    <dgm:cxn modelId="{44736311-7622-45A7-B41E-47129E3F2FB5}" type="presParOf" srcId="{2A04B2CD-92D5-42B1-9536-8F4A440596A1}" destId="{AC18BF5D-9044-4C87-BF87-556D49C26D55}" srcOrd="6" destOrd="0" presId="urn:microsoft.com/office/officeart/2005/8/layout/StepDownProcess"/>
    <dgm:cxn modelId="{EDF265B6-E447-43CA-9A3B-65399853DE69}" type="presParOf" srcId="{AC18BF5D-9044-4C87-BF87-556D49C26D55}" destId="{D540ABEA-B979-4DF1-BB39-D056370998FC}" srcOrd="0" destOrd="0" presId="urn:microsoft.com/office/officeart/2005/8/layout/StepDownProcess"/>
    <dgm:cxn modelId="{AAD2712B-346F-4FCA-8B2B-1D85B1DBCA3C}" type="presParOf" srcId="{AC18BF5D-9044-4C87-BF87-556D49C26D55}" destId="{2EBD47A2-DE34-4B5A-BDEA-66E83A83046C}" srcOrd="1" destOrd="0" presId="urn:microsoft.com/office/officeart/2005/8/layout/StepDownProcess"/>
    <dgm:cxn modelId="{8B7CDB21-6307-4165-BC50-18AE22FEF62B}" type="presParOf" srcId="{AC18BF5D-9044-4C87-BF87-556D49C26D55}" destId="{ABD5D8AD-A042-4170-B219-18EC78327F5B}" srcOrd="2" destOrd="0" presId="urn:microsoft.com/office/officeart/2005/8/layout/StepDownProcess"/>
    <dgm:cxn modelId="{5FE37CCD-DD14-4B31-9CC2-291876C80A00}" type="presParOf" srcId="{2A04B2CD-92D5-42B1-9536-8F4A440596A1}" destId="{AA7257F4-D27B-43CE-81BE-F90AA945884D}" srcOrd="7" destOrd="0" presId="urn:microsoft.com/office/officeart/2005/8/layout/StepDownProcess"/>
    <dgm:cxn modelId="{A3FBB83C-6AD4-447A-B4C3-ABDE728FC1CB}" type="presParOf" srcId="{2A04B2CD-92D5-42B1-9536-8F4A440596A1}" destId="{074C5353-BC89-4A35-86B3-A17E5A8F2CF0}" srcOrd="8" destOrd="0" presId="urn:microsoft.com/office/officeart/2005/8/layout/StepDownProcess"/>
    <dgm:cxn modelId="{EC1A6349-CD8B-46EE-A43C-FFF55F0F9B3E}" type="presParOf" srcId="{074C5353-BC89-4A35-86B3-A17E5A8F2CF0}" destId="{24FB0656-F958-4AE6-A02C-0EA3300091C6}" srcOrd="0" destOrd="0" presId="urn:microsoft.com/office/officeart/2005/8/layout/StepDown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0A1A5D-5A81-47DB-BE2C-03E0990F0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200"/>
            <a:ext cx="9144000" cy="19431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D18D89D-FEB0-4064-AD3B-357BF020B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C08CCA0-7AC9-4458-99BC-25257703B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7410E7-85CD-46DA-BC17-903832138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C549DF-D60D-41D0-9ADE-DA8EA16AD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7665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A3F95C-774F-4E30-AE17-04AC0612D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A740606-3AD8-42ED-B129-A3DEC06B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47C616E-EC5D-4161-B871-4DBFA23F1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17A186C-6BE5-484A-94F6-B5CFB1FB3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52192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4059D37-F92B-4726-A34B-164AC46F6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EB8A300-DCC2-4DBC-89F3-19460679B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AE01FBC-E1B1-44CF-B5F4-B0621F58B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7877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CDE81A-B789-490D-9823-1DCB79555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4E3DE41-335B-4255-BD1B-1BD5FD769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1CDC965-EE27-49DE-926C-3E4E5F353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187F107-3B06-47AE-890B-4028A5F72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4E7A224-216B-43E1-A95E-10F95BB0F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5BF9C8F-012F-410C-9624-42ADB56B0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381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7FA0CA-376B-46DC-813B-5E5FBFAAC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1EBA494-E82E-4757-A3C0-955EA65D11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3117C38-1525-4DAA-A6A8-79732457C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CF361C5-F126-4C0B-AE3A-2CBA980E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F4F4485-29FD-4F98-96FC-E5D8DCB98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942FB67-03FB-449E-89B5-DF67F63DA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1768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75B5E7-60F9-464C-B174-D06589C57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28484D1-D333-4AE1-BBFC-CD1DEC20F3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4A59D6A-B58D-4E95-A396-200C9B9BC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EB437D5-797B-49CA-AD3B-BE3CAF57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A1F4BFD-DCAB-4FA8-B42C-658D6832F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86913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0DD7D349-5ABD-40CA-91CD-9AC19B7C01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28E4FE5-4CB9-457C-9776-A6FC25BBA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6DF420E-C006-48BA-ACD0-A009889F4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36841BA-4A5C-4F80-82B2-3FE13D1DF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B5348BA-A8D9-4752-9849-D1F480476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7169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C2F858-143C-49BF-AC24-DDE5A569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A1AEBE-8905-4864-B3FD-4CD04946E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A079D8C-B135-4B29-9B74-4C89FD7E531F}"/>
              </a:ext>
            </a:extLst>
          </p:cNvPr>
          <p:cNvSpPr/>
          <p:nvPr userDrawn="1"/>
        </p:nvSpPr>
        <p:spPr>
          <a:xfrm>
            <a:off x="8625840" y="6644640"/>
            <a:ext cx="3600000" cy="213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F0D1648-B806-40EE-B6E3-7634106F579D}"/>
              </a:ext>
            </a:extLst>
          </p:cNvPr>
          <p:cNvSpPr/>
          <p:nvPr userDrawn="1"/>
        </p:nvSpPr>
        <p:spPr>
          <a:xfrm>
            <a:off x="0" y="-22383"/>
            <a:ext cx="3600000" cy="213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D45F2DE-3202-46E3-A4DF-1E1F8D2367F3}"/>
              </a:ext>
            </a:extLst>
          </p:cNvPr>
          <p:cNvSpPr/>
          <p:nvPr userDrawn="1"/>
        </p:nvSpPr>
        <p:spPr>
          <a:xfrm rot="16200000">
            <a:off x="8820811" y="3139757"/>
            <a:ext cx="6492875" cy="21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D4E4023C-83D7-4B9B-83E0-97AB0F4AC43B}"/>
              </a:ext>
            </a:extLst>
          </p:cNvPr>
          <p:cNvSpPr/>
          <p:nvPr userDrawn="1"/>
        </p:nvSpPr>
        <p:spPr>
          <a:xfrm rot="16200000">
            <a:off x="-3139758" y="3504883"/>
            <a:ext cx="6492875" cy="2133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78047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C2F858-143C-49BF-AC24-DDE5A5694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870539" cy="1325563"/>
          </a:xfrm>
        </p:spPr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A1AEBE-8905-4864-B3FD-4CD04946E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870539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8B632DE5-F5F2-4462-94DA-690026333B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32750" y="0"/>
            <a:ext cx="4159250" cy="68580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2334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xmlns="" id="{F0D9FAC9-46ED-4B2F-8516-B63FF23543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2301875"/>
            <a:ext cx="4895129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21" name="Текст 14">
            <a:extLst>
              <a:ext uri="{FF2B5EF4-FFF2-40B4-BE49-F238E27FC236}">
                <a16:creationId xmlns:a16="http://schemas.microsoft.com/office/drawing/2014/main" xmlns="" id="{4413139B-1729-455B-B830-4DAB12D9B2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58672" y="4428023"/>
            <a:ext cx="4879887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2" name="Текст 14">
            <a:extLst>
              <a:ext uri="{FF2B5EF4-FFF2-40B4-BE49-F238E27FC236}">
                <a16:creationId xmlns:a16="http://schemas.microsoft.com/office/drawing/2014/main" xmlns="" id="{222B09F7-7246-4274-A513-9BEACBF61E1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3441" y="4428022"/>
            <a:ext cx="4879888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xmlns="" id="{4B61BE1B-0619-47D5-8D00-1DBE9B7F40B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58672" y="2320617"/>
            <a:ext cx="4940847" cy="156845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6887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14E300-70A9-4046-B13A-C580CDF08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60709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2941CF8-4508-43CA-BA33-C0B9ED753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F7B9934-7384-4A83-8B0E-FFF486DDF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4F36D14-7448-4ACB-B1EC-DDDAAA955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3438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C2F858-143C-49BF-AC24-DDE5A569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A1AEBE-8905-4864-B3FD-4CD04946E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728163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6F616B-C814-43CB-9D66-2ACCE175F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8AE93A1-6738-46E4-8F22-EE921A983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C78392C-C9F7-4DEF-AA81-542C2AAC7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0A34EB-7EF1-4575-A605-E6075A635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1F6B72C-E973-4717-9B32-EB861DCB2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8719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9AC03E-CC96-46B4-8F06-809941B60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D83CB0-A9EB-4FCC-AFF1-9C0719455B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2A519CA-8C32-464E-AB8C-C7DAE493BF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9389CDC-954B-4F3C-8708-20D835E73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021DA71-9B62-4B5B-9FC5-8A2FE4CE5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BC5407C-33E1-4753-B9AC-F00DBA808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07416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663584-63A5-4369-B563-05FB35552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38BDB9A-93BD-4EBA-9434-1716F89768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C6B4D10-58E3-4843-B773-ACE304291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F791276-15DC-4AAA-A29A-7294AAED51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984DE98-0C02-460E-AEB8-1FFCF6EE59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AE545B8-BE5D-416A-A9C4-DD9421383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03D84F0-63EB-4F1F-A304-21FC57730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6BA2A66-252D-4BBD-AD7E-3C84EC958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79859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hyperlink" Target="https://presentation-creation.ru/" TargetMode="Externa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569195-B136-450A-9EBB-E4D32554B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C56AFD3-762E-431D-8169-48E9431F2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B0A7F1-90CF-4B8D-9FE0-9796384F4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85775-DA12-4519-AD4E-BF0D8B5A28A2}" type="datetimeFigureOut">
              <a:rPr lang="ru-RU" smtClean="0"/>
              <a:pPr/>
              <a:t>20.12.2022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2E4D6C-F1D3-4A14-8D0D-B4CCD0AC8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ACE525-741D-45DF-830F-DE1754B07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F1CE1-AE97-4474-A621-9FAA4F63F5A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7"/>
            <a:extLst>
              <a:ext uri="{FF2B5EF4-FFF2-40B4-BE49-F238E27FC236}">
                <a16:creationId xmlns:a16="http://schemas.microsoft.com/office/drawing/2014/main" xmlns="" id="{5B02C175-E080-45D1-9C7B-D1AA06E5A429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672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1" r:id="rId5"/>
    <p:sldLayoutId id="214748366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7" Type="http://schemas.openxmlformats.org/officeDocument/2006/relationships/image" Target="../media/image25.png"/><Relationship Id="rId12" Type="http://schemas.openxmlformats.org/officeDocument/2006/relationships/image" Target="../media/image13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svg"/><Relationship Id="rId11" Type="http://schemas.openxmlformats.org/officeDocument/2006/relationships/image" Target="../media/image8.png"/><Relationship Id="rId5" Type="http://schemas.openxmlformats.org/officeDocument/2006/relationships/image" Target="../media/image24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5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10" Type="http://schemas.openxmlformats.org/officeDocument/2006/relationships/image" Target="../media/image58.jpeg"/><Relationship Id="rId9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A24C834-B741-4195-B095-CF0589AF7461}"/>
              </a:ext>
            </a:extLst>
          </p:cNvPr>
          <p:cNvSpPr/>
          <p:nvPr/>
        </p:nvSpPr>
        <p:spPr>
          <a:xfrm>
            <a:off x="0" y="1161346"/>
            <a:ext cx="12192000" cy="2819400"/>
          </a:xfrm>
          <a:prstGeom prst="rect">
            <a:avLst/>
          </a:prstGeom>
          <a:solidFill>
            <a:srgbClr val="60709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63F741A-A27B-4CE2-B7D3-79591874A8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459" y="1055644"/>
            <a:ext cx="12089080" cy="191255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ИНТЕГРАЦИЯ КАДЕТСКОГО И ЦИФРОВОГО ОБРАЗОВАНИЯ </a:t>
            </a:r>
            <a:br>
              <a:rPr lang="ru-RU" sz="3600" b="1" dirty="0" smtClean="0"/>
            </a:br>
            <a:r>
              <a:rPr lang="ru-RU" sz="3600" b="1" dirty="0" smtClean="0"/>
              <a:t>концепция развития дополнительного образования</a:t>
            </a:r>
            <a:br>
              <a:rPr lang="ru-RU" sz="3600" b="1" dirty="0" smtClean="0"/>
            </a:br>
            <a:r>
              <a:rPr lang="ru-RU" sz="3600" b="1" dirty="0" smtClean="0"/>
              <a:t>в МОУ «Пионерская СОШ»</a:t>
            </a:r>
            <a:br>
              <a:rPr lang="ru-RU" sz="3600" b="1" dirty="0" smtClean="0"/>
            </a:br>
            <a:r>
              <a:rPr lang="ru-RU" sz="3600" b="1" dirty="0" err="1" smtClean="0"/>
              <a:t>Ирбитский</a:t>
            </a:r>
            <a:r>
              <a:rPr lang="ru-RU" sz="3600" b="1" dirty="0" smtClean="0"/>
              <a:t> район</a:t>
            </a:r>
            <a:endParaRPr lang="ru-RU" sz="36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C2BA5F0-712E-441B-8DC7-1A2DEE33D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728" y="3156521"/>
            <a:ext cx="11892543" cy="698589"/>
          </a:xfrm>
        </p:spPr>
        <p:txBody>
          <a:bodyPr>
            <a:noAutofit/>
          </a:bodyPr>
          <a:lstStyle/>
          <a:p>
            <a:r>
              <a:rPr lang="ru-RU" sz="1800" dirty="0" err="1" smtClean="0"/>
              <a:t>Кияева</a:t>
            </a:r>
            <a:r>
              <a:rPr lang="ru-RU" sz="1800" dirty="0" smtClean="0"/>
              <a:t> Юлия Александровна, руководитель школьного методического объединения классных руководителей</a:t>
            </a:r>
          </a:p>
          <a:p>
            <a:r>
              <a:rPr lang="ru-RU" sz="1800" dirty="0" err="1" smtClean="0"/>
              <a:t>Прядеина</a:t>
            </a:r>
            <a:r>
              <a:rPr lang="ru-RU" sz="1800" dirty="0" smtClean="0"/>
              <a:t> Оксана Анатольевна, учитель технологии, классный руководитель первого кадетского класса</a:t>
            </a:r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D6A11B4B-69CF-4A51-9644-617C8A15784E}"/>
              </a:ext>
            </a:extLst>
          </p:cNvPr>
          <p:cNvCxnSpPr>
            <a:cxnSpLocks/>
          </p:cNvCxnSpPr>
          <p:nvPr/>
        </p:nvCxnSpPr>
        <p:spPr>
          <a:xfrm>
            <a:off x="149727" y="2973944"/>
            <a:ext cx="11892544" cy="87426"/>
          </a:xfrm>
          <a:prstGeom prst="line">
            <a:avLst/>
          </a:prstGeom>
          <a:ln w="666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1" t="5346" r="65750" b="3112"/>
          <a:stretch/>
        </p:blipFill>
        <p:spPr>
          <a:xfrm>
            <a:off x="137160" y="85451"/>
            <a:ext cx="916731" cy="939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632" y="4086449"/>
            <a:ext cx="3568734" cy="26765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7659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8E32E4F7-E96D-4D4B-9BA7-80A1A5CE8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444" y="-10983"/>
            <a:ext cx="11186556" cy="10665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Arial Narrow" panose="020B0606020202030204" pitchFamily="34" charset="0"/>
              </a:rPr>
              <a:t>Дополнительные общеобразовательные общеразвивающие программы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2345D87-D586-483C-8FF2-5864ADE87ADC}"/>
              </a:ext>
            </a:extLst>
          </p:cNvPr>
          <p:cNvSpPr/>
          <p:nvPr/>
        </p:nvSpPr>
        <p:spPr>
          <a:xfrm>
            <a:off x="1464241" y="993207"/>
            <a:ext cx="3964742" cy="14239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9BC800C-525A-41F8-854B-7DA4857FD801}"/>
              </a:ext>
            </a:extLst>
          </p:cNvPr>
          <p:cNvSpPr/>
          <p:nvPr/>
        </p:nvSpPr>
        <p:spPr>
          <a:xfrm>
            <a:off x="1464242" y="2677716"/>
            <a:ext cx="3964742" cy="14548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EFD3742-E87A-43E3-A475-73A4B2A26B4C}"/>
              </a:ext>
            </a:extLst>
          </p:cNvPr>
          <p:cNvSpPr/>
          <p:nvPr/>
        </p:nvSpPr>
        <p:spPr>
          <a:xfrm>
            <a:off x="7298966" y="993207"/>
            <a:ext cx="4053850" cy="14352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F3219A3-D41D-4A18-9DCA-45FE7682E53C}"/>
              </a:ext>
            </a:extLst>
          </p:cNvPr>
          <p:cNvSpPr/>
          <p:nvPr/>
        </p:nvSpPr>
        <p:spPr>
          <a:xfrm>
            <a:off x="7298966" y="2677715"/>
            <a:ext cx="4053850" cy="145489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екст 8">
            <a:extLst>
              <a:ext uri="{FF2B5EF4-FFF2-40B4-BE49-F238E27FC236}">
                <a16:creationId xmlns:a16="http://schemas.microsoft.com/office/drawing/2014/main" xmlns="" id="{F075C86B-C075-4CC8-91DF-A2049B89FFCE}"/>
              </a:ext>
            </a:extLst>
          </p:cNvPr>
          <p:cNvSpPr txBox="1">
            <a:spLocks/>
          </p:cNvSpPr>
          <p:nvPr/>
        </p:nvSpPr>
        <p:spPr>
          <a:xfrm>
            <a:off x="2143752" y="1483586"/>
            <a:ext cx="2730129" cy="87851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Юный спасатель»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6EC656BC-F301-484C-8375-D4D8183F4255}"/>
              </a:ext>
            </a:extLst>
          </p:cNvPr>
          <p:cNvSpPr txBox="1">
            <a:spLocks/>
          </p:cNvSpPr>
          <p:nvPr/>
        </p:nvSpPr>
        <p:spPr>
          <a:xfrm>
            <a:off x="2099524" y="3179413"/>
            <a:ext cx="2806668" cy="7502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«Конструирование»</a:t>
            </a:r>
          </a:p>
        </p:txBody>
      </p:sp>
      <p:sp>
        <p:nvSpPr>
          <p:cNvPr id="12" name="Текст 8">
            <a:extLst>
              <a:ext uri="{FF2B5EF4-FFF2-40B4-BE49-F238E27FC236}">
                <a16:creationId xmlns:a16="http://schemas.microsoft.com/office/drawing/2014/main" xmlns="" id="{900E3CD4-3FC1-414D-B98B-E2668628A06A}"/>
              </a:ext>
            </a:extLst>
          </p:cNvPr>
          <p:cNvSpPr txBox="1">
            <a:spLocks/>
          </p:cNvSpPr>
          <p:nvPr/>
        </p:nvSpPr>
        <p:spPr>
          <a:xfrm>
            <a:off x="7933039" y="1404680"/>
            <a:ext cx="3313876" cy="10363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D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-моделирование»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xmlns="" id="{F099C9FF-612F-4549-B2BB-0DB5EE686621}"/>
              </a:ext>
            </a:extLst>
          </p:cNvPr>
          <p:cNvSpPr txBox="1">
            <a:spLocks/>
          </p:cNvSpPr>
          <p:nvPr/>
        </p:nvSpPr>
        <p:spPr>
          <a:xfrm>
            <a:off x="7840759" y="3036393"/>
            <a:ext cx="3357637" cy="103632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Разработка 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VR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/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AR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-приложений»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60C9310F-F07D-4D85-ADAF-F01907FC4A98}"/>
              </a:ext>
            </a:extLst>
          </p:cNvPr>
          <p:cNvSpPr/>
          <p:nvPr/>
        </p:nvSpPr>
        <p:spPr>
          <a:xfrm>
            <a:off x="922621" y="1187002"/>
            <a:ext cx="1036320" cy="1036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C82EC5B0-23AB-4070-BA77-489DFA03896C}"/>
              </a:ext>
            </a:extLst>
          </p:cNvPr>
          <p:cNvSpPr/>
          <p:nvPr/>
        </p:nvSpPr>
        <p:spPr>
          <a:xfrm>
            <a:off x="942765" y="2845876"/>
            <a:ext cx="1036320" cy="10363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97679FA8-6BA5-4841-9C25-2D597D720209}"/>
              </a:ext>
            </a:extLst>
          </p:cNvPr>
          <p:cNvSpPr/>
          <p:nvPr/>
        </p:nvSpPr>
        <p:spPr>
          <a:xfrm>
            <a:off x="6790818" y="1187002"/>
            <a:ext cx="1036320" cy="103632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61FBBF96-64DD-4E8A-8F0A-64F3F3997554}"/>
              </a:ext>
            </a:extLst>
          </p:cNvPr>
          <p:cNvSpPr/>
          <p:nvPr/>
        </p:nvSpPr>
        <p:spPr>
          <a:xfrm>
            <a:off x="6804439" y="2845876"/>
            <a:ext cx="1036320" cy="103632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8BE96676-3F95-4A96-80FF-43C907F66A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45625" y="1410004"/>
            <a:ext cx="590312" cy="59031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F21D18D7-32DD-482B-A0D0-97020DE00A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65769" y="3068879"/>
            <a:ext cx="590312" cy="59031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C5A70779-1151-4CFE-9245-830CCF8521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013822" y="1410004"/>
            <a:ext cx="590312" cy="59031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42801F4-ACAA-405A-869B-C2C24167D75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027443" y="3068880"/>
            <a:ext cx="590312" cy="590312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A13F02C5-D91C-41C8-A768-087FD6AD5394}"/>
              </a:ext>
            </a:extLst>
          </p:cNvPr>
          <p:cNvSpPr/>
          <p:nvPr/>
        </p:nvSpPr>
        <p:spPr>
          <a:xfrm rot="16200000">
            <a:off x="-2115012" y="3313252"/>
            <a:ext cx="4461521" cy="2314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2693E34A-F2A7-4E9A-9A78-F0DE68BFAC43}"/>
              </a:ext>
            </a:extLst>
          </p:cNvPr>
          <p:cNvSpPr/>
          <p:nvPr/>
        </p:nvSpPr>
        <p:spPr>
          <a:xfrm rot="16200000">
            <a:off x="9845491" y="3313250"/>
            <a:ext cx="4461521" cy="2314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7">
            <a:extLst>
              <a:ext uri="{FF2B5EF4-FFF2-40B4-BE49-F238E27FC236}">
                <a16:creationId xmlns:a16="http://schemas.microsoft.com/office/drawing/2014/main" xmlns="" id="{8E32E4F7-E96D-4D4B-9BA7-80A1A5CE8DD9}"/>
              </a:ext>
            </a:extLst>
          </p:cNvPr>
          <p:cNvSpPr txBox="1">
            <a:spLocks/>
          </p:cNvSpPr>
          <p:nvPr/>
        </p:nvSpPr>
        <p:spPr>
          <a:xfrm>
            <a:off x="1057158" y="4198581"/>
            <a:ext cx="11186556" cy="1066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60709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Arial Narrow" panose="020B0606020202030204" pitchFamily="34" charset="0"/>
              </a:rPr>
              <a:t>Программы внеурочной деятельности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25" name="Рисунок 24" descr="Флажок со сплошной заливкой">
            <a:extLst>
              <a:ext uri="{FF2B5EF4-FFF2-40B4-BE49-F238E27FC236}">
                <a16:creationId xmlns:a16="http://schemas.microsoft.com/office/drawing/2014/main" xmlns="" id="{8D809365-2E4C-4F48-A6DE-25CC4A5994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28617" y="315405"/>
            <a:ext cx="413796" cy="413796"/>
          </a:xfrm>
          <a:prstGeom prst="rect">
            <a:avLst/>
          </a:prstGeom>
        </p:spPr>
      </p:pic>
      <p:pic>
        <p:nvPicPr>
          <p:cNvPr id="29" name="Рисунок 28" descr="Флажок со сплошной заливкой">
            <a:extLst>
              <a:ext uri="{FF2B5EF4-FFF2-40B4-BE49-F238E27FC236}">
                <a16:creationId xmlns:a16="http://schemas.microsoft.com/office/drawing/2014/main" xmlns="" id="{8D809365-2E4C-4F48-A6DE-25CC4A59941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87637" y="4524969"/>
            <a:ext cx="413796" cy="413796"/>
          </a:xfrm>
          <a:prstGeom prst="rect">
            <a:avLst/>
          </a:prstGeom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DEFD3742-E87A-43E3-A475-73A4B2A26B4C}"/>
              </a:ext>
            </a:extLst>
          </p:cNvPr>
          <p:cNvSpPr/>
          <p:nvPr/>
        </p:nvSpPr>
        <p:spPr>
          <a:xfrm>
            <a:off x="1460925" y="5277094"/>
            <a:ext cx="4053850" cy="14352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Текст 8">
            <a:extLst>
              <a:ext uri="{FF2B5EF4-FFF2-40B4-BE49-F238E27FC236}">
                <a16:creationId xmlns:a16="http://schemas.microsoft.com/office/drawing/2014/main" xmlns="" id="{900E3CD4-3FC1-414D-B98B-E2668628A06A}"/>
              </a:ext>
            </a:extLst>
          </p:cNvPr>
          <p:cNvSpPr txBox="1">
            <a:spLocks/>
          </p:cNvSpPr>
          <p:nvPr/>
        </p:nvSpPr>
        <p:spPr>
          <a:xfrm>
            <a:off x="2094998" y="5688567"/>
            <a:ext cx="3313876" cy="10363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«Геоинформационные технологии»</a:t>
            </a: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97679FA8-6BA5-4841-9C25-2D597D720209}"/>
              </a:ext>
            </a:extLst>
          </p:cNvPr>
          <p:cNvSpPr/>
          <p:nvPr/>
        </p:nvSpPr>
        <p:spPr>
          <a:xfrm>
            <a:off x="952777" y="5470889"/>
            <a:ext cx="1036320" cy="103632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C5A70779-1151-4CFE-9245-830CCF8521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175781" y="5693891"/>
            <a:ext cx="590312" cy="590312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02345D87-D586-483C-8FF2-5864ADE87ADC}"/>
              </a:ext>
            </a:extLst>
          </p:cNvPr>
          <p:cNvSpPr/>
          <p:nvPr/>
        </p:nvSpPr>
        <p:spPr>
          <a:xfrm>
            <a:off x="7305252" y="5264645"/>
            <a:ext cx="4047564" cy="14239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Текст 8">
            <a:extLst>
              <a:ext uri="{FF2B5EF4-FFF2-40B4-BE49-F238E27FC236}">
                <a16:creationId xmlns:a16="http://schemas.microsoft.com/office/drawing/2014/main" xmlns="" id="{F075C86B-C075-4CC8-91DF-A2049B89FFCE}"/>
              </a:ext>
            </a:extLst>
          </p:cNvPr>
          <p:cNvSpPr txBox="1">
            <a:spLocks/>
          </p:cNvSpPr>
          <p:nvPr/>
        </p:nvSpPr>
        <p:spPr>
          <a:xfrm>
            <a:off x="7750465" y="5638203"/>
            <a:ext cx="3569017" cy="1034837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«Управление беспилотными летательными аппаратами»</a:t>
            </a: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xmlns="" id="{60C9310F-F07D-4D85-ADAF-F01907FC4A98}"/>
              </a:ext>
            </a:extLst>
          </p:cNvPr>
          <p:cNvSpPr/>
          <p:nvPr/>
        </p:nvSpPr>
        <p:spPr>
          <a:xfrm>
            <a:off x="6763632" y="5458440"/>
            <a:ext cx="1036320" cy="1036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8BE96676-3F95-4A96-80FF-43C907F66A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986636" y="5681442"/>
            <a:ext cx="590312" cy="5903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420643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75" y="163244"/>
            <a:ext cx="11578442" cy="786781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ПРЕЕМСТВЕННОСТЬ ЦИФРОВОГО ОБРАЗОВАНИЯ</a:t>
            </a:r>
            <a:endParaRPr lang="ru-RU" sz="4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4223189790"/>
              </p:ext>
            </p:extLst>
          </p:nvPr>
        </p:nvGraphicFramePr>
        <p:xfrm>
          <a:off x="-344385" y="1163781"/>
          <a:ext cx="980263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5622524" y="3060700"/>
            <a:ext cx="4961001" cy="2375395"/>
            <a:chOff x="2985056" y="1304942"/>
            <a:chExt cx="4961001" cy="237539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985056" y="1304942"/>
              <a:ext cx="946951" cy="7366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4535418" y="2943737"/>
              <a:ext cx="3410639" cy="736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marL="57150" lvl="1" indent="-57150" algn="l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dirty="0" smtClean="0"/>
                <a:t> Управление БПЛА</a:t>
              </a:r>
            </a:p>
            <a:p>
              <a:pPr marL="57150" lvl="1" indent="-57150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r>
                <a:rPr lang="ru-RU" sz="1600" dirty="0" smtClean="0"/>
                <a:t> Разработка </a:t>
              </a:r>
              <a:r>
                <a:rPr lang="en-US" sz="1600" dirty="0"/>
                <a:t>VR/AR</a:t>
              </a:r>
              <a:r>
                <a:rPr lang="ru-RU" sz="1600" dirty="0"/>
                <a:t>-приложений</a:t>
              </a:r>
            </a:p>
            <a:p>
              <a:pPr marL="0" lvl="1" algn="l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6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810876" y="5564414"/>
            <a:ext cx="6587595" cy="843478"/>
            <a:chOff x="2985056" y="1304942"/>
            <a:chExt cx="3669304" cy="843478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985056" y="1304942"/>
              <a:ext cx="946951" cy="7366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4764795" y="1411820"/>
              <a:ext cx="1889565" cy="736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marL="57150" lvl="1" indent="-57150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dirty="0" smtClean="0"/>
                <a:t> Управление </a:t>
              </a:r>
              <a:r>
                <a:rPr lang="ru-RU" sz="1600" dirty="0"/>
                <a:t>БПЛА</a:t>
              </a:r>
            </a:p>
            <a:p>
              <a:pPr marL="57150" lvl="1" indent="-57150" algn="l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kern="1200" dirty="0" smtClean="0"/>
                <a:t> Решение практических задач</a:t>
              </a:r>
              <a:endParaRPr lang="ru-RU" sz="1600" kern="1200" dirty="0"/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1" t="5346" r="65750" b="3112"/>
          <a:stretch/>
        </p:blipFill>
        <p:spPr>
          <a:xfrm>
            <a:off x="544285" y="4448807"/>
            <a:ext cx="1807030" cy="18522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205" y="1142674"/>
            <a:ext cx="2585362" cy="21145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982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313" y="3736185"/>
            <a:ext cx="4916978" cy="276813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818" t="2739" r="1515" b="3014"/>
          <a:stretch/>
        </p:blipFill>
        <p:spPr>
          <a:xfrm>
            <a:off x="364623" y="1019112"/>
            <a:ext cx="4034937" cy="5642117"/>
          </a:xfrm>
          <a:prstGeom prst="rect">
            <a:avLst/>
          </a:prstGeom>
        </p:spPr>
      </p:pic>
      <p:sp>
        <p:nvSpPr>
          <p:cNvPr id="7" name="Заголовок 7"/>
          <p:cNvSpPr>
            <a:spLocks noGrp="1"/>
          </p:cNvSpPr>
          <p:nvPr>
            <p:ph type="title"/>
          </p:nvPr>
        </p:nvSpPr>
        <p:spPr>
          <a:xfrm>
            <a:off x="130629" y="151371"/>
            <a:ext cx="11910950" cy="10480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концепции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интеграции цифрового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кадетского образования 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9DBC35E-48E7-462C-9C9D-0CBCE2EA9228}"/>
              </a:ext>
            </a:extLst>
          </p:cNvPr>
          <p:cNvSpPr/>
          <p:nvPr/>
        </p:nvSpPr>
        <p:spPr>
          <a:xfrm rot="16200000">
            <a:off x="-1569409" y="3883751"/>
            <a:ext cx="3364040" cy="23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7244B79-61B0-4DBC-816D-C65406D31146}"/>
              </a:ext>
            </a:extLst>
          </p:cNvPr>
          <p:cNvSpPr/>
          <p:nvPr/>
        </p:nvSpPr>
        <p:spPr>
          <a:xfrm>
            <a:off x="6396000" y="6661229"/>
            <a:ext cx="5796000" cy="196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356" y="1019112"/>
            <a:ext cx="3342986" cy="25072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85" y="1091328"/>
            <a:ext cx="3305029" cy="24779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86" y="3683258"/>
            <a:ext cx="2246238" cy="28640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265142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7"/>
          <p:cNvSpPr>
            <a:spLocks noGrp="1"/>
          </p:cNvSpPr>
          <p:nvPr>
            <p:ph type="title"/>
          </p:nvPr>
        </p:nvSpPr>
        <p:spPr>
          <a:xfrm>
            <a:off x="130629" y="151371"/>
            <a:ext cx="11910950" cy="10480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концепции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интеграции цифрового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кадетского образования 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9DBC35E-48E7-462C-9C9D-0CBCE2EA9228}"/>
              </a:ext>
            </a:extLst>
          </p:cNvPr>
          <p:cNvSpPr/>
          <p:nvPr/>
        </p:nvSpPr>
        <p:spPr>
          <a:xfrm rot="16200000">
            <a:off x="-1569409" y="3883751"/>
            <a:ext cx="3364040" cy="23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60" r="10724"/>
          <a:stretch/>
        </p:blipFill>
        <p:spPr>
          <a:xfrm>
            <a:off x="8303035" y="1033154"/>
            <a:ext cx="3801663" cy="3657599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23" r="8626"/>
          <a:stretch/>
        </p:blipFill>
        <p:spPr>
          <a:xfrm>
            <a:off x="335777" y="1033154"/>
            <a:ext cx="3749039" cy="365759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18" r="9850"/>
          <a:stretch/>
        </p:blipFill>
        <p:spPr>
          <a:xfrm>
            <a:off x="4153470" y="1033154"/>
            <a:ext cx="4045285" cy="365836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2651" r="6853" b="21234"/>
          <a:stretch/>
        </p:blipFill>
        <p:spPr>
          <a:xfrm>
            <a:off x="3270026" y="4785056"/>
            <a:ext cx="3828428" cy="197915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77" y="4785057"/>
            <a:ext cx="2829970" cy="19791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86" t="2652" r="9247"/>
          <a:stretch/>
        </p:blipFill>
        <p:spPr>
          <a:xfrm>
            <a:off x="7202733" y="4785056"/>
            <a:ext cx="2505494" cy="197915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18"/>
          <a:stretch/>
        </p:blipFill>
        <p:spPr>
          <a:xfrm>
            <a:off x="9812506" y="4785056"/>
            <a:ext cx="2229073" cy="19649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3667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257" y="365125"/>
            <a:ext cx="11720945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Arial Narrow" panose="020B0606020202030204" pitchFamily="34" charset="0"/>
              </a:rPr>
              <a:t>Результаты участия </a:t>
            </a:r>
            <a:r>
              <a:rPr lang="ru-RU" sz="2800" b="1" dirty="0" smtClean="0">
                <a:latin typeface="Arial Narrow" panose="020B0606020202030204" pitchFamily="34" charset="0"/>
              </a:rPr>
              <a:t>кадет </a:t>
            </a:r>
            <a:r>
              <a:rPr lang="ru-RU" sz="2800" b="1" dirty="0">
                <a:latin typeface="Arial Narrow" panose="020B0606020202030204" pitchFamily="34" charset="0"/>
              </a:rPr>
              <a:t>в интеллектуальных конкурсах в 2019-2021 годах</a:t>
            </a:r>
          </a:p>
        </p:txBody>
      </p:sp>
      <p:graphicFrame>
        <p:nvGraphicFramePr>
          <p:cNvPr id="21" name="Объект 2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3465722435"/>
              </p:ext>
            </p:extLst>
          </p:nvPr>
        </p:nvGraphicFramePr>
        <p:xfrm>
          <a:off x="261257" y="1690688"/>
          <a:ext cx="6424551" cy="4852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Объект 2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1668548609"/>
              </p:ext>
            </p:extLst>
          </p:nvPr>
        </p:nvGraphicFramePr>
        <p:xfrm>
          <a:off x="7113319" y="2288762"/>
          <a:ext cx="4644242" cy="4171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8556279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  <p:bldGraphic spid="27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7"/>
          <p:cNvSpPr>
            <a:spLocks noGrp="1"/>
          </p:cNvSpPr>
          <p:nvPr>
            <p:ph type="title"/>
          </p:nvPr>
        </p:nvSpPr>
        <p:spPr>
          <a:xfrm>
            <a:off x="130629" y="151371"/>
            <a:ext cx="11910950" cy="10480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Реализация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концепции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интеграции цифрового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кадетского образования 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ru-RU" sz="2800" b="1" dirty="0">
              <a:solidFill>
                <a:schemeClr val="accent4">
                  <a:lumMod val="75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7244B79-61B0-4DBC-816D-C65406D31146}"/>
              </a:ext>
            </a:extLst>
          </p:cNvPr>
          <p:cNvSpPr/>
          <p:nvPr/>
        </p:nvSpPr>
        <p:spPr>
          <a:xfrm>
            <a:off x="6396000" y="6661229"/>
            <a:ext cx="5796000" cy="196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332" r="713"/>
          <a:stretch/>
        </p:blipFill>
        <p:spPr>
          <a:xfrm>
            <a:off x="6470666" y="2536164"/>
            <a:ext cx="3004457" cy="1762703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02" t="17335" r="10387" b="203"/>
          <a:stretch/>
        </p:blipFill>
        <p:spPr>
          <a:xfrm>
            <a:off x="121539" y="1100783"/>
            <a:ext cx="3718672" cy="5110013"/>
          </a:xfr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752" t="6374" r="9200" b="7750"/>
          <a:stretch/>
        </p:blipFill>
        <p:spPr>
          <a:xfrm>
            <a:off x="3924865" y="887027"/>
            <a:ext cx="2444790" cy="341184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7" t="46407" b="6320"/>
          <a:stretch/>
        </p:blipFill>
        <p:spPr>
          <a:xfrm>
            <a:off x="3941222" y="4404450"/>
            <a:ext cx="5533901" cy="20693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99" r="24708"/>
          <a:stretch/>
        </p:blipFill>
        <p:spPr>
          <a:xfrm>
            <a:off x="9576134" y="3939823"/>
            <a:ext cx="2548496" cy="253398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1" r="8300"/>
          <a:stretch/>
        </p:blipFill>
        <p:spPr>
          <a:xfrm>
            <a:off x="6470666" y="887027"/>
            <a:ext cx="3004457" cy="1596578"/>
          </a:xfrm>
          <a:prstGeom prst="rect">
            <a:avLst/>
          </a:prstGeom>
        </p:spPr>
      </p:pic>
      <p:pic>
        <p:nvPicPr>
          <p:cNvPr id="18" name="Picture 5" descr="C:\Users\2\Desktop\55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469" r="5859"/>
          <a:stretch/>
        </p:blipFill>
        <p:spPr bwMode="auto">
          <a:xfrm>
            <a:off x="9576134" y="887027"/>
            <a:ext cx="2545585" cy="2924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37861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577" y="5106390"/>
            <a:ext cx="4796435" cy="1413163"/>
          </a:xfrm>
          <a:solidFill>
            <a:schemeClr val="accent1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ПРЯДЕИНА ОКСАНА АНАТОЛЬЕВНА, </a:t>
            </a:r>
          </a:p>
          <a:p>
            <a:r>
              <a:rPr lang="ru-RU" dirty="0" smtClean="0"/>
              <a:t>учитель технологии, </a:t>
            </a:r>
          </a:p>
          <a:p>
            <a:r>
              <a:rPr lang="ru-RU" dirty="0" smtClean="0"/>
              <a:t>классный руководитель первого кадетского класса</a:t>
            </a:r>
            <a:endParaRPr lang="ru-RU" dirty="0"/>
          </a:p>
        </p:txBody>
      </p:sp>
      <p:pic>
        <p:nvPicPr>
          <p:cNvPr id="4" name="Объект 12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60" r="10724"/>
          <a:stretch/>
        </p:blipFill>
        <p:spPr>
          <a:xfrm>
            <a:off x="5308271" y="190006"/>
            <a:ext cx="6737051" cy="6481750"/>
          </a:xfrm>
          <a:prstGeom prst="rect">
            <a:avLst/>
          </a:prstGeom>
        </p:spPr>
      </p:pic>
      <p:pic>
        <p:nvPicPr>
          <p:cNvPr id="1026" name="Picture 2" descr="Прядеина Оксана Анатольев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77" y="190005"/>
            <a:ext cx="2860758" cy="3687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600" t="48312" r="18677" b="17403"/>
          <a:stretch/>
        </p:blipFill>
        <p:spPr>
          <a:xfrm>
            <a:off x="3265715" y="2571910"/>
            <a:ext cx="2956954" cy="2121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230" t="36362" r="47978" b="25196"/>
          <a:stretch/>
        </p:blipFill>
        <p:spPr>
          <a:xfrm>
            <a:off x="3999453" y="285008"/>
            <a:ext cx="1426999" cy="21698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3285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 рамках новой рабочей программы воспитания школы работа классного руководителя в направлении гражданско-патриотического воспитания строится в нескольких модулях: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Участие в основных школьных делах;</a:t>
            </a:r>
          </a:p>
          <a:p>
            <a:r>
              <a:rPr lang="ru-RU" dirty="0" smtClean="0"/>
              <a:t>Организация внеурочной деятельности и дополнительного образования;</a:t>
            </a:r>
          </a:p>
          <a:p>
            <a:r>
              <a:rPr lang="ru-RU" dirty="0" smtClean="0"/>
              <a:t>Участие во внешкольных мероприятиях;</a:t>
            </a:r>
          </a:p>
          <a:p>
            <a:r>
              <a:rPr lang="ru-RU" dirty="0" smtClean="0"/>
              <a:t>Организация предметно-пространственной среды;</a:t>
            </a:r>
          </a:p>
          <a:p>
            <a:r>
              <a:rPr lang="ru-RU" dirty="0" smtClean="0"/>
              <a:t>Взаимодействие с родителями;</a:t>
            </a:r>
          </a:p>
          <a:p>
            <a:r>
              <a:rPr lang="ru-RU" dirty="0" smtClean="0"/>
              <a:t>Участие в школьном самоуправлении;</a:t>
            </a:r>
          </a:p>
          <a:p>
            <a:r>
              <a:rPr lang="ru-RU" dirty="0" smtClean="0"/>
              <a:t>Профориентация;</a:t>
            </a:r>
          </a:p>
          <a:p>
            <a:r>
              <a:rPr lang="ru-RU" dirty="0" smtClean="0"/>
              <a:t>Участие в муниципальном педагогическом проекте «</a:t>
            </a:r>
            <a:r>
              <a:rPr lang="ru-RU" dirty="0" err="1" smtClean="0"/>
              <a:t>Кадетство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70804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Участие в основных школьных делах</a:t>
            </a:r>
          </a:p>
        </p:txBody>
      </p:sp>
      <p:pic>
        <p:nvPicPr>
          <p:cNvPr id="4" name="Picture 10" descr="https://sun9-84.userapi.com/impg/K_QloTG97GR-iduOvSm8L-kkBz6t2dUt2NBzeg/PeNz0WEfmKk.jpg?size=1280x853&amp;quality=95&amp;sign=ea3ed3f5d8ce1ec34440d2c57e90a6eb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75" y="1597407"/>
            <a:ext cx="3823790" cy="2549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https://sun9-69.userapi.com/impg/2tW11tUDXDiStGrp7TAWRhnU95vj5um-5GVwZA/mpeJ-Xj6pFA.jpg?size=1280x853&amp;quality=95&amp;sign=0580a71695ea6b1604638e7de29dcb07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885"/>
          <a:stretch/>
        </p:blipFill>
        <p:spPr bwMode="auto">
          <a:xfrm>
            <a:off x="1260782" y="4439259"/>
            <a:ext cx="3418793" cy="2055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s://sun9-north.userapi.com/sun9-87/s/v1/ig2/iR9kyy-LeU4_E2cKVcKXoty1bJZaNQ7-2qlDbwzKiT_NWfTPw1uyYY1-5jmcX4RH3ytEOIc4KnEh8sMzZLCkD4ZR.jpg?size=810x1080&amp;quality=9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8483" y="1488142"/>
            <a:ext cx="2024063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https://sun9-west.userapi.com/sun9-39/s/v1/ig2/lygOEo8x-X-xB8amNyScMqjskVyccXdZ2VrvbIwqViAmRmMT82HnzLewKhN4U7ezGw_4Y3p5nbfDcBH4OAQ0ZnU3.jpg?size=1252x879&amp;quality=95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0554" y="1546412"/>
            <a:ext cx="3359205" cy="235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sun9-north.userapi.com/sun9-79/s/v1/ig2/jIDv9MAM0r0bSBBgfj7zghIjPkCV_0nmS2uqvfDAX7DM5ZPH-SyPQdn_n9mJ9zr9SO_2SKL0cl3dY6zEJ1vZV5c2.jpg?size=1280x960&amp;quality=95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65121" y="4114848"/>
            <a:ext cx="3191372" cy="2393529"/>
          </a:xfrm>
          <a:prstGeom prst="rect">
            <a:avLst/>
          </a:prstGeom>
          <a:noFill/>
        </p:spPr>
      </p:pic>
      <p:pic>
        <p:nvPicPr>
          <p:cNvPr id="11268" name="Picture 4" descr="https://sun9-west.userapi.com/sun9-11/s/v1/ig2/w9e6irNKni9pTgp51ZSuZ46fnVrJhf748l4na3RLjdt8_B7DU_FkMKthRl7HVJKi9lKaMHlu_SGt4q7y5j8X9pDF.jpg?size=1181x750&amp;quality=95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72264" y="4353150"/>
            <a:ext cx="3414936" cy="2168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6592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065" y="258247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Организация внеурочной деятельности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и </a:t>
            </a:r>
            <a:r>
              <a:rPr lang="ru-RU" sz="3200" dirty="0"/>
              <a:t>дополнительного образования</a:t>
            </a:r>
          </a:p>
        </p:txBody>
      </p:sp>
      <p:pic>
        <p:nvPicPr>
          <p:cNvPr id="1026" name="Picture 2" descr="https://school70.tgl.ru/sp/pic/File/images/info/2022/2309/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6519"/>
          <a:stretch/>
        </p:blipFill>
        <p:spPr bwMode="auto">
          <a:xfrm>
            <a:off x="329238" y="1690688"/>
            <a:ext cx="4135884" cy="4351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EFD3742-E87A-43E3-A475-73A4B2A26B4C}"/>
              </a:ext>
            </a:extLst>
          </p:cNvPr>
          <p:cNvSpPr/>
          <p:nvPr/>
        </p:nvSpPr>
        <p:spPr>
          <a:xfrm>
            <a:off x="7773979" y="613196"/>
            <a:ext cx="4053850" cy="14352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xmlns="" id="{900E3CD4-3FC1-414D-B98B-E2668628A06A}"/>
              </a:ext>
            </a:extLst>
          </p:cNvPr>
          <p:cNvSpPr txBox="1">
            <a:spLocks/>
          </p:cNvSpPr>
          <p:nvPr/>
        </p:nvSpPr>
        <p:spPr>
          <a:xfrm>
            <a:off x="8408052" y="1024669"/>
            <a:ext cx="3313876" cy="10363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3</a:t>
            </a: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D</a:t>
            </a:r>
            <a:r>
              <a:rPr lang="ru-RU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-моделирование»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7679FA8-6BA5-4841-9C25-2D597D720209}"/>
              </a:ext>
            </a:extLst>
          </p:cNvPr>
          <p:cNvSpPr/>
          <p:nvPr/>
        </p:nvSpPr>
        <p:spPr>
          <a:xfrm>
            <a:off x="7265831" y="806991"/>
            <a:ext cx="1036320" cy="103632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5A70779-1151-4CFE-9245-830CCF8521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488835" y="1029993"/>
            <a:ext cx="590312" cy="5903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0088" y="2790701"/>
            <a:ext cx="3621974" cy="3610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923" r="29382"/>
          <a:stretch/>
        </p:blipFill>
        <p:spPr>
          <a:xfrm>
            <a:off x="7898722" y="2283992"/>
            <a:ext cx="3708380" cy="3672679"/>
          </a:xfrm>
          <a:prstGeom prst="rect">
            <a:avLst/>
          </a:prstGeom>
        </p:spPr>
      </p:pic>
      <p:pic>
        <p:nvPicPr>
          <p:cNvPr id="11" name="Picture 6" descr="https://sun9-west.userapi.com/sun9-14/s/v1/ig2/NCxT8658SKcoYlg5Ytq1hzmkG1T5hgYCC1EIk4yqwJAqd1nS7sfVnxSyUfJS5rhH5_tWlfD7BaGruHd3VlbNGyy4.jpg?size=1280x960&amp;quality=96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6882" y="2716305"/>
            <a:ext cx="4216901" cy="316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90556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102330" y="305748"/>
            <a:ext cx="6776951" cy="1048039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Arial Narrow" panose="020B0606020202030204" pitchFamily="34" charset="0"/>
              </a:rPr>
              <a:t>С 2017 года в Пионерской школе реализуется </a:t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муниципальный педагогический проект «</a:t>
            </a:r>
            <a:r>
              <a:rPr lang="ru-RU" sz="2400" dirty="0" err="1" smtClean="0">
                <a:latin typeface="Arial Narrow" panose="020B0606020202030204" pitchFamily="34" charset="0"/>
              </a:rPr>
              <a:t>Кадетство</a:t>
            </a:r>
            <a:r>
              <a:rPr lang="ru-RU" sz="2400" dirty="0" smtClean="0">
                <a:latin typeface="Arial Narrow" panose="020B0606020202030204" pitchFamily="34" charset="0"/>
              </a:rPr>
              <a:t>»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5" name="Picture 7" descr="C:\Users\2\Desktop\9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" y="305748"/>
            <a:ext cx="4567844" cy="2913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219940" y="1690951"/>
            <a:ext cx="6541733" cy="2328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>
                <a:latin typeface="Arial Narrow" panose="020B0606020202030204" pitchFamily="34" charset="0"/>
              </a:rPr>
              <a:t>Проект для учащихся с 5 по 9 класс реализуется на занятиях внеурочной деятельности и дополнительного образования.</a:t>
            </a:r>
          </a:p>
          <a:p>
            <a:pPr algn="just"/>
            <a:r>
              <a:rPr lang="ru-RU" sz="2000" dirty="0" smtClean="0">
                <a:latin typeface="Arial Narrow" panose="020B0606020202030204" pitchFamily="34" charset="0"/>
              </a:rPr>
              <a:t>Главная идея проекта – подготовка к службе в армии и в системе МЧС, формирование активной гражданской позиции, готовность к выполнению гражданского долга перед Родиной.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226" t="6239" r="33463"/>
          <a:stretch/>
        </p:blipFill>
        <p:spPr>
          <a:xfrm>
            <a:off x="403860" y="3343750"/>
            <a:ext cx="3190205" cy="3355498"/>
          </a:xfrm>
          <a:prstGeom prst="rect">
            <a:avLst/>
          </a:prstGeom>
        </p:spPr>
      </p:pic>
      <p:pic>
        <p:nvPicPr>
          <p:cNvPr id="8" name="Picture 3" descr="C:\Users\2\Desktop\4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208" y="3609695"/>
            <a:ext cx="4161465" cy="2875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687188" y="3871358"/>
            <a:ext cx="3819896" cy="26141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60709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Пионерская школа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входит в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Ассоциацию кадетских образовательных организаций,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классов и клубов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Свердловской области</a:t>
            </a:r>
            <a:endParaRPr lang="ru-RU" sz="2400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99800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Участие во внешкольных мероприятиях</a:t>
            </a:r>
          </a:p>
        </p:txBody>
      </p:sp>
      <p:pic>
        <p:nvPicPr>
          <p:cNvPr id="9218" name="Picture 2" descr="https://sun9-east.userapi.com/sun9-27/s/v1/ig2/dLZ0RbZNUiOu7434jwtEg-PWklhnVFy3tIYLTXBk3C3c5p1jbH26ER6SHvKDQfCr9HzJH9aO-mBXMW_cY_-pBcwg.jpg?size=1280x901&amp;quality=96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966" y="4093796"/>
            <a:ext cx="3239222" cy="2280109"/>
          </a:xfrm>
          <a:prstGeom prst="rect">
            <a:avLst/>
          </a:prstGeom>
          <a:noFill/>
        </p:spPr>
      </p:pic>
      <p:pic>
        <p:nvPicPr>
          <p:cNvPr id="9220" name="Picture 4" descr="https://sun9-north.userapi.com/sun9-87/s/v1/ig2/rh8bKC_Zr_Cg0a6UE_DVJthKXzljktbA6UhgCSNuE4NxewBdmeRcGVPph7E1NZbKvZAEQ42xLdHFxMlrjVHb3s47.jpg?size=1280x960&amp;quality=96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1039" y="1559859"/>
            <a:ext cx="3447417" cy="2272552"/>
          </a:xfrm>
          <a:prstGeom prst="rect">
            <a:avLst/>
          </a:prstGeom>
          <a:noFill/>
        </p:spPr>
      </p:pic>
      <p:pic>
        <p:nvPicPr>
          <p:cNvPr id="9222" name="Picture 6" descr="https://sun9-east.userapi.com/sun9-58/s/v1/ig2/hiDoWR5gwjubqx3H33zfaIMMtxICoToP6hegUDi1JWsZvX1hDbpBm0D0SZYDEY3pp37pbDErYKgtzEUg1Kl_quMH.jpg?size=996x704&amp;quality=96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1334" y="1663689"/>
            <a:ext cx="2973125" cy="2101486"/>
          </a:xfrm>
          <a:prstGeom prst="rect">
            <a:avLst/>
          </a:prstGeom>
          <a:noFill/>
        </p:spPr>
      </p:pic>
      <p:pic>
        <p:nvPicPr>
          <p:cNvPr id="6" name="Picture 6" descr="C:\Users\User\Desktop\презентация\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45651" y="1653799"/>
            <a:ext cx="3230562" cy="213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презентация\072ae9093c_fit-in_1280x800_filters_no_upscale()__f1812_e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71919" y="3913406"/>
            <a:ext cx="5508810" cy="248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42586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/>
          <a:lstStyle/>
          <a:p>
            <a:pPr algn="ctr"/>
            <a:r>
              <a:rPr lang="ru-RU" dirty="0"/>
              <a:t>Взаимодействие с родителями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https://sun9-west.userapi.com/sun9-4/s/v1/ig2/-7MTo4GJe_6wQIpZWWCDw8LykQTMWUBnn3ziQVcvGGYuLv_xeXvnSy1JNpdYVygJjQIezDcqVLsbaFkt4BYnIbxi.jpg?size=1280x746&amp;quality=96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95400"/>
            <a:ext cx="7315200" cy="426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sun9-west.userapi.com/sun9-10/s/v1/ig2/2JH-Yo9BigFRI1iFZ13ibEflE_QKRpIzY0jwFsMofjP7J8KXBvK1U9xW72QeB2BN-sCkF7SxLR386AiJ0l-Oi3GE.jpg?size=810x1080&amp;quality=96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38964" y="1341469"/>
            <a:ext cx="3381001" cy="4508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87058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39280"/>
          </a:xfrm>
        </p:spPr>
        <p:txBody>
          <a:bodyPr/>
          <a:lstStyle/>
          <a:p>
            <a:pPr algn="ctr"/>
            <a:r>
              <a:rPr lang="ru-RU" dirty="0"/>
              <a:t>Участие в школьном самоуправлении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3691" y="4019104"/>
            <a:ext cx="4551242" cy="2405842"/>
          </a:xfrm>
          <a:prstGeom prst="rect">
            <a:avLst/>
          </a:prstGeom>
        </p:spPr>
      </p:pic>
      <p:pic>
        <p:nvPicPr>
          <p:cNvPr id="5" name="Picture 4" descr="http://pionerschool.uoirbitmo.ru/upload/images/DSC_0884%5B1%5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9788" y="1307632"/>
            <a:ext cx="3943424" cy="244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pionerschool.uoirbitmo.ru/upload/images/%D0%A4%D0%B5%D1%81%D1%82%D0%B8%D0%B2%D0%B0%D0%BB%D1%8C%20%D0%B4%D1%80%D1%83%D0%B6%D0%B1%D1%8B%20-%202021/wXIMcNxaZ7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7179" y="1343394"/>
            <a:ext cx="4050586" cy="235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5592" y="3926540"/>
            <a:ext cx="4398420" cy="252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025291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Профориентация</a:t>
            </a:r>
          </a:p>
        </p:txBody>
      </p:sp>
      <p:pic>
        <p:nvPicPr>
          <p:cNvPr id="5124" name="Picture 4" descr="https://pionerschool.uoirbitmo.ru/upload/images/WhatsApp%20Image%202022-04-28%20at%2019.28.54%20(1)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62767" y="1640539"/>
            <a:ext cx="2571750" cy="3993777"/>
          </a:xfrm>
          <a:prstGeom prst="rect">
            <a:avLst/>
          </a:prstGeom>
          <a:noFill/>
        </p:spPr>
      </p:pic>
      <p:pic>
        <p:nvPicPr>
          <p:cNvPr id="5126" name="Picture 6" descr="https://pionerschool.uoirbitmo.ru/upload/images/b37bbf91-a99a-4c2f-9acc-3289dbed8ea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1860" y="1304364"/>
            <a:ext cx="2339882" cy="4572002"/>
          </a:xfrm>
          <a:prstGeom prst="rect">
            <a:avLst/>
          </a:prstGeom>
          <a:noFill/>
        </p:spPr>
      </p:pic>
      <p:pic>
        <p:nvPicPr>
          <p:cNvPr id="6" name="Picture 2" descr="C:\Users\User\Downloads\IMG_285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47340" y="1801907"/>
            <a:ext cx="4959721" cy="3719139"/>
          </a:xfrm>
          <a:noFill/>
        </p:spPr>
      </p:pic>
    </p:spTree>
    <p:extLst>
      <p:ext uri="{BB962C8B-B14F-4D97-AF65-F5344CB8AC3E}">
        <p14:creationId xmlns="" xmlns:p14="http://schemas.microsoft.com/office/powerpoint/2010/main" val="803378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416" y="472002"/>
            <a:ext cx="5973286" cy="5255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Участие в муниципальном педагогическом проекте «</a:t>
            </a:r>
            <a:r>
              <a:rPr lang="ru-RU" sz="3200" dirty="0" err="1"/>
              <a:t>Кадетство</a:t>
            </a:r>
            <a:r>
              <a:rPr lang="ru-RU" sz="3200" dirty="0"/>
              <a:t>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542" b="17234"/>
          <a:stretch/>
        </p:blipFill>
        <p:spPr>
          <a:xfrm>
            <a:off x="801816" y="2629849"/>
            <a:ext cx="9897852" cy="410588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30" y="1208526"/>
            <a:ext cx="2787006" cy="1858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17" t="32947" r="4046" b="6787"/>
          <a:stretch/>
        </p:blipFill>
        <p:spPr>
          <a:xfrm>
            <a:off x="6448301" y="125442"/>
            <a:ext cx="5379524" cy="26533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19508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912224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Взаимодействие </a:t>
            </a:r>
            <a:br>
              <a:rPr lang="ru-RU" sz="3200" dirty="0" smtClean="0"/>
            </a:br>
            <a:r>
              <a:rPr lang="ru-RU" sz="3200" dirty="0" smtClean="0"/>
              <a:t>с социальными партнерами</a:t>
            </a:r>
            <a:endParaRPr lang="ru-RU" sz="3200" dirty="0"/>
          </a:p>
        </p:txBody>
      </p:sp>
      <p:pic>
        <p:nvPicPr>
          <p:cNvPr id="4" name="Picture 6" descr="https://sun9-west.userapi.com/sun9-61/s/v1/ig2/TTM-WMiLkdRo6SAu6E5347TCBPMEjxT36LUWhlIN1bFObKq4gKe3FMv5tDBeGtP5Gxt4FR53Mr-7mq3g6HWtByWm.jpg?size=1280x960&amp;quality=96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1532" y="1785284"/>
            <a:ext cx="5801784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sun9-west.userapi.com/sun9-12/s/v1/ig2/jyiGUM4VZGeEtLs_Md4nCzaCdOnQRtsr5BmSMxa2ss-a1CAaV2n8RAk0KGllTSOWDrV_G_eLrHg8i9goKkuuokkp.jpg?size=1280x960&amp;quality=96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2789" y="658905"/>
            <a:ext cx="3759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ttps://sun9-north.userapi.com/sun9-83/s/v1/ig2/JnAK8VyLozjLYmIS35l3xPZJkz2tFZaW6Fn3K9o03FLEVqIsbhi-Y_4g16mcF0iuzsypvaXsIE_1ze3lme7xBla1.jpg?size=1280x960&amp;quality=96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0377" y="3659180"/>
            <a:ext cx="3890681" cy="291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50453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Взаимодействие </a:t>
            </a:r>
            <a:br>
              <a:rPr lang="ru-RU" sz="3600" dirty="0" smtClean="0"/>
            </a:br>
            <a:r>
              <a:rPr lang="ru-RU" sz="3600" dirty="0" smtClean="0"/>
              <a:t>с социальными партнерами</a:t>
            </a:r>
            <a:endParaRPr lang="ru-RU" sz="3600" dirty="0"/>
          </a:p>
        </p:txBody>
      </p:sp>
      <p:pic>
        <p:nvPicPr>
          <p:cNvPr id="4" name="Picture 11" descr="https://sun9-west.userapi.com/sun9-9/s/v1/ig2/jibasXTfKivUy6afsjWvFOt99OJZ_SB6Sc4wm233saJKAKep-ARluhJ1nuq74ONnCsSXvMnHZpPANJmVy_Tv4VTs.jpg?size=1280x960&amp;quality=96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9609" y="2124635"/>
            <a:ext cx="4767557" cy="357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https://sun9-west.userapi.com/sun9-53/s/v1/ig2/R8uQnpL7o4Dgr_Y9nIyqPLLm0FYpp7DZh-yAhAZSBs513kSWMhpnoiZ72Y7qEyGklHWnh_CBvYi4JtV0w7cW1hxm.jpg?size=1280x960&amp;quality=96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120153"/>
            <a:ext cx="4833938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A24C834-B741-4195-B095-CF0589AF7461}"/>
              </a:ext>
            </a:extLst>
          </p:cNvPr>
          <p:cNvSpPr/>
          <p:nvPr/>
        </p:nvSpPr>
        <p:spPr>
          <a:xfrm>
            <a:off x="0" y="368066"/>
            <a:ext cx="12192000" cy="2042625"/>
          </a:xfrm>
          <a:prstGeom prst="rect">
            <a:avLst/>
          </a:prstGeom>
          <a:solidFill>
            <a:srgbClr val="60709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5943" y="415221"/>
            <a:ext cx="11845636" cy="962317"/>
          </a:xfrm>
          <a:effectLst>
            <a:outerShdw blurRad="520700" dist="1333500" dir="8460000" sx="99000" sy="99000" algn="ctr" rotWithShape="0">
              <a:schemeClr val="bg1">
                <a:alpha val="57000"/>
              </a:schemeClr>
            </a:outerShdw>
          </a:effectLst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СЛУЖИТЬ </a:t>
            </a:r>
            <a:r>
              <a:rPr lang="ru-RU" sz="4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ОТЧИЗНЕ </a:t>
            </a:r>
            <a:r>
              <a:rPr lang="ru-RU" sz="48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СУЖДЕНО ТЕБЕ И МНЕ!</a:t>
            </a:r>
            <a:endParaRPr lang="ru-RU" sz="48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A24C834-B741-4195-B095-CF0589AF7461}"/>
              </a:ext>
            </a:extLst>
          </p:cNvPr>
          <p:cNvSpPr/>
          <p:nvPr/>
        </p:nvSpPr>
        <p:spPr>
          <a:xfrm>
            <a:off x="0" y="5308270"/>
            <a:ext cx="12192000" cy="1337900"/>
          </a:xfrm>
          <a:prstGeom prst="rect">
            <a:avLst/>
          </a:prstGeom>
          <a:solidFill>
            <a:srgbClr val="60709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8541"/>
          <a:stretch/>
        </p:blipFill>
        <p:spPr>
          <a:xfrm>
            <a:off x="1882255" y="1723111"/>
            <a:ext cx="8473011" cy="420149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6760" y="6089048"/>
            <a:ext cx="9144000" cy="5571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2800" b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14965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97823A-4F3C-48C1-B0F1-198D0F02D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590" y="258248"/>
            <a:ext cx="6870539" cy="881784"/>
          </a:xfrm>
        </p:spPr>
        <p:txBody>
          <a:bodyPr>
            <a:normAutofit/>
          </a:bodyPr>
          <a:lstStyle/>
          <a:p>
            <a:r>
              <a:rPr lang="ru-RU" sz="2800" dirty="0"/>
              <a:t>Программы, реализуемые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 </a:t>
            </a:r>
            <a:r>
              <a:rPr lang="ru-RU" sz="2800" dirty="0"/>
              <a:t>кадетских </a:t>
            </a:r>
            <a:r>
              <a:rPr lang="ru-RU" sz="2800" dirty="0" smtClean="0"/>
              <a:t>классах с 2017 года</a:t>
            </a:r>
            <a:endParaRPr lang="ru-RU" sz="28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0C5E091C-4FCC-4F5F-A539-8DE1CF33CFAE}"/>
              </a:ext>
            </a:extLst>
          </p:cNvPr>
          <p:cNvSpPr/>
          <p:nvPr/>
        </p:nvSpPr>
        <p:spPr>
          <a:xfrm rot="16200000">
            <a:off x="-1928771" y="3893293"/>
            <a:ext cx="4054318" cy="196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Флажок со сплошной заливкой">
            <a:extLst>
              <a:ext uri="{FF2B5EF4-FFF2-40B4-BE49-F238E27FC236}">
                <a16:creationId xmlns:a16="http://schemas.microsoft.com/office/drawing/2014/main" xmlns="" id="{8D809365-2E4C-4F48-A6DE-25CC4A5994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04322" y="1410771"/>
            <a:ext cx="413796" cy="413796"/>
          </a:xfrm>
          <a:prstGeom prst="rect">
            <a:avLst/>
          </a:prstGeom>
        </p:spPr>
      </p:pic>
      <p:pic>
        <p:nvPicPr>
          <p:cNvPr id="14" name="Рисунок 13" descr="Флажок со сплошной заливкой">
            <a:extLst>
              <a:ext uri="{FF2B5EF4-FFF2-40B4-BE49-F238E27FC236}">
                <a16:creationId xmlns:a16="http://schemas.microsoft.com/office/drawing/2014/main" xmlns="" id="{15120E8C-7BF4-40BA-BDE3-82EB11284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04322" y="3882955"/>
            <a:ext cx="413727" cy="413796"/>
          </a:xfrm>
          <a:prstGeom prst="rect">
            <a:avLst/>
          </a:prstGeom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1139590" y="1410771"/>
            <a:ext cx="6171816" cy="53581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b="1" dirty="0" smtClean="0">
                <a:latin typeface="Arial Narrow" panose="020B0606020202030204" pitchFamily="34" charset="0"/>
              </a:rPr>
              <a:t>Дополнительного образования: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Вооруженные силы РФ. Служу Отечеству (5-9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Строевая подготовка (5-9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Юный кадет (5-9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Хореография (5-9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Хоровое пение (5-9 класс).</a:t>
            </a:r>
          </a:p>
          <a:p>
            <a:pPr marL="0" indent="0">
              <a:buNone/>
            </a:pPr>
            <a:endParaRPr lang="ru-RU" sz="2000" dirty="0" smtClean="0">
              <a:latin typeface="Arial Narrow" panose="020B0606020202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b="1" dirty="0" smtClean="0">
                <a:latin typeface="Arial Narrow" panose="020B0606020202030204" pitchFamily="34" charset="0"/>
              </a:rPr>
              <a:t>Внеурочной деятельности: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Ратные страницы истории (5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История </a:t>
            </a:r>
            <a:r>
              <a:rPr lang="ru-RU" sz="2000" dirty="0" err="1" smtClean="0">
                <a:latin typeface="Arial Narrow" panose="020B0606020202030204" pitchFamily="34" charset="0"/>
              </a:rPr>
              <a:t>кадетства</a:t>
            </a:r>
            <a:r>
              <a:rPr lang="ru-RU" sz="2000" dirty="0" smtClean="0">
                <a:latin typeface="Arial Narrow" panose="020B0606020202030204" pitchFamily="34" charset="0"/>
              </a:rPr>
              <a:t> (6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Краеведение (7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Этикет </a:t>
            </a:r>
            <a:r>
              <a:rPr lang="ru-RU" sz="2000" dirty="0">
                <a:latin typeface="Arial Narrow" panose="020B0606020202030204" pitchFamily="34" charset="0"/>
              </a:rPr>
              <a:t>(5-9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Шахматы </a:t>
            </a:r>
            <a:r>
              <a:rPr lang="ru-RU" sz="2000" dirty="0">
                <a:latin typeface="Arial Narrow" panose="020B0606020202030204" pitchFamily="34" charset="0"/>
              </a:rPr>
              <a:t>(5 класс);</a:t>
            </a:r>
          </a:p>
          <a:p>
            <a:r>
              <a:rPr lang="ru-RU" sz="2000" dirty="0" smtClean="0">
                <a:latin typeface="Arial Narrow" panose="020B0606020202030204" pitchFamily="34" charset="0"/>
              </a:rPr>
              <a:t>Общая физическая подготовка (5-9 класс).</a:t>
            </a:r>
          </a:p>
        </p:txBody>
      </p:sp>
      <p:pic>
        <p:nvPicPr>
          <p:cNvPr id="17" name="Picture 11" descr="C:\Users\2\Desktop\333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98" r="14598"/>
          <a:stretch>
            <a:fillRect/>
          </a:stretch>
        </p:blipFill>
        <p:spPr bwMode="auto">
          <a:xfrm>
            <a:off x="6756400" y="0"/>
            <a:ext cx="54356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0001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6AB6FD9A-1AFC-4807-9449-71974F4B8494}"/>
              </a:ext>
            </a:extLst>
          </p:cNvPr>
          <p:cNvSpPr/>
          <p:nvPr/>
        </p:nvSpPr>
        <p:spPr>
          <a:xfrm rot="16200000">
            <a:off x="5473556" y="-27365"/>
            <a:ext cx="1355724" cy="103918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2A59A394-BE77-4359-93AF-CF1DEA74E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09" y="175120"/>
            <a:ext cx="11637818" cy="798657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Реализация муниципального педагогического проекта «</a:t>
            </a:r>
            <a:r>
              <a:rPr lang="ru-RU" sz="3200" b="1" dirty="0" err="1" smtClean="0"/>
              <a:t>Кадетство</a:t>
            </a:r>
            <a:r>
              <a:rPr lang="ru-RU" sz="3200" b="1" dirty="0" smtClean="0"/>
              <a:t>»</a:t>
            </a:r>
            <a:endParaRPr lang="ru-RU" sz="3200" dirty="0"/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DB8ED6A0-A551-4B65-AB25-62AE2EE9F83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192975" y="4717559"/>
            <a:ext cx="9916886" cy="13557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Традиционные мероприятия – слеты, смотр строя и песни, кадетский бал, игры, сборы и т.д.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9DBC35E-48E7-462C-9C9D-0CBCE2EA9228}"/>
              </a:ext>
            </a:extLst>
          </p:cNvPr>
          <p:cNvSpPr/>
          <p:nvPr/>
        </p:nvSpPr>
        <p:spPr>
          <a:xfrm rot="16200000">
            <a:off x="-1569409" y="3883751"/>
            <a:ext cx="3364040" cy="23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7244B79-61B0-4DBC-816D-C65406D31146}"/>
              </a:ext>
            </a:extLst>
          </p:cNvPr>
          <p:cNvSpPr/>
          <p:nvPr/>
        </p:nvSpPr>
        <p:spPr>
          <a:xfrm>
            <a:off x="6396000" y="6661229"/>
            <a:ext cx="5796000" cy="196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10" descr="C:\Users\2\Desktop\222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75" b="5975"/>
          <a:stretch>
            <a:fillRect/>
          </a:stretch>
        </p:blipFill>
        <p:spPr bwMode="auto">
          <a:xfrm>
            <a:off x="565733" y="1263649"/>
            <a:ext cx="5251450" cy="2625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2\Desktop\e50ac10fb5_fit-in_1280x800_filters_no_upscale()__f1810_39.jpg"/>
          <p:cNvPicPr>
            <a:picLocks noGrp="1" noChangeAspect="1" noChangeArrowheads="1"/>
          </p:cNvPicPr>
          <p:nvPr>
            <p:ph type="pic" sz="quarter" idx="2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037" b="2037"/>
          <a:stretch>
            <a:fillRect/>
          </a:stretch>
        </p:blipFill>
        <p:spPr bwMode="auto">
          <a:xfrm>
            <a:off x="6151418" y="1263650"/>
            <a:ext cx="5641975" cy="2625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215669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8130" y="0"/>
            <a:ext cx="11899075" cy="13255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2020 году открыт Центр образования цифрового и гуманитарного профилей «Точка роста»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524" y="1422609"/>
            <a:ext cx="6120008" cy="45900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94" y="1422609"/>
            <a:ext cx="4936434" cy="493643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77244B79-61B0-4DBC-816D-C65406D31146}"/>
              </a:ext>
            </a:extLst>
          </p:cNvPr>
          <p:cNvSpPr/>
          <p:nvPr/>
        </p:nvSpPr>
        <p:spPr>
          <a:xfrm>
            <a:off x="6396000" y="6661229"/>
            <a:ext cx="5796000" cy="196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9DBC35E-48E7-462C-9C9D-0CBCE2EA9228}"/>
              </a:ext>
            </a:extLst>
          </p:cNvPr>
          <p:cNvSpPr/>
          <p:nvPr/>
        </p:nvSpPr>
        <p:spPr>
          <a:xfrm rot="16200000">
            <a:off x="-1569409" y="3883751"/>
            <a:ext cx="3364040" cy="23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7872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-609554" y="425723"/>
            <a:ext cx="10515600" cy="854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ЦИФРОВИЗАЦИЯ ШКОЛЬНОГО ОБРАЗОВАНИЯ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26" name="Picture 2" descr="C:\Users\Zav\Desktop\Логотип Точка Рос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379" y="143587"/>
            <a:ext cx="2395129" cy="14183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67188" y="1443179"/>
            <a:ext cx="11449700" cy="3979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Arial Narrow" panose="020B0606020202030204" pitchFamily="34" charset="0"/>
              </a:rPr>
              <a:t>Создание единой школьной сети с выходом в интернет;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Arial Narrow" panose="020B0606020202030204" pitchFamily="34" charset="0"/>
              </a:rPr>
              <a:t>Обновление компьютерной и мультимедийной техники;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Arial Narrow" panose="020B0606020202030204" pitchFamily="34" charset="0"/>
              </a:rPr>
              <a:t>Использование цифровых образовательных платформ;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Arial Narrow" panose="020B0606020202030204" pitchFamily="34" charset="0"/>
              </a:rPr>
              <a:t>Создание информационно насыщенной образовательной среды, содержащей цифровые средства и технологии.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361" y="3627877"/>
            <a:ext cx="3705147" cy="27788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88" y="3776353"/>
            <a:ext cx="3774831" cy="28311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709" y="4161337"/>
            <a:ext cx="3522962" cy="17119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432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734" y="1618336"/>
            <a:ext cx="11949830" cy="13754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911"/>
          <a:stretch/>
        </p:blipFill>
        <p:spPr>
          <a:xfrm>
            <a:off x="349469" y="3240075"/>
            <a:ext cx="3761784" cy="284583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752935" y="2039692"/>
            <a:ext cx="69378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 Narrow" panose="020B0606020202030204" pitchFamily="34" charset="0"/>
              </a:rPr>
              <a:t>ОПЕРАТОРЫ </a:t>
            </a:r>
            <a:r>
              <a:rPr lang="ru-RU" sz="3200" b="1" dirty="0" smtClean="0">
                <a:latin typeface="Arial Narrow" panose="020B0606020202030204" pitchFamily="34" charset="0"/>
              </a:rPr>
              <a:t>БПЛА</a:t>
            </a:r>
            <a:endParaRPr lang="ru-RU" sz="3200" b="1" dirty="0">
              <a:latin typeface="Arial Narrow" panose="020B0606020202030204" pitchFamily="34" charset="0"/>
            </a:endParaRPr>
          </a:p>
          <a:p>
            <a:pPr algn="ctr"/>
            <a:r>
              <a:rPr lang="ru-RU" sz="2400" b="1" dirty="0">
                <a:latin typeface="Arial Narrow" panose="020B0606020202030204" pitchFamily="34" charset="0"/>
              </a:rPr>
              <a:t>(летчики беспилотной авиации, внешние пилоты)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21579" y="2125718"/>
            <a:ext cx="24048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 Narrow" panose="020B0606020202030204" pitchFamily="34" charset="0"/>
              </a:rPr>
              <a:t>СПАСАТЕЛИ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41" t="2178" r="10383"/>
          <a:stretch/>
        </p:blipFill>
        <p:spPr>
          <a:xfrm>
            <a:off x="4250602" y="3234803"/>
            <a:ext cx="3450683" cy="28458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58"/>
          <a:stretch/>
        </p:blipFill>
        <p:spPr>
          <a:xfrm>
            <a:off x="7840634" y="3234803"/>
            <a:ext cx="4022943" cy="2845838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35527" y="365125"/>
            <a:ext cx="11720783" cy="1657639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Arial Narrow" panose="020B0606020202030204" pitchFamily="34" charset="0"/>
                <a:cs typeface="Arial" panose="020B0604020202020204" pitchFamily="34" charset="0"/>
              </a:rPr>
              <a:t>Создание концепции интеграции </a:t>
            </a:r>
            <a:r>
              <a:rPr lang="ru-RU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цифрового </a:t>
            </a:r>
            <a:r>
              <a:rPr lang="ru-RU" sz="2800" dirty="0">
                <a:latin typeface="Arial Narrow" panose="020B0606020202030204" pitchFamily="34" charset="0"/>
                <a:cs typeface="Arial" panose="020B0604020202020204" pitchFamily="34" charset="0"/>
              </a:rPr>
              <a:t>и кадетского образования </a:t>
            </a:r>
            <a:br>
              <a:rPr lang="ru-RU" sz="28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 Narrow" panose="020B0606020202030204" pitchFamily="34" charset="0"/>
                <a:cs typeface="Arial" panose="020B0604020202020204" pitchFamily="34" charset="0"/>
              </a:rPr>
              <a:t>с учетом новых тенденций в развитии </a:t>
            </a:r>
            <a:r>
              <a:rPr lang="ru-RU" sz="28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ВС РФ и </a:t>
            </a:r>
            <a:r>
              <a:rPr lang="ru-RU" sz="2800" dirty="0">
                <a:latin typeface="Arial Narrow" panose="020B0606020202030204" pitchFamily="34" charset="0"/>
                <a:cs typeface="Arial" panose="020B0604020202020204" pitchFamily="34" charset="0"/>
              </a:rPr>
              <a:t>системы МЧС</a:t>
            </a:r>
            <a:br>
              <a:rPr lang="ru-RU" sz="28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ru-RU" sz="2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598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510" y="270122"/>
            <a:ext cx="6870539" cy="1325563"/>
          </a:xfrm>
        </p:spPr>
        <p:txBody>
          <a:bodyPr/>
          <a:lstStyle/>
          <a:p>
            <a:r>
              <a:rPr lang="ru-RU" dirty="0" smtClean="0">
                <a:latin typeface="Arial Narrow" panose="020B0606020202030204" pitchFamily="34" charset="0"/>
              </a:rPr>
              <a:t>Нормативно-правовые акты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10" y="1566608"/>
            <a:ext cx="7376230" cy="4872058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Arial Narrow" panose="020B0606020202030204" pitchFamily="34" charset="0"/>
              </a:rPr>
              <a:t>Указ Президента Российской Федерации от 09.05.2017 № 203 «О Стратегии развития информационного общества в Российской Федерации на 2017 – 2030 годы»;</a:t>
            </a:r>
          </a:p>
          <a:p>
            <a:r>
              <a:rPr lang="ru-RU" dirty="0">
                <a:latin typeface="Arial Narrow" panose="020B0606020202030204" pitchFamily="34" charset="0"/>
              </a:rPr>
              <a:t>Федеральный закон от 29.12.2012 г. № 273-ФЗ «Об образовании в Российской Федерации»</a:t>
            </a:r>
          </a:p>
          <a:p>
            <a:r>
              <a:rPr lang="ru-RU" dirty="0">
                <a:latin typeface="Arial Narrow" panose="020B0606020202030204" pitchFamily="34" charset="0"/>
              </a:rPr>
              <a:t>КОНЦЕПЦИЯ развития дополнительного образования детей до 2030 года, утверждена распоряжением Правительства Российской Федерации от 31 марта 2022 г. № 678-р 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Распоряжение </a:t>
            </a:r>
            <a:r>
              <a:rPr lang="ru-RU" dirty="0">
                <a:latin typeface="Arial Narrow" panose="020B0606020202030204" pitchFamily="34" charset="0"/>
              </a:rPr>
              <a:t>Правительства РФ от 2 декабря 2021 г. № 3427-р Об утверждении стратегического направления в области цифровой трансформации образования, относящейся к сфере деятельности Министерства просвещения </a:t>
            </a:r>
            <a:r>
              <a:rPr lang="ru-RU" dirty="0" smtClean="0">
                <a:latin typeface="Arial Narrow" panose="020B0606020202030204" pitchFamily="34" charset="0"/>
              </a:rPr>
              <a:t>РФ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Приказ </a:t>
            </a:r>
            <a:r>
              <a:rPr lang="ru-RU" dirty="0">
                <a:latin typeface="Arial Narrow" panose="020B0606020202030204" pitchFamily="34" charset="0"/>
              </a:rPr>
              <a:t>Министерства просвещения Российской Федерации от 02.12. 2019 года № 649 «Об утверждении Целевой модели цифровой образовательной среды»</a:t>
            </a:r>
          </a:p>
          <a:p>
            <a:r>
              <a:rPr lang="ru-RU" dirty="0">
                <a:latin typeface="Arial Narrow" panose="020B0606020202030204" pitchFamily="34" charset="0"/>
              </a:rPr>
              <a:t>Федеральные государственные образовательные стандарты общего образования</a:t>
            </a:r>
          </a:p>
          <a:p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68" r="9568"/>
          <a:stretch>
            <a:fillRect/>
          </a:stretch>
        </p:blipFill>
        <p:spPr/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9DBC35E-48E7-462C-9C9D-0CBCE2EA9228}"/>
              </a:ext>
            </a:extLst>
          </p:cNvPr>
          <p:cNvSpPr/>
          <p:nvPr/>
        </p:nvSpPr>
        <p:spPr>
          <a:xfrm rot="16200000">
            <a:off x="-1569409" y="3883751"/>
            <a:ext cx="3364040" cy="237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7244B79-61B0-4DBC-816D-C65406D31146}"/>
              </a:ext>
            </a:extLst>
          </p:cNvPr>
          <p:cNvSpPr/>
          <p:nvPr/>
        </p:nvSpPr>
        <p:spPr>
          <a:xfrm>
            <a:off x="6396000" y="6661229"/>
            <a:ext cx="5796000" cy="196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8683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89" y="340928"/>
            <a:ext cx="11055927" cy="6218959"/>
          </a:xfrm>
        </p:spPr>
      </p:pic>
    </p:spTree>
    <p:extLst>
      <p:ext uri="{BB962C8B-B14F-4D97-AF65-F5344CB8AC3E}">
        <p14:creationId xmlns="" xmlns:p14="http://schemas.microsoft.com/office/powerpoint/2010/main" val="2334461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497</Words>
  <Application>Microsoft Office PowerPoint</Application>
  <PresentationFormat>Произвольный</PresentationFormat>
  <Paragraphs>100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ИНТЕГРАЦИЯ КАДЕТСКОГО И ЦИФРОВОГО ОБРАЗОВАНИЯ  концепция развития дополнительного образования в МОУ «Пионерская СОШ» Ирбитский район</vt:lpstr>
      <vt:lpstr>С 2017 года в Пионерской школе реализуется  муниципальный педагогический проект «Кадетство»</vt:lpstr>
      <vt:lpstr>Программы, реализуемые  в кадетских классах с 2017 года</vt:lpstr>
      <vt:lpstr>Реализация муниципального педагогического проекта «Кадетство»</vt:lpstr>
      <vt:lpstr>В 2020 году открыт Центр образования цифрового и гуманитарного профилей «Точка роста»</vt:lpstr>
      <vt:lpstr>Слайд 6</vt:lpstr>
      <vt:lpstr>Создание концепции интеграции  цифрового и кадетского образования  с учетом новых тенденций в развитии ВС РФ и системы МЧС </vt:lpstr>
      <vt:lpstr>Нормативно-правовые акты</vt:lpstr>
      <vt:lpstr>Слайд 9</vt:lpstr>
      <vt:lpstr>Дополнительные общеобразовательные общеразвивающие программы</vt:lpstr>
      <vt:lpstr>ПРЕЕМСТВЕННОСТЬ ЦИФРОВОГО ОБРАЗОВАНИЯ</vt:lpstr>
      <vt:lpstr>Реализация концепции интеграции цифрового и кадетского образования  </vt:lpstr>
      <vt:lpstr>Реализация концепции интеграции цифрового и кадетского образования  </vt:lpstr>
      <vt:lpstr>Результаты участия кадет в интеллектуальных конкурсах в 2019-2021 годах</vt:lpstr>
      <vt:lpstr>Реализация концепции интеграции цифрового и кадетского образования  </vt:lpstr>
      <vt:lpstr>Слайд 16</vt:lpstr>
      <vt:lpstr>В рамках новой рабочей программы воспитания школы работа классного руководителя в направлении гражданско-патриотического воспитания строится в нескольких модулях:</vt:lpstr>
      <vt:lpstr>Участие в основных школьных делах</vt:lpstr>
      <vt:lpstr>Организация внеурочной деятельности  и дополнительного образования</vt:lpstr>
      <vt:lpstr>Участие во внешкольных мероприятиях</vt:lpstr>
      <vt:lpstr>Взаимодействие с родителями</vt:lpstr>
      <vt:lpstr>Участие в школьном самоуправлении</vt:lpstr>
      <vt:lpstr>Профориентация</vt:lpstr>
      <vt:lpstr>Участие в муниципальном педагогическом проекте «Кадетство»</vt:lpstr>
      <vt:lpstr>Взаимодействие  с социальными партнерами</vt:lpstr>
      <vt:lpstr>Взаимодействие  с социальными партнерами</vt:lpstr>
      <vt:lpstr>СЛУЖИТЬ ОТЧИЗНЕ СУЖДЕНО ТЕБЕ И МНЕ!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User</cp:lastModifiedBy>
  <cp:revision>65</cp:revision>
  <dcterms:created xsi:type="dcterms:W3CDTF">2021-12-06T03:54:55Z</dcterms:created>
  <dcterms:modified xsi:type="dcterms:W3CDTF">2022-12-20T16:42:27Z</dcterms:modified>
</cp:coreProperties>
</file>