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304" r:id="rId3"/>
    <p:sldId id="307" r:id="rId4"/>
    <p:sldId id="308" r:id="rId5"/>
    <p:sldId id="309" r:id="rId6"/>
    <p:sldId id="312" r:id="rId7"/>
    <p:sldId id="310" r:id="rId8"/>
    <p:sldId id="301" r:id="rId9"/>
    <p:sldId id="296" r:id="rId10"/>
    <p:sldId id="298" r:id="rId11"/>
    <p:sldId id="299" r:id="rId12"/>
    <p:sldId id="300" r:id="rId13"/>
    <p:sldId id="302" r:id="rId14"/>
    <p:sldId id="303" r:id="rId15"/>
    <p:sldId id="305" r:id="rId16"/>
    <p:sldId id="306" r:id="rId17"/>
    <p:sldId id="295" r:id="rId18"/>
    <p:sldId id="297" r:id="rId19"/>
    <p:sldId id="280" r:id="rId20"/>
    <p:sldId id="311" r:id="rId21"/>
    <p:sldId id="313" r:id="rId22"/>
    <p:sldId id="275" r:id="rId23"/>
    <p:sldId id="314" r:id="rId24"/>
    <p:sldId id="315" r:id="rId25"/>
    <p:sldId id="320" r:id="rId26"/>
    <p:sldId id="317" r:id="rId27"/>
    <p:sldId id="318" r:id="rId28"/>
    <p:sldId id="316" r:id="rId29"/>
    <p:sldId id="319" r:id="rId30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66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-127000" ty="-508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shkola/istoriya/library/2022/02/19/otsenka-globalnyh-kompetentsiy" TargetMode="External"/><Relationship Id="rId3" Type="http://schemas.openxmlformats.org/officeDocument/2006/relationships/hyperlink" Target="https://skysmart.ru/articles/useful/razgovory-o-vazhnom" TargetMode="External"/><Relationship Id="rId7" Type="http://schemas.openxmlformats.org/officeDocument/2006/relationships/hyperlink" Target="https://mcoip.ru/blog/2023/03/15/formirovanie-funkczionalnoj-gramotnosti-uchashhihsya-pri-realizaczii-proekta-razgovory-o-vazhnom/" TargetMode="External"/><Relationship Id="rId2" Type="http://schemas.openxmlformats.org/officeDocument/2006/relationships/hyperlink" Target="https://rosuchebnik.ru/material/laboratoriya-funktsionalnoy-gramotnost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ravmir.ru/razgovory-o-vazhnom/" TargetMode="External"/><Relationship Id="rId5" Type="http://schemas.openxmlformats.org/officeDocument/2006/relationships/hyperlink" Target="https://school.kontur.ru/publications/2374" TargetMode="External"/><Relationship Id="rId4" Type="http://schemas.openxmlformats.org/officeDocument/2006/relationships/hyperlink" Target="https://school.kontur.ru/discipline-pedagogi/lecturers/622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u.gov.ru/press/5363/programma-urokov-razgovory-o-vazhnom-predpolagaet-34-zanyatiya-v-uchebnom-god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82638" y="1412776"/>
            <a:ext cx="10837545" cy="3024336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  <a:t>«Разговоры о важном» как инструмент развития функциональной грамотности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50800" dist="50800" dir="5400000" algn="ctr" rotWithShape="0">
                  <a:schemeClr val="accent3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86894" y="4221088"/>
            <a:ext cx="8533289" cy="1993776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Муниципальный Форум </a:t>
            </a:r>
          </a:p>
          <a:p>
            <a:pPr algn="r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 по планированию, развитию и сопровождению </a:t>
            </a:r>
          </a:p>
          <a:p>
            <a:pPr algn="r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формирования и оценки функциональной грамотности  обучающихся </a:t>
            </a:r>
          </a:p>
          <a:p>
            <a:pPr algn="r"/>
            <a:r>
              <a:rPr lang="ru-RU" i="1" dirty="0">
                <a:solidFill>
                  <a:schemeClr val="tx1"/>
                </a:solidFill>
              </a:rPr>
              <a:t>29 марта 2023  </a:t>
            </a:r>
          </a:p>
          <a:p>
            <a:pPr algn="r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РМО классных руководителей </a:t>
            </a:r>
          </a:p>
          <a:p>
            <a:pPr algn="r"/>
            <a:r>
              <a:rPr lang="ru-RU" i="1" dirty="0">
                <a:solidFill>
                  <a:schemeClr val="tx1"/>
                </a:solidFill>
              </a:rPr>
              <a:t>26 апреля 2023</a:t>
            </a:r>
          </a:p>
          <a:p>
            <a:pPr algn="r"/>
            <a:r>
              <a:rPr lang="ru-RU" i="1" dirty="0">
                <a:solidFill>
                  <a:schemeClr val="tx1"/>
                </a:solidFill>
              </a:rPr>
              <a:t>Казанцева И А</a:t>
            </a:r>
          </a:p>
          <a:p>
            <a:pPr algn="r"/>
            <a:r>
              <a:rPr lang="ru-RU" i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694" y="332656"/>
            <a:ext cx="1517124" cy="137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360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Это могут сделать ребята в ЦДИ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8661" y="1700808"/>
            <a:ext cx="10382231" cy="442535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Предложите три различных изменения, при помощи которых можно было бы усовершенствовать школьную парту и расширить возможности ее использования в учебных целях. </a:t>
            </a:r>
          </a:p>
          <a:p>
            <a:r>
              <a:rPr lang="ru-RU" dirty="0"/>
              <a:t>Основное назначение парты как рабочего места ученика должно быть сохранено. Запишите свои предложения.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753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646" y="548680"/>
            <a:ext cx="9577064" cy="86895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креативном мышлении прямо сейчас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653" y="1772816"/>
            <a:ext cx="10454239" cy="435334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Усовершенствование 1: __________ </a:t>
            </a:r>
          </a:p>
          <a:p>
            <a:endParaRPr lang="ru-RU" dirty="0"/>
          </a:p>
          <a:p>
            <a:r>
              <a:rPr lang="ru-RU" dirty="0"/>
              <a:t>Усовершенствование 2: __________ </a:t>
            </a:r>
          </a:p>
          <a:p>
            <a:endParaRPr lang="ru-RU" dirty="0"/>
          </a:p>
          <a:p>
            <a:r>
              <a:rPr lang="ru-RU" dirty="0"/>
              <a:t>Усовершенствование 3: __________</a:t>
            </a:r>
          </a:p>
          <a:p>
            <a:pPr marL="0" indent="0">
              <a:buNone/>
            </a:pPr>
            <a:br>
              <a:rPr lang="ru-RU" dirty="0"/>
            </a:br>
            <a:r>
              <a:rPr lang="ru-RU" dirty="0"/>
              <a:t>Усовершенствование  должно сохранять основное назначение парты как рабочего места ученика.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Усовершенствование  должно расширить возможности использования парты в процессе учения.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841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669" y="404664"/>
            <a:ext cx="9001001" cy="10129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метапредметности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и…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личностных результатах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700808"/>
            <a:ext cx="10526247" cy="44253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«Функционально грамотный человек способен использовать все постоянно приобретаемые в течение жизни знания, умения и навыки для решения максимально широкого диапазона жизненных задач в различных сферах деятельности, общения и социальных отношений». </a:t>
            </a:r>
          </a:p>
          <a:p>
            <a:pPr marL="0" indent="0" algn="r">
              <a:buNone/>
            </a:pPr>
            <a:r>
              <a:rPr lang="ru-RU" sz="1900" dirty="0"/>
              <a:t>Алексей Алексеевич Леонтьев</a:t>
            </a:r>
          </a:p>
          <a:p>
            <a:pPr marL="0" indent="0" algn="r">
              <a:buNone/>
            </a:pPr>
            <a:r>
              <a:rPr lang="ru-RU" sz="1900" dirty="0"/>
              <a:t> лингвист, психолог, </a:t>
            </a:r>
          </a:p>
          <a:p>
            <a:pPr marL="0" indent="0" algn="r">
              <a:buNone/>
            </a:pPr>
            <a:r>
              <a:rPr lang="ru-RU" sz="1900" dirty="0"/>
              <a:t>доктор психологических наук </a:t>
            </a:r>
          </a:p>
          <a:p>
            <a:pPr marL="0" indent="0" algn="r">
              <a:buNone/>
            </a:pPr>
            <a:r>
              <a:rPr lang="ru-RU" sz="1900" dirty="0"/>
              <a:t> доктор филологических наук</a:t>
            </a:r>
            <a:br>
              <a:rPr lang="ru-RU" sz="1900" dirty="0"/>
            </a:br>
            <a:br>
              <a:rPr lang="ru-RU" sz="1900" dirty="0"/>
            </a:b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479857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 выводам … О важном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8661" y="1628800"/>
            <a:ext cx="10382231" cy="449736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Анализ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метапредметных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результатов </a:t>
            </a:r>
            <a:r>
              <a:rPr lang="ru-RU" dirty="0"/>
              <a:t>обучения показывает, что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акцент на функциональной грамотности </a:t>
            </a:r>
            <a:r>
              <a:rPr lang="ru-RU" dirty="0"/>
              <a:t>делает ребят </a:t>
            </a:r>
          </a:p>
          <a:p>
            <a:pPr marL="0" indent="0">
              <a:buNone/>
            </a:pPr>
            <a:r>
              <a:rPr lang="ru-RU" dirty="0"/>
              <a:t>… вовлеченными в познавательный процесс, </a:t>
            </a:r>
          </a:p>
          <a:p>
            <a:pPr marL="0" indent="0">
              <a:buNone/>
            </a:pPr>
            <a:r>
              <a:rPr lang="ru-RU" dirty="0"/>
              <a:t>… способными анализировать и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сегментировать информацию</a:t>
            </a:r>
            <a:r>
              <a:rPr lang="ru-RU" dirty="0"/>
              <a:t>, </a:t>
            </a:r>
          </a:p>
          <a:p>
            <a:pPr marL="0" indent="0">
              <a:buNone/>
            </a:pPr>
            <a:r>
              <a:rPr lang="ru-RU" dirty="0"/>
              <a:t>… способными делать выводы и использовать полученные данные в разных учебных направлениях.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Это закономерно повышает успеваемость класса.</a:t>
            </a:r>
          </a:p>
        </p:txBody>
      </p:sp>
    </p:spTree>
    <p:extLst>
      <p:ext uri="{BB962C8B-B14F-4D97-AF65-F5344CB8AC3E}">
        <p14:creationId xmlns:p14="http://schemas.microsoft.com/office/powerpoint/2010/main" val="3574911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645" y="332656"/>
            <a:ext cx="10526247" cy="10849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Выводы - аксиомы или теоремы …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Важном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700808"/>
            <a:ext cx="10526248" cy="44253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Развитие функциональной грамотности учеников — задача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каждого современного педагога</a:t>
            </a:r>
            <a:r>
              <a:rPr lang="ru-RU" dirty="0"/>
              <a:t>.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Это непростой процесс,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где от самого учителя требуется </a:t>
            </a:r>
            <a:r>
              <a:rPr lang="ru-RU" dirty="0"/>
              <a:t>креативность и творческое мышление, использование инновационных форм и методов обучения. </a:t>
            </a:r>
          </a:p>
          <a:p>
            <a:endParaRPr lang="ru-RU" dirty="0"/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Успешное освоение </a:t>
            </a:r>
            <a:r>
              <a:rPr lang="ru-RU" dirty="0"/>
              <a:t>компонентов функциональной грамотности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поможет воспитать </a:t>
            </a:r>
            <a:r>
              <a:rPr lang="ru-RU" dirty="0"/>
              <a:t>инициативную, самостоятельную, социально ответственную личность, которая способна адаптироваться и находить свое место в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постоянно меняющемся мире</a:t>
            </a:r>
            <a:r>
              <a:rPr lang="ru-RU" dirty="0"/>
              <a:t>.   </a:t>
            </a:r>
          </a:p>
        </p:txBody>
      </p:sp>
    </p:spTree>
    <p:extLst>
      <p:ext uri="{BB962C8B-B14F-4D97-AF65-F5344CB8AC3E}">
        <p14:creationId xmlns:p14="http://schemas.microsoft.com/office/powerpoint/2010/main" val="2143348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Про вывод –аксиому !!!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653" y="1700808"/>
            <a:ext cx="10454239" cy="4425356"/>
          </a:xfrm>
        </p:spPr>
        <p:txBody>
          <a:bodyPr/>
          <a:lstStyle/>
          <a:p>
            <a:r>
              <a:rPr lang="ru-RU" dirty="0"/>
              <a:t>Креативное мышление связано не только с творческой активностью, но и с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глубоким знанием предмета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 Творческий потенциал неразрывно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сопутствует ежедневным задачам</a:t>
            </a:r>
            <a:r>
              <a:rPr lang="ru-RU" dirty="0"/>
              <a:t>, решать которые при определенных условиях можно быстрее и проще.</a:t>
            </a:r>
          </a:p>
        </p:txBody>
      </p:sp>
    </p:spTree>
    <p:extLst>
      <p:ext uri="{BB962C8B-B14F-4D97-AF65-F5344CB8AC3E}">
        <p14:creationId xmlns:p14="http://schemas.microsoft.com/office/powerpoint/2010/main" val="226246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669" y="260648"/>
            <a:ext cx="9001001" cy="115699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глобальных компетенциях…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669" y="1700808"/>
            <a:ext cx="10310224" cy="44253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Еще один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компонент функциональной грамотности — глобальные компетенции</a:t>
            </a:r>
            <a:r>
              <a:rPr lang="ru-RU" dirty="0"/>
              <a:t>. Это способность ученика самостоятельно или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 группе использовать знания </a:t>
            </a:r>
            <a:r>
              <a:rPr lang="ru-RU" dirty="0"/>
              <a:t>для решения глобальных задач. 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 Развитию ФГ способствуют задания на нахождение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причинно-следственных связей </a:t>
            </a:r>
            <a:r>
              <a:rPr lang="ru-RU" dirty="0"/>
              <a:t>между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явлениями, событиями и закономерными последствиями</a:t>
            </a:r>
            <a:r>
              <a:rPr lang="ru-RU" dirty="0"/>
              <a:t>. Ученикам предлагают проанализировать ситуацию и ответить на вопросы в области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демографии, экономики, экологии </a:t>
            </a:r>
            <a:r>
              <a:rPr lang="ru-RU" dirty="0"/>
              <a:t>и других мировых проблем.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Ребенку надо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помочь научиться  </a:t>
            </a:r>
            <a:r>
              <a:rPr lang="ru-RU" dirty="0"/>
              <a:t>управлять своим поведением, открыто воспринимать новую информацию, быть контактным и взаимодействовать в группе.</a:t>
            </a:r>
          </a:p>
          <a:p>
            <a:endParaRPr lang="ru-RU" dirty="0"/>
          </a:p>
          <a:p>
            <a:r>
              <a:rPr lang="ru-RU" dirty="0"/>
              <a:t> Этот компонент развивает аналитическое и критическое мышление, эмпатию, способность к сотрудничеству.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Совместные исследования помогают </a:t>
            </a:r>
            <a:r>
              <a:rPr lang="ru-RU" dirty="0"/>
              <a:t>формировать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уважительное отношение к чужому мнению и культуре</a:t>
            </a:r>
            <a:r>
              <a:rPr lang="ru-RU" dirty="0"/>
              <a:t>. </a:t>
            </a:r>
          </a:p>
          <a:p>
            <a:r>
              <a:rPr lang="ru-RU" dirty="0"/>
              <a:t>Современное образование предлагает совершенно новый уровень развития личности, способной понимать и принимать убеждения других людей.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206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ru-RU" sz="5000" b="1" dirty="0">
                <a:solidFill>
                  <a:schemeClr val="accent3">
                    <a:lumMod val="50000"/>
                  </a:schemeClr>
                </a:solidFill>
              </a:rPr>
              <a:t>Цель достижения </a:t>
            </a:r>
            <a:br>
              <a:rPr lang="ru-RU" sz="50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000" b="1" dirty="0">
                <a:solidFill>
                  <a:schemeClr val="accent3">
                    <a:lumMod val="50000"/>
                  </a:schemeClr>
                </a:solidFill>
              </a:rPr>
              <a:t>функциональной грамотности -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8661" y="1600201"/>
            <a:ext cx="10382231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500" b="1" dirty="0">
                <a:solidFill>
                  <a:schemeClr val="accent3">
                    <a:lumMod val="50000"/>
                  </a:schemeClr>
                </a:solidFill>
              </a:rPr>
              <a:t>«не более </a:t>
            </a:r>
            <a:r>
              <a:rPr lang="ru-RU" sz="5000" b="1" dirty="0">
                <a:solidFill>
                  <a:schemeClr val="accent3">
                    <a:lumMod val="50000"/>
                  </a:schemeClr>
                </a:solidFill>
              </a:rPr>
              <a:t>15%</a:t>
            </a:r>
            <a:r>
              <a:rPr lang="ru-RU" sz="4500" b="1" dirty="0">
                <a:solidFill>
                  <a:schemeClr val="accent3">
                    <a:lumMod val="50000"/>
                  </a:schemeClr>
                </a:solidFill>
              </a:rPr>
              <a:t> учащихся, не достигающих порогового уровня функциональной грамотности» и «более </a:t>
            </a:r>
            <a:r>
              <a:rPr lang="ru-RU" sz="5000" b="1" dirty="0">
                <a:solidFill>
                  <a:schemeClr val="accent3">
                    <a:lumMod val="50000"/>
                  </a:schemeClr>
                </a:solidFill>
              </a:rPr>
              <a:t>5%</a:t>
            </a:r>
            <a:r>
              <a:rPr lang="ru-RU" sz="4500" b="1" dirty="0">
                <a:solidFill>
                  <a:schemeClr val="accent3">
                    <a:lumMod val="50000"/>
                  </a:schemeClr>
                </a:solidFill>
              </a:rPr>
              <a:t> учащихся, достигающих высокого уровня функциональной грамотности"</a:t>
            </a:r>
          </a:p>
        </p:txBody>
      </p:sp>
    </p:spTree>
    <p:extLst>
      <p:ext uri="{BB962C8B-B14F-4D97-AF65-F5344CB8AC3E}">
        <p14:creationId xmlns:p14="http://schemas.microsoft.com/office/powerpoint/2010/main" val="1048437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Список источников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Источник: </a:t>
            </a:r>
            <a:r>
              <a:rPr lang="ru-RU" dirty="0">
                <a:hlinkClick r:id="rId2"/>
              </a:rPr>
              <a:t>https://rosuchebnik.ru/material/laboratoriya-funktsionalnoy-gramotnosti/</a:t>
            </a:r>
            <a:endParaRPr lang="ru-RU" dirty="0"/>
          </a:p>
          <a:p>
            <a:endParaRPr lang="ru-RU" dirty="0"/>
          </a:p>
          <a:p>
            <a:r>
              <a:rPr lang="ru-RU" dirty="0"/>
              <a:t>Источник - Онлайн школа </a:t>
            </a:r>
            <a:r>
              <a:rPr lang="ru-RU" dirty="0" err="1"/>
              <a:t>Skysmart</a:t>
            </a:r>
            <a:r>
              <a:rPr lang="ru-RU" dirty="0"/>
              <a:t>: </a:t>
            </a:r>
            <a:r>
              <a:rPr lang="ru-RU" dirty="0">
                <a:hlinkClick r:id="rId3"/>
              </a:rPr>
              <a:t>https://skysmart.ru/articles/useful/razgovory-o-vazhnom</a:t>
            </a:r>
            <a:endParaRPr lang="ru-RU" dirty="0"/>
          </a:p>
          <a:p>
            <a:endParaRPr lang="ru-RU" dirty="0"/>
          </a:p>
          <a:p>
            <a:r>
              <a:rPr lang="ru-RU" u="sng" dirty="0">
                <a:hlinkClick r:id="rId4"/>
              </a:rPr>
              <a:t>Крылова О. В. </a:t>
            </a:r>
            <a:r>
              <a:rPr lang="ru-RU" dirty="0"/>
              <a:t>Функциональная грамотность школьников: что это и как ее развивать </a:t>
            </a:r>
            <a:r>
              <a:rPr lang="en-US" dirty="0">
                <a:hlinkClick r:id="rId5"/>
              </a:rPr>
              <a:t>https://school.kontur.ru/publications/2374</a:t>
            </a:r>
            <a:r>
              <a:rPr lang="ru-RU" dirty="0"/>
              <a:t>  </a:t>
            </a:r>
          </a:p>
          <a:p>
            <a:endParaRPr lang="ru-RU" dirty="0"/>
          </a:p>
          <a:p>
            <a:r>
              <a:rPr lang="ru-RU" dirty="0"/>
              <a:t>Читайте на </a:t>
            </a:r>
            <a:r>
              <a:rPr lang="ru-RU" dirty="0" err="1"/>
              <a:t>Правмире</a:t>
            </a:r>
            <a:r>
              <a:rPr lang="ru-RU" dirty="0"/>
              <a:t>: </a:t>
            </a:r>
            <a:r>
              <a:rPr lang="ru-RU" dirty="0">
                <a:hlinkClick r:id="rId6"/>
              </a:rPr>
              <a:t>https://www.pravmir.ru/razgovory-o-vazhnom/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 err="1"/>
              <a:t>Гамеза</a:t>
            </a:r>
            <a:r>
              <a:rPr lang="ru-RU" dirty="0"/>
              <a:t> Е. В. Формирование функциональной грамотности учащихся при реализации проекта «Разговоры о важном». </a:t>
            </a:r>
            <a:r>
              <a:rPr lang="en-US" dirty="0">
                <a:hlinkClick r:id="rId7"/>
              </a:rPr>
              <a:t>https://mcoip.ru/blog/2023/03/15/formirovanie-funkczionalnoj-gramotnosti-uchashhihsya-pri-realizaczii-proekta-razgovory-o-vazhnom/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en-US" dirty="0">
                <a:hlinkClick r:id="rId8"/>
              </a:rPr>
              <a:t>https://nsportal.ru/shkola/istoriya/library/2022/02/19/otsenka-globalnyh-kompetentsiy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369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5602634"/>
          </a:xfrm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2062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взаимосвязях и …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4685" y="1700808"/>
            <a:ext cx="10166207" cy="44253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 «Разговоры о важном»  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 Одновременное  изучение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история и литература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география и экономика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…и…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…и… </a:t>
            </a:r>
          </a:p>
          <a:p>
            <a:pPr marL="0" indent="0">
              <a:buNone/>
            </a:pP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Межпредметные </a:t>
            </a:r>
            <a:r>
              <a:rPr lang="ru-RU" dirty="0"/>
              <a:t>взаимосвязи –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 err="1"/>
              <a:t>метапредметность</a:t>
            </a:r>
            <a:r>
              <a:rPr lang="ru-RU" b="1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73166C-1E02-4D89-8ADF-E9F2A7AB6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1739">
            <a:off x="6401413" y="2256667"/>
            <a:ext cx="4601749" cy="3451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6755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763345-E09F-4374-96E1-37CFFA66F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653" y="332656"/>
            <a:ext cx="9361041" cy="10849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 продолжение, о чем ЭТО??? 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… РМО 26.04.2023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72BA74-A6DE-4524-B500-174D4FFCD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661" y="1772816"/>
            <a:ext cx="10382231" cy="435334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Трудноформируемость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 подрастающего поколения </a:t>
            </a:r>
          </a:p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Не назидательность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Сегментация  информации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Закономерности  повышения  успеваемости  класса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880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D875B-5B86-415D-AA38-91D927A76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компетенциях … и компетентностях…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0CA6FC-25B5-4CF5-AA9A-F44A516E3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646" y="1916832"/>
            <a:ext cx="1097137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исследовании PISA-2018 глобальные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компетенции</a:t>
            </a:r>
            <a:r>
              <a:rPr lang="ru-RU" dirty="0"/>
              <a:t> представлены как составляющие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глобальной компетентности</a:t>
            </a:r>
            <a:r>
              <a:rPr lang="ru-RU" dirty="0"/>
              <a:t>:</a:t>
            </a:r>
          </a:p>
          <a:p>
            <a:pPr marL="514350" indent="-514350" algn="ctr">
              <a:buAutoNum type="arabicPeriod"/>
            </a:pPr>
            <a:r>
              <a:rPr lang="ru-RU" b="1" i="1" u="sng" dirty="0"/>
              <a:t>способность рассматривать </a:t>
            </a:r>
            <a:r>
              <a:rPr lang="ru-RU" b="1" i="1" u="sng" dirty="0">
                <a:solidFill>
                  <a:schemeClr val="accent3">
                    <a:lumMod val="50000"/>
                  </a:schemeClr>
                </a:solidFill>
              </a:rPr>
              <a:t>вопросы и ситуации местного … </a:t>
            </a:r>
            <a:r>
              <a:rPr lang="ru-RU" b="1" i="1" u="sng" dirty="0"/>
              <a:t> </a:t>
            </a:r>
            <a:r>
              <a:rPr lang="ru-RU" b="1" i="1" u="sng" dirty="0">
                <a:solidFill>
                  <a:schemeClr val="accent3">
                    <a:lumMod val="50000"/>
                  </a:schemeClr>
                </a:solidFill>
              </a:rPr>
              <a:t>значения</a:t>
            </a:r>
          </a:p>
          <a:p>
            <a:pPr marL="0" indent="0" algn="ctr">
              <a:buNone/>
            </a:pPr>
            <a:r>
              <a:rPr lang="ru-RU" dirty="0"/>
              <a:t>2. способность понимать 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ценить различные точки зрения</a:t>
            </a:r>
            <a:r>
              <a:rPr lang="ru-RU" dirty="0"/>
              <a:t> и мировоззрения</a:t>
            </a:r>
          </a:p>
          <a:p>
            <a:pPr marL="0" indent="0" algn="ctr">
              <a:buNone/>
            </a:pPr>
            <a:r>
              <a:rPr lang="ru-RU" dirty="0"/>
              <a:t> 3. способность наладить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позитивное взаимодействие </a:t>
            </a:r>
            <a:r>
              <a:rPr lang="ru-RU" dirty="0"/>
              <a:t>с людьми разного национального, этнического, религиозного, социального или культурного происхождения или пола</a:t>
            </a:r>
          </a:p>
          <a:p>
            <a:pPr marL="0" indent="0" algn="ctr">
              <a:buNone/>
            </a:pPr>
            <a:r>
              <a:rPr lang="ru-RU" dirty="0"/>
              <a:t>4. способность и </a:t>
            </a:r>
            <a:r>
              <a:rPr lang="ru-RU" b="1" i="1" u="sng" dirty="0"/>
              <a:t>склонность предпринимать конструктивные действия </a:t>
            </a:r>
            <a:r>
              <a:rPr lang="ru-RU" dirty="0"/>
              <a:t>в направлении </a:t>
            </a:r>
            <a:r>
              <a:rPr lang="ru-RU" dirty="0">
                <a:solidFill>
                  <a:srgbClr val="C00000"/>
                </a:solidFill>
              </a:rPr>
              <a:t>устойчивого развития </a:t>
            </a:r>
            <a:r>
              <a:rPr lang="ru-RU" dirty="0"/>
              <a:t>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коллективного благополучия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299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Структура глобальных компетенций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78782" y="1484784"/>
            <a:ext cx="26642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Знания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83238" y="148478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Умения</a:t>
            </a:r>
            <a:r>
              <a:rPr lang="ru-RU" sz="3600" dirty="0"/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78782" y="2924944"/>
            <a:ext cx="26642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Ценности</a:t>
            </a:r>
            <a:r>
              <a:rPr lang="ru-RU" sz="3600" dirty="0"/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83238" y="2924944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Отношения </a:t>
            </a:r>
          </a:p>
          <a:p>
            <a:pPr algn="ctr"/>
            <a:endParaRPr lang="ru-RU" dirty="0"/>
          </a:p>
        </p:txBody>
      </p:sp>
      <p:pic>
        <p:nvPicPr>
          <p:cNvPr id="10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34766" y="4221088"/>
            <a:ext cx="6984776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81690-368A-4214-A1F1-7DF816EC3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645" y="548680"/>
            <a:ext cx="10009113" cy="86895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О проведении внеурочных занятий «Разговоры о важном»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письмо УО Ирбитского МО, от 09.09.2022, №754.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415079-8D00-45A5-B81F-C7DB30094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645" y="1772816"/>
            <a:ext cx="10526247" cy="43533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Основная образовательная программа </a:t>
            </a:r>
          </a:p>
          <a:p>
            <a:r>
              <a:rPr lang="ru-RU" dirty="0"/>
              <a:t>План внеурочной деятельности </a:t>
            </a:r>
          </a:p>
          <a:p>
            <a:r>
              <a:rPr lang="ru-RU" dirty="0"/>
              <a:t>Расписание занятий </a:t>
            </a:r>
          </a:p>
          <a:p>
            <a:r>
              <a:rPr lang="ru-RU" dirty="0"/>
              <a:t>Доплата за проведение курсов внеурочной деятельности (в том числе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организацию трудового воспитания, профессиональную ориентацию </a:t>
            </a:r>
            <a:r>
              <a:rPr lang="ru-RU" dirty="0"/>
              <a:t>школьников)- до 1000 рублей.</a:t>
            </a:r>
          </a:p>
          <a:p>
            <a:r>
              <a:rPr lang="ru-RU" dirty="0"/>
              <a:t>Период с сентября по апрель – 8 000 рублей (сколько понедельников?)</a:t>
            </a:r>
          </a:p>
          <a:p>
            <a:r>
              <a:rPr lang="ru-RU" dirty="0"/>
              <a:t>Внеурочная деятельность является обязательной для обучающихся (педагоги - добросовестность выполнения трудовых профессионально-педагогических функций, выполнение индивидуального учебного плана) ( учащиеся - осуществлять самостоятельную  подготовку к занятиям, выполнять домашние задания)</a:t>
            </a:r>
          </a:p>
        </p:txBody>
      </p:sp>
    </p:spTree>
    <p:extLst>
      <p:ext uri="{BB962C8B-B14F-4D97-AF65-F5344CB8AC3E}">
        <p14:creationId xmlns:p14="http://schemas.microsoft.com/office/powerpoint/2010/main" val="899815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0E05B-968F-42DA-B57E-10FC1763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46502"/>
            <a:ext cx="10971372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 проведении внеурочных занятий «Разговоры о важном»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письмо УО Ирбитского МО, от 09.09.2022, №754. 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94AF68-F232-4FCF-818B-03A8B4CFD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669" y="1844824"/>
            <a:ext cx="10310223" cy="42813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Целесообразность использования полного пакета методических материалов федеральной платформы «Единое содержание общего образования»</a:t>
            </a:r>
          </a:p>
          <a:p>
            <a:r>
              <a:rPr lang="ru-RU" dirty="0"/>
              <a:t>Участие родителей (законных представителей) в реализации федерального проекта. </a:t>
            </a:r>
          </a:p>
          <a:p>
            <a:r>
              <a:rPr lang="ru-RU" dirty="0"/>
              <a:t>Организация обратной связи (способность к корпоративному сотрудничеству). </a:t>
            </a:r>
          </a:p>
          <a:p>
            <a:r>
              <a:rPr lang="ru-RU" dirty="0"/>
              <a:t>Региональная ответственность за организационно-методическое сопровождение проведения внеурочных занятий «Разговоры о важном»- Центр непрерывного повышения профессионального мастерства педагогических работников по модели «Стандарт» - структурное подразделение ФГБОУ ВО «</a:t>
            </a:r>
            <a:r>
              <a:rPr lang="ru-RU" dirty="0" err="1"/>
              <a:t>УрГПУ</a:t>
            </a:r>
            <a:r>
              <a:rPr lang="ru-RU" dirty="0"/>
              <a:t>»- «Учитель будущего».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002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B98BF3-BF3E-4E20-885F-E264E4CA0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653" y="476673"/>
            <a:ext cx="9289033" cy="91283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Региональный методический актив СО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A06C7-9448-48F3-80DA-89A678D0F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652" y="1844824"/>
            <a:ext cx="10539325" cy="430993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Центр непрерывного повышения профессионального мастерства педагогических работников по модели «Стандарт» - структурное подразделение ФГБОУ ВО «</a:t>
            </a:r>
            <a:r>
              <a:rPr lang="ru-RU" dirty="0" err="1"/>
              <a:t>УрГПУ</a:t>
            </a:r>
            <a:r>
              <a:rPr lang="ru-RU" dirty="0"/>
              <a:t>»- «Учитель будущего».</a:t>
            </a:r>
          </a:p>
          <a:p>
            <a:r>
              <a:rPr lang="ru-RU" dirty="0"/>
              <a:t>Сайт Центра, раздел «Проекты»/ «Разговоры о важном»</a:t>
            </a:r>
          </a:p>
          <a:p>
            <a:r>
              <a:rPr lang="ru-RU" dirty="0" err="1"/>
              <a:t>Тлф</a:t>
            </a:r>
            <a:r>
              <a:rPr lang="ru-RU" dirty="0"/>
              <a:t> 89827170545, с 09.00 до 17.00 </a:t>
            </a:r>
          </a:p>
          <a:p>
            <a:r>
              <a:rPr lang="ru-RU" dirty="0"/>
              <a:t>Стратегические сессии для классных руководителей ( вторая СС КР 31.01.2023 – участие в Общероссийском общественно-государственном движении детей и молодежи).</a:t>
            </a:r>
          </a:p>
          <a:p>
            <a:r>
              <a:rPr lang="ru-RU" dirty="0"/>
              <a:t>Цикл региональных мероприятий Методический спутник классного марафона в Свердловской области.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3773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7F863-2937-4696-B542-38DFE6876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661" y="404664"/>
            <a:ext cx="10382231" cy="101297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 дополнительной профессиональной программе «Разговоры о важном: система работы классного руководителя (куратора), 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циркуляр Министерства образования и молодежной политики Свердловской области, от 12.10.2022,№02-01-82/13154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BFE814-E2DD-4B5F-B018-991C2C05D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661" y="1844824"/>
            <a:ext cx="10382232" cy="4309476"/>
          </a:xfrm>
        </p:spPr>
        <p:txBody>
          <a:bodyPr>
            <a:normAutofit fontScale="62500" lnSpcReduction="20000"/>
          </a:bodyPr>
          <a:lstStyle/>
          <a:p>
            <a:r>
              <a:rPr lang="ru-RU" sz="2200" dirty="0"/>
              <a:t>ФГАОУ ДПО «Академия реализации государственной политики и профессионального развития работников образования Министерства просвещения России». </a:t>
            </a:r>
          </a:p>
          <a:p>
            <a:r>
              <a:rPr lang="ru-RU" sz="2200" dirty="0"/>
              <a:t>ФГБНУ «ИИДСВ РАО»</a:t>
            </a:r>
          </a:p>
          <a:p>
            <a:r>
              <a:rPr lang="ru-RU" sz="2200" dirty="0"/>
              <a:t>ФГБНУ ИСРО РАО (Институт стратегии развития образования Российской Академии образования)</a:t>
            </a:r>
          </a:p>
          <a:p>
            <a:r>
              <a:rPr lang="ru-RU" b="1" dirty="0"/>
              <a:t>Миссия разработки программы КПК</a:t>
            </a:r>
            <a:r>
              <a:rPr lang="ru-RU" dirty="0"/>
              <a:t>:  основание к отбору учебного материала – понимание роли классного руководителя (куратора)как </a:t>
            </a:r>
            <a:r>
              <a:rPr lang="ru-RU" sz="3900" b="1" dirty="0"/>
              <a:t>ключевой </a:t>
            </a:r>
            <a:r>
              <a:rPr lang="ru-RU" dirty="0"/>
              <a:t>фигуры воспитательной деятельности в образовательных организациях.  </a:t>
            </a:r>
          </a:p>
          <a:p>
            <a:r>
              <a:rPr lang="ru-RU" dirty="0"/>
              <a:t>Платформа «Цифровая экосистема ДПО» (1), заочный формат с применением  дистанционных образовательных технологий, 26.10.2022, 56 часов</a:t>
            </a:r>
          </a:p>
          <a:p>
            <a:r>
              <a:rPr lang="ru-RU" dirty="0"/>
              <a:t>Исходящий УО №844 от 13.10.2022, чат Советники, руководителю РМО </a:t>
            </a:r>
            <a:r>
              <a:rPr lang="ru-RU" dirty="0" err="1"/>
              <a:t>кл</a:t>
            </a:r>
            <a:r>
              <a:rPr lang="ru-RU" dirty="0"/>
              <a:t> руководителей.</a:t>
            </a:r>
          </a:p>
          <a:p>
            <a:r>
              <a:rPr lang="ru-RU" dirty="0"/>
              <a:t>48 участников +3 аграрный техникум</a:t>
            </a:r>
          </a:p>
          <a:p>
            <a:r>
              <a:rPr lang="ru-RU" dirty="0"/>
              <a:t>Пионеры (18), </a:t>
            </a:r>
            <a:r>
              <a:rPr lang="ru-RU" dirty="0" err="1"/>
              <a:t>Килачево</a:t>
            </a:r>
            <a:r>
              <a:rPr lang="ru-RU" dirty="0"/>
              <a:t> (11), Зайково 2, </a:t>
            </a:r>
            <a:r>
              <a:rPr lang="ru-RU" dirty="0" err="1"/>
              <a:t>Чубарово</a:t>
            </a:r>
            <a:r>
              <a:rPr lang="ru-RU" dirty="0"/>
              <a:t> (3), </a:t>
            </a:r>
            <a:r>
              <a:rPr lang="ru-RU" dirty="0" err="1"/>
              <a:t>Стриганка</a:t>
            </a:r>
            <a:r>
              <a:rPr lang="ru-RU" dirty="0"/>
              <a:t>, Знаменка, </a:t>
            </a:r>
            <a:r>
              <a:rPr lang="ru-RU" dirty="0" err="1"/>
              <a:t>Харлово</a:t>
            </a:r>
            <a:r>
              <a:rPr lang="ru-RU" dirty="0"/>
              <a:t> (5), </a:t>
            </a:r>
            <a:r>
              <a:rPr lang="ru-RU" dirty="0" err="1"/>
              <a:t>Пьянково</a:t>
            </a:r>
            <a:r>
              <a:rPr lang="ru-RU" dirty="0"/>
              <a:t> (3), </a:t>
            </a:r>
            <a:r>
              <a:rPr lang="ru-RU" dirty="0" err="1"/>
              <a:t>Речкалово</a:t>
            </a:r>
            <a:r>
              <a:rPr lang="ru-RU" dirty="0"/>
              <a:t>, </a:t>
            </a:r>
            <a:r>
              <a:rPr lang="ru-RU" dirty="0" err="1"/>
              <a:t>Черново</a:t>
            </a:r>
            <a:r>
              <a:rPr lang="ru-RU" dirty="0"/>
              <a:t>, Ключи (1- ?) </a:t>
            </a:r>
          </a:p>
          <a:p>
            <a:r>
              <a:rPr lang="ru-RU" dirty="0" err="1"/>
              <a:t>Бердюгино</a:t>
            </a:r>
            <a:r>
              <a:rPr lang="ru-RU" dirty="0"/>
              <a:t>, Гаева, Горки, </a:t>
            </a:r>
            <a:r>
              <a:rPr lang="ru-RU" dirty="0" err="1"/>
              <a:t>Дубская</a:t>
            </a:r>
            <a:r>
              <a:rPr lang="ru-RU" dirty="0"/>
              <a:t>, Зайково 1, </a:t>
            </a:r>
            <a:r>
              <a:rPr lang="ru-RU" dirty="0" err="1"/>
              <a:t>Кирга</a:t>
            </a:r>
            <a:r>
              <a:rPr lang="ru-RU" dirty="0"/>
              <a:t>,  </a:t>
            </a:r>
            <a:r>
              <a:rPr lang="ru-RU" dirty="0" err="1"/>
              <a:t>Ницинск</a:t>
            </a:r>
            <a:r>
              <a:rPr lang="ru-RU" dirty="0"/>
              <a:t>, </a:t>
            </a:r>
            <a:r>
              <a:rPr lang="ru-RU" dirty="0" err="1"/>
              <a:t>Осинцевское</a:t>
            </a:r>
            <a:r>
              <a:rPr lang="ru-RU" dirty="0"/>
              <a:t>, Рудное, Фомино.</a:t>
            </a:r>
          </a:p>
        </p:txBody>
      </p:sp>
    </p:spTree>
    <p:extLst>
      <p:ext uri="{BB962C8B-B14F-4D97-AF65-F5344CB8AC3E}">
        <p14:creationId xmlns:p14="http://schemas.microsoft.com/office/powerpoint/2010/main" val="3151547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4DEBB1-8EBC-41AB-8CD7-C7B90BE63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661" y="404664"/>
            <a:ext cx="9361041" cy="101297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 проведении исследования, направленного на совершенствование организации проведения занятий «Разговоры о важном», от15.11.2022, №02-01-82/14864,МОиМП СО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885D1B-7E9A-41C3-9EDD-F315B85C7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661" y="1916832"/>
            <a:ext cx="10382232" cy="4209332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ФГБНУ ИСРО РАО (Институт стратегии развития образования Российской Академии образования)</a:t>
            </a:r>
          </a:p>
          <a:p>
            <a:r>
              <a:rPr lang="ru-RU" dirty="0"/>
              <a:t>Экспертный опрос обучающихся 9-11 классов, направленный на совершенствование организации проведения занятий «Разговоры о важном».</a:t>
            </a:r>
          </a:p>
          <a:p>
            <a:r>
              <a:rPr lang="ru-RU" dirty="0"/>
              <a:t>18 ноября 2022 </a:t>
            </a:r>
          </a:p>
          <a:p>
            <a:r>
              <a:rPr lang="ru-RU" dirty="0"/>
              <a:t>Приглашение к участию УО, исходящий №941, от 17.11.2022.</a:t>
            </a:r>
          </a:p>
        </p:txBody>
      </p:sp>
    </p:spTree>
    <p:extLst>
      <p:ext uri="{BB962C8B-B14F-4D97-AF65-F5344CB8AC3E}">
        <p14:creationId xmlns:p14="http://schemas.microsoft.com/office/powerpoint/2010/main" val="1107228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E9C14-3894-4093-B0F1-2D56001AD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 реализации проекта «Разговоры о важном», от 14.02.2023 №03- 239,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 циркуляр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Департамента государственной политики в сфере общего образования,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</a:rPr>
              <a:t>Минпросвещения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России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6F3667-45A2-4D02-81F5-5DCA02651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653" y="1916832"/>
            <a:ext cx="10454239" cy="4209332"/>
          </a:xfrm>
        </p:spPr>
        <p:txBody>
          <a:bodyPr/>
          <a:lstStyle/>
          <a:p>
            <a:r>
              <a:rPr lang="ru-RU" dirty="0"/>
              <a:t>С 20 февраля 2023 еженедельно, по понедельникам в 8.36 на Первом канале в рамках утреннего информационного канала «Доброе утро» проводится трансляция видеоролика по темам внеурочных занятий «Разговоры о важном».</a:t>
            </a:r>
          </a:p>
          <a:p>
            <a:r>
              <a:rPr lang="ru-RU" dirty="0" err="1"/>
              <a:t>Видеобращения</a:t>
            </a:r>
            <a:r>
              <a:rPr lang="ru-RU" dirty="0"/>
              <a:t> федеральных спикеров в рамках цикла 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918318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A898E9-C79A-42D2-B2C6-08C850C90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9" y="476672"/>
            <a:ext cx="9289033" cy="9409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Трансляция наиболее успешных практик проведения внеурочных занятий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965601-3FB4-422D-A74B-31B45D706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661" y="1916832"/>
            <a:ext cx="10382231" cy="420933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Исключить формат классно-урочной системы (парта, ряды, дисциплинарная модель «урок»)</a:t>
            </a:r>
          </a:p>
          <a:p>
            <a:r>
              <a:rPr lang="ru-RU" dirty="0"/>
              <a:t>Объединение ребят по возрастным категориям в одном пространстве. Ведение занятия в </a:t>
            </a:r>
            <a:r>
              <a:rPr lang="ru-RU" dirty="0" err="1"/>
              <a:t>бинаре</a:t>
            </a:r>
            <a:r>
              <a:rPr lang="ru-RU" dirty="0"/>
              <a:t>, три-четыре педагога. </a:t>
            </a:r>
          </a:p>
          <a:p>
            <a:r>
              <a:rPr lang="ru-RU" dirty="0"/>
              <a:t>Региональный и муниципальный компонент.</a:t>
            </a:r>
          </a:p>
          <a:p>
            <a:r>
              <a:rPr lang="ru-RU" dirty="0"/>
              <a:t>Еженедельные встречи ШМО классных руководителей и команды отвечающей за воспитательные системы в ЦДИ (четверг/пятница – новое содержание занятия; понедельник – «летучка» рефлексия – сухой остаток) </a:t>
            </a:r>
          </a:p>
          <a:p>
            <a:r>
              <a:rPr lang="ru-RU" dirty="0"/>
              <a:t>Минимизировать обращения к текстам – сценариям во время занятия. </a:t>
            </a:r>
          </a:p>
          <a:p>
            <a:r>
              <a:rPr lang="ru-RU" dirty="0"/>
              <a:t>Рабочие /дневниковые записи. Домашняя работа. Самостоятельная работа. Алгоритм работы по индивидуальному плану развития каждого воспитанника. </a:t>
            </a:r>
          </a:p>
          <a:p>
            <a:r>
              <a:rPr lang="ru-RU" dirty="0"/>
              <a:t>Работа с родителями. Проброс в ДЕД и проект «Классные встречи» (муниципальный компонент). </a:t>
            </a:r>
          </a:p>
        </p:txBody>
      </p:sp>
    </p:spTree>
    <p:extLst>
      <p:ext uri="{BB962C8B-B14F-4D97-AF65-F5344CB8AC3E}">
        <p14:creationId xmlns:p14="http://schemas.microsoft.com/office/powerpoint/2010/main" val="309999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История проекта… Нова ли эта История ?…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8661" y="1628800"/>
            <a:ext cx="10382231" cy="449736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Идея проводить «Разговоры о важном» была озвучена 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20 июня 2022 </a:t>
            </a:r>
            <a:r>
              <a:rPr lang="ru-RU" dirty="0"/>
              <a:t>года на заседании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общества «Знание»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dirty="0"/>
              <a:t>Генеральный директор общества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Максим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Древаль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hlinkClick r:id="rId2"/>
              </a:rPr>
              <a:t>рассказал</a:t>
            </a:r>
            <a:r>
              <a:rPr lang="ru-RU" dirty="0"/>
              <a:t>  о цели занятий (смотри ссылку)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 Сформировать у школьников «любовь к Родине, гордость за свою страну, патриотизм»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918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Как этого достичь?...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30709" y="1772816"/>
            <a:ext cx="9950183" cy="4353348"/>
          </a:xfrm>
        </p:spPr>
        <p:txBody>
          <a:bodyPr>
            <a:normAutofit/>
          </a:bodyPr>
          <a:lstStyle/>
          <a:p>
            <a:r>
              <a:rPr lang="ru-RU" dirty="0"/>
              <a:t>Достижение 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личностных результатов</a:t>
            </a:r>
          </a:p>
          <a:p>
            <a:r>
              <a:rPr lang="ru-RU" dirty="0"/>
              <a:t>Основной формат работы — это беседа,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беседа по душам с детьми. </a:t>
            </a:r>
            <a:endParaRPr lang="ru-RU" dirty="0"/>
          </a:p>
          <a:p>
            <a:r>
              <a:rPr lang="ru-RU" dirty="0"/>
              <a:t>Современные негативные  тенденции информационного общества</a:t>
            </a:r>
          </a:p>
          <a:p>
            <a:r>
              <a:rPr lang="ru-RU" dirty="0"/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Трудноформируемость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 подрастающего поколения </a:t>
            </a:r>
            <a:r>
              <a:rPr lang="ru-RU" dirty="0"/>
              <a:t>(слоган современных стратегических документов по воспитанию)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02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Как этого достичь?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2718" y="1988840"/>
            <a:ext cx="9937104" cy="4237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интерес </a:t>
            </a:r>
          </a:p>
          <a:p>
            <a:pPr marL="0" indent="0" algn="r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сотрудничество </a:t>
            </a:r>
          </a:p>
          <a:p>
            <a:pPr marL="0" indent="0" algn="r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доверие </a:t>
            </a:r>
          </a:p>
          <a:p>
            <a:pPr marL="0" indent="0" algn="r">
              <a:buNone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 не назидательность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3AA637-53CB-426E-A1A6-937ADC3DF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4571" y="1646907"/>
            <a:ext cx="4531641" cy="4351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595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6486D-01B7-4C8A-AEF5-22DA7CF8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 Д. Глуховского «Будущее»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116150-DACD-4E79-A919-F053C0BC7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678" y="1700808"/>
            <a:ext cx="10238215" cy="4525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sz="4000" dirty="0"/>
          </a:p>
          <a:p>
            <a:pPr marL="0" indent="0" algn="r">
              <a:buNone/>
            </a:pPr>
            <a:r>
              <a:rPr lang="ru-RU" sz="4000" dirty="0"/>
              <a:t>«Путешествуя  по горизонтали, </a:t>
            </a:r>
          </a:p>
          <a:p>
            <a:pPr marL="0" indent="0" algn="r">
              <a:buNone/>
            </a:pPr>
            <a:r>
              <a:rPr lang="ru-RU" sz="4000" dirty="0"/>
              <a:t>всегда знаешь, куда попадешь. </a:t>
            </a:r>
          </a:p>
          <a:p>
            <a:pPr marL="0" indent="0" algn="r">
              <a:buNone/>
            </a:pPr>
            <a:r>
              <a:rPr lang="ru-RU" sz="4000" dirty="0"/>
              <a:t>Перемещаясь по вертикали, </a:t>
            </a:r>
          </a:p>
          <a:p>
            <a:pPr marL="0" indent="0" algn="r">
              <a:buNone/>
            </a:pPr>
            <a:r>
              <a:rPr lang="ru-RU" sz="4000" dirty="0"/>
              <a:t>можешь оказаться где угодно».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5BD33F-A0BE-45B5-A80E-75A7C332B2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0" r="37517" b="23405"/>
          <a:stretch/>
        </p:blipFill>
        <p:spPr>
          <a:xfrm rot="5400000">
            <a:off x="1288672" y="2006842"/>
            <a:ext cx="3204356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6407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 компетенциях … и компетентностях…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693" y="1772816"/>
            <a:ext cx="10094199" cy="43533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исследовании PISA-2018 глобальные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компетенции</a:t>
            </a:r>
            <a:r>
              <a:rPr lang="ru-RU" dirty="0"/>
              <a:t> представлены как составляющие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глобальной компетентности</a:t>
            </a:r>
            <a:r>
              <a:rPr lang="ru-RU" dirty="0"/>
              <a:t>:</a:t>
            </a:r>
          </a:p>
          <a:p>
            <a:pPr marL="514350" indent="-514350" algn="ctr">
              <a:buAutoNum type="arabicPeriod"/>
            </a:pPr>
            <a:r>
              <a:rPr lang="ru-RU" dirty="0"/>
              <a:t>способность рассматривать вопросы 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ситуации местного</a:t>
            </a:r>
            <a:r>
              <a:rPr lang="ru-RU" dirty="0"/>
              <a:t>, глобального и межкультурного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значения</a:t>
            </a:r>
          </a:p>
          <a:p>
            <a:pPr marL="0" indent="0" algn="ctr">
              <a:buNone/>
            </a:pPr>
            <a:r>
              <a:rPr lang="ru-RU" dirty="0"/>
              <a:t>2. способность понимать 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ценить различные точки зрения</a:t>
            </a:r>
            <a:r>
              <a:rPr lang="ru-RU" dirty="0"/>
              <a:t> и мировоззрения</a:t>
            </a:r>
          </a:p>
          <a:p>
            <a:pPr marL="0" indent="0" algn="ctr">
              <a:buNone/>
            </a:pPr>
            <a:r>
              <a:rPr lang="ru-RU" dirty="0"/>
              <a:t> 3. способность наладить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позитивное взаимодействие </a:t>
            </a:r>
            <a:r>
              <a:rPr lang="ru-RU" dirty="0"/>
              <a:t>с людьми разного национального, этнического, религиозного, социального или культурного происхождения или пола</a:t>
            </a:r>
          </a:p>
          <a:p>
            <a:pPr marL="0" indent="0" algn="ctr">
              <a:buNone/>
            </a:pPr>
            <a:r>
              <a:rPr lang="ru-RU" dirty="0"/>
              <a:t>4. способность и склонность предпринимать конструктивные действия в направлении устойчивого развития 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коллективного благополучия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985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 задумке создателей…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653" y="1700808"/>
            <a:ext cx="10454239" cy="44253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… 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«Разговоры о важном» </a:t>
            </a:r>
            <a:r>
              <a:rPr lang="ru-RU" dirty="0"/>
              <a:t>в школе строятся в форме диалога между классным руководителем и учениками.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По словам главы </a:t>
            </a:r>
            <a:r>
              <a:rPr lang="ru-RU" dirty="0" err="1"/>
              <a:t>Минпросвещения</a:t>
            </a:r>
            <a:r>
              <a:rPr lang="ru-RU" dirty="0"/>
              <a:t> России Сергея Кравцова, «Разговоры о важном» не должны повторять традиционные для урока формы</a:t>
            </a:r>
          </a:p>
          <a:p>
            <a:r>
              <a:rPr lang="ru-RU" dirty="0"/>
              <a:t> Задача учителя — вовлечь класс в обсуждение и ответить на вопросы, которые волнуют детей.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Реально ли вовлечься в обсуждение в стандарте привычной классно-урочной системы? </a:t>
            </a:r>
          </a:p>
        </p:txBody>
      </p:sp>
    </p:spTree>
    <p:extLst>
      <p:ext uri="{BB962C8B-B14F-4D97-AF65-F5344CB8AC3E}">
        <p14:creationId xmlns:p14="http://schemas.microsoft.com/office/powerpoint/2010/main" val="2655509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1124744"/>
            <a:ext cx="10971372" cy="2928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Опыт креативного мышления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Парта будущего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653" y="1628800"/>
            <a:ext cx="10454239" cy="44973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Парты есть в каждой школе. </a:t>
            </a:r>
          </a:p>
          <a:p>
            <a:pPr marL="0" indent="0">
              <a:buNone/>
            </a:pPr>
            <a:r>
              <a:rPr lang="ru-RU" dirty="0"/>
              <a:t>Они не всегда были такими. </a:t>
            </a:r>
          </a:p>
          <a:p>
            <a:pPr marL="0" indent="0">
              <a:buNone/>
            </a:pPr>
            <a:r>
              <a:rPr lang="ru-RU" dirty="0"/>
              <a:t>И, конечно, будут еще меняться. </a:t>
            </a:r>
          </a:p>
          <a:p>
            <a:pPr marL="0" indent="0">
              <a:buNone/>
            </a:pPr>
            <a:r>
              <a:rPr lang="ru-RU" dirty="0"/>
              <a:t>Как вы думаете, какой может стать </a:t>
            </a:r>
          </a:p>
          <a:p>
            <a:pPr marL="0" indent="0">
              <a:buNone/>
            </a:pPr>
            <a:r>
              <a:rPr lang="ru-RU" dirty="0"/>
              <a:t>школьная парта в будущем?</a:t>
            </a:r>
          </a:p>
          <a:p>
            <a:pPr marL="0" indent="0">
              <a:buNone/>
            </a:pPr>
            <a:r>
              <a:rPr lang="ru-RU" dirty="0"/>
              <a:t> Как можно усовершенствовать парту, </a:t>
            </a:r>
          </a:p>
          <a:p>
            <a:pPr marL="0" indent="0">
              <a:buNone/>
            </a:pPr>
            <a:r>
              <a:rPr lang="ru-RU" dirty="0"/>
              <a:t>чтобы появились новые функции,</a:t>
            </a:r>
          </a:p>
          <a:p>
            <a:pPr marL="0" indent="0">
              <a:buNone/>
            </a:pPr>
            <a:r>
              <a:rPr lang="ru-RU" dirty="0"/>
              <a:t> дополнительные возможности </a:t>
            </a:r>
          </a:p>
          <a:p>
            <a:pPr marL="0" indent="0">
              <a:buNone/>
            </a:pPr>
            <a:r>
              <a:rPr lang="ru-RU" dirty="0"/>
              <a:t>ее использования?</a:t>
            </a:r>
          </a:p>
          <a:p>
            <a:pPr marL="0" indent="0">
              <a:buNone/>
            </a:pPr>
            <a:r>
              <a:rPr lang="ru-RU" dirty="0"/>
              <a:t>Проявите свое воображение. </a:t>
            </a:r>
          </a:p>
          <a:p>
            <a:r>
              <a:rPr lang="ru-RU" dirty="0"/>
              <a:t>Желаем удачи!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30A717-3FF7-4905-8F23-1E0E008E71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r="15717"/>
          <a:stretch/>
        </p:blipFill>
        <p:spPr>
          <a:xfrm rot="5400000">
            <a:off x="6324566" y="1422631"/>
            <a:ext cx="4684780" cy="51435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8228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1818</Words>
  <Application>Microsoft Office PowerPoint</Application>
  <PresentationFormat>Произвольный</PresentationFormat>
  <Paragraphs>191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Тема Office</vt:lpstr>
      <vt:lpstr>«Разговоры о важном» как инструмент развития функциональной грамотности  </vt:lpstr>
      <vt:lpstr>О взаимосвязях и … </vt:lpstr>
      <vt:lpstr>История проекта… Нова ли эта История ?…  </vt:lpstr>
      <vt:lpstr>Как этого достичь?... </vt:lpstr>
      <vt:lpstr>Как этого достичь?</vt:lpstr>
      <vt:lpstr>От Д. Глуховского «Будущее»</vt:lpstr>
      <vt:lpstr>О компетенциях … и компетентностях…  </vt:lpstr>
      <vt:lpstr>По задумке создателей…</vt:lpstr>
      <vt:lpstr>Опыт креативного мышления Парта будущего  </vt:lpstr>
      <vt:lpstr>Это могут сделать ребята в ЦДИ</vt:lpstr>
      <vt:lpstr>О креативном мышлении прямо сейчас …</vt:lpstr>
      <vt:lpstr>О метапредметности и…  личностных результатах …</vt:lpstr>
      <vt:lpstr>К выводам … О важном …</vt:lpstr>
      <vt:lpstr>Выводы - аксиомы или теоремы …  О Важном </vt:lpstr>
      <vt:lpstr>Про вывод –аксиому !!!</vt:lpstr>
      <vt:lpstr>О глобальных компетенциях… </vt:lpstr>
      <vt:lpstr>Цель достижения  функциональной грамотности -</vt:lpstr>
      <vt:lpstr>Список источников </vt:lpstr>
      <vt:lpstr>Спасибо за внимание!</vt:lpstr>
      <vt:lpstr>В продолжение, о чем ЭТО???   … РМО 26.04.2023 </vt:lpstr>
      <vt:lpstr>О компетенциях … и компетентностях… </vt:lpstr>
      <vt:lpstr>Структура глобальных компетенций </vt:lpstr>
      <vt:lpstr>О проведении внеурочных занятий «Разговоры о важном» письмо УО Ирбитского МО, от 09.09.2022, №754. </vt:lpstr>
      <vt:lpstr>О проведении внеурочных занятий «Разговоры о важном» письмо УО Ирбитского МО, от 09.09.2022, №754. </vt:lpstr>
      <vt:lpstr>Региональный методический актив СО </vt:lpstr>
      <vt:lpstr>О дополнительной профессиональной программе «Разговоры о важном: система работы классного руководителя (куратора),  циркуляр Министерства образования и молодежной политики Свердловской области, от 12.10.2022,№02-01-82/13154</vt:lpstr>
      <vt:lpstr>О проведении исследования, направленного на совершенствование организации проведения занятий «Разговоры о важном», от15.11.2022, №02-01-82/14864,МОиМП СО</vt:lpstr>
      <vt:lpstr>О реализации проекта «Разговоры о важном», от 14.02.2023 №03- 239,  циркуляр Департамента государственной политики в сфере общего образования, Минпросвещения России  </vt:lpstr>
      <vt:lpstr>Трансляция наиболее успешных практик проведения внеурочных занятий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82</cp:revision>
  <dcterms:created xsi:type="dcterms:W3CDTF">2018-10-31T09:42:47Z</dcterms:created>
  <dcterms:modified xsi:type="dcterms:W3CDTF">2023-04-26T03:41:18Z</dcterms:modified>
</cp:coreProperties>
</file>