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1" r:id="rId2"/>
    <p:sldId id="267" r:id="rId3"/>
    <p:sldId id="257" r:id="rId4"/>
    <p:sldId id="284" r:id="rId5"/>
    <p:sldId id="273" r:id="rId6"/>
    <p:sldId id="256" r:id="rId7"/>
    <p:sldId id="259" r:id="rId8"/>
    <p:sldId id="260" r:id="rId9"/>
    <p:sldId id="258" r:id="rId10"/>
    <p:sldId id="274" r:id="rId11"/>
    <p:sldId id="264" r:id="rId12"/>
    <p:sldId id="275" r:id="rId13"/>
    <p:sldId id="261" r:id="rId14"/>
    <p:sldId id="276" r:id="rId15"/>
    <p:sldId id="263" r:id="rId16"/>
    <p:sldId id="265" r:id="rId17"/>
    <p:sldId id="278" r:id="rId18"/>
    <p:sldId id="266" r:id="rId19"/>
    <p:sldId id="262" r:id="rId20"/>
    <p:sldId id="279" r:id="rId21"/>
    <p:sldId id="282" r:id="rId22"/>
    <p:sldId id="283" r:id="rId23"/>
    <p:sldId id="280" r:id="rId24"/>
    <p:sldId id="281" r:id="rId25"/>
    <p:sldId id="270" r:id="rId26"/>
    <p:sldId id="27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8" autoAdjust="0"/>
    <p:restoredTop sz="94660"/>
  </p:normalViewPr>
  <p:slideViewPr>
    <p:cSldViewPr>
      <p:cViewPr varScale="1">
        <p:scale>
          <a:sx n="83" d="100"/>
          <a:sy n="83" d="100"/>
        </p:scale>
        <p:origin x="-83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B70AB-CCD1-471F-A3DD-11193167E0C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DBF987-7613-40EA-A27D-3770884A03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094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bvbinfo.ru/catalog-articles" TargetMode="External"/><Relationship Id="rId4" Type="http://schemas.openxmlformats.org/officeDocument/2006/relationships/image" Target="../media/image10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5" t="21075" r="60255" b="63797"/>
          <a:stretch/>
        </p:blipFill>
        <p:spPr bwMode="auto">
          <a:xfrm>
            <a:off x="-1" y="1052647"/>
            <a:ext cx="9256553" cy="58053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8" t="46385" r="68521" b="29953"/>
          <a:stretch/>
        </p:blipFill>
        <p:spPr bwMode="auto">
          <a:xfrm>
            <a:off x="26328" y="0"/>
            <a:ext cx="1914628" cy="1884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958813" y="215288"/>
            <a:ext cx="691413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/>
                <a:solidFill>
                  <a:srgbClr val="006600"/>
                </a:solidFill>
                <a:effectLst/>
              </a:rPr>
              <a:t>МОУ «Ключевская СОШ»</a:t>
            </a:r>
            <a:endParaRPr lang="ru-RU" sz="4800" b="1" cap="none" spc="0" dirty="0">
              <a:ln/>
              <a:solidFill>
                <a:srgbClr val="006600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3752" y="1772816"/>
            <a:ext cx="8929046" cy="40318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/>
                <a:solidFill>
                  <a:schemeClr val="bg1"/>
                </a:solidFill>
                <a:effectLst/>
              </a:rPr>
              <a:t>Реализация </a:t>
            </a:r>
          </a:p>
          <a:p>
            <a:pPr algn="ctr"/>
            <a:r>
              <a:rPr lang="ru-RU" sz="4800" b="1" cap="none" spc="0" dirty="0" smtClean="0">
                <a:ln/>
                <a:solidFill>
                  <a:schemeClr val="bg1"/>
                </a:solidFill>
                <a:effectLst/>
              </a:rPr>
              <a:t>проекта ранней</a:t>
            </a:r>
          </a:p>
          <a:p>
            <a:pPr algn="ctr"/>
            <a:r>
              <a:rPr lang="ru-RU" sz="4800" b="1" cap="none" spc="0" dirty="0" smtClean="0">
                <a:ln/>
                <a:solidFill>
                  <a:schemeClr val="bg1"/>
                </a:solidFill>
                <a:effectLst/>
              </a:rPr>
              <a:t> профессиональной ориентации</a:t>
            </a:r>
          </a:p>
          <a:p>
            <a:pPr algn="ctr"/>
            <a:r>
              <a:rPr lang="ru-RU" sz="4800" b="1" dirty="0" smtClean="0">
                <a:ln/>
                <a:solidFill>
                  <a:schemeClr val="bg1"/>
                </a:solidFill>
              </a:rPr>
              <a:t>«Билет в будущее»</a:t>
            </a:r>
          </a:p>
          <a:p>
            <a:pPr algn="r"/>
            <a:r>
              <a:rPr lang="ru-RU" sz="3200" b="1" cap="none" spc="0" dirty="0" smtClean="0">
                <a:ln/>
                <a:solidFill>
                  <a:schemeClr val="bg1"/>
                </a:solidFill>
                <a:effectLst/>
              </a:rPr>
              <a:t>Заместитель директора по ВР</a:t>
            </a:r>
          </a:p>
          <a:p>
            <a:pPr algn="r"/>
            <a:r>
              <a:rPr lang="ru-RU" sz="3200" b="1" dirty="0" smtClean="0">
                <a:ln/>
                <a:solidFill>
                  <a:schemeClr val="bg1"/>
                </a:solidFill>
              </a:rPr>
              <a:t>Бахарева Е.Н</a:t>
            </a:r>
            <a:r>
              <a:rPr lang="ru-RU" sz="3200" b="1" cap="none" spc="0" dirty="0" smtClean="0">
                <a:ln/>
                <a:solidFill>
                  <a:schemeClr val="bg1"/>
                </a:solidFill>
                <a:effectLst/>
              </a:rPr>
              <a:t> </a:t>
            </a:r>
            <a:endParaRPr lang="ru-RU" sz="32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5387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35" r="5051" b="4192"/>
          <a:stretch/>
        </p:blipFill>
        <p:spPr bwMode="auto">
          <a:xfrm>
            <a:off x="18336" y="2097432"/>
            <a:ext cx="9179634" cy="4724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8" t="46385" r="68521" b="29953"/>
          <a:stretch/>
        </p:blipFill>
        <p:spPr bwMode="auto">
          <a:xfrm>
            <a:off x="0" y="332656"/>
            <a:ext cx="1654654" cy="16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87824" y="568165"/>
            <a:ext cx="43359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006600"/>
                </a:solidFill>
              </a:rPr>
              <a:t>МОИ ГРУППЫ</a:t>
            </a:r>
            <a:endParaRPr lang="ru-RU" sz="5400" b="1" cap="none" spc="0" dirty="0">
              <a:ln/>
              <a:solidFill>
                <a:srgbClr val="0066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4355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49297" y="112579"/>
            <a:ext cx="74724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6600"/>
                </a:solidFill>
                <a:effectLst/>
              </a:rPr>
              <a:t>РАБОТА С РОДИТЕЛЯМИ</a:t>
            </a:r>
            <a:endParaRPr lang="ru-RU" sz="5400" b="1" cap="none" spc="0" dirty="0">
              <a:ln/>
              <a:solidFill>
                <a:srgbClr val="006600"/>
              </a:solidFill>
              <a:effectLst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8" t="46385" r="68521" b="29953"/>
          <a:stretch/>
        </p:blipFill>
        <p:spPr bwMode="auto">
          <a:xfrm>
            <a:off x="32897" y="136611"/>
            <a:ext cx="1648496" cy="1622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453" y="670198"/>
            <a:ext cx="685467" cy="1174626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5" t="20941" r="12397" b="12027"/>
          <a:stretch/>
        </p:blipFill>
        <p:spPr bwMode="auto">
          <a:xfrm>
            <a:off x="899592" y="1818389"/>
            <a:ext cx="7885967" cy="4812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670198"/>
            <a:ext cx="685467" cy="117462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670198"/>
            <a:ext cx="685467" cy="11746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670198"/>
            <a:ext cx="685467" cy="117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90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35" r="5051" b="4192"/>
          <a:stretch/>
        </p:blipFill>
        <p:spPr bwMode="auto">
          <a:xfrm>
            <a:off x="18336" y="2097432"/>
            <a:ext cx="9179634" cy="4724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8" t="46385" r="68521" b="29953"/>
          <a:stretch/>
        </p:blipFill>
        <p:spPr bwMode="auto">
          <a:xfrm>
            <a:off x="0" y="332656"/>
            <a:ext cx="1654654" cy="16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87824" y="568165"/>
            <a:ext cx="43359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006600"/>
                </a:solidFill>
              </a:rPr>
              <a:t>МОИ ГРУППЫ</a:t>
            </a:r>
            <a:endParaRPr lang="ru-RU" sz="5400" b="1" cap="none" spc="0" dirty="0">
              <a:ln/>
              <a:solidFill>
                <a:srgbClr val="006600"/>
              </a:solidFill>
              <a:effectLst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251869"/>
            <a:ext cx="6826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454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2" r="2606" b="4413"/>
          <a:stretch/>
        </p:blipFill>
        <p:spPr bwMode="auto">
          <a:xfrm>
            <a:off x="18070" y="1772817"/>
            <a:ext cx="9163867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8" t="46385" r="68521" b="29953"/>
          <a:stretch/>
        </p:blipFill>
        <p:spPr bwMode="auto">
          <a:xfrm>
            <a:off x="-149" y="-12544"/>
            <a:ext cx="1654654" cy="16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3648" y="103649"/>
            <a:ext cx="788177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006600"/>
                </a:solidFill>
              </a:rPr>
              <a:t>ПРОФОРИЕНТАЦИОННЫЕ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006600"/>
                </a:solidFill>
                <a:effectLst/>
              </a:rPr>
              <a:t>УРОКИ</a:t>
            </a:r>
            <a:endParaRPr lang="ru-RU" sz="5400" b="1" cap="none" spc="0" dirty="0">
              <a:ln/>
              <a:solidFill>
                <a:srgbClr val="0066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9331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un9-19.userapi.com/impg/lQjTqeJqWhz5qM8fA4E5flQLvQASnWnHOeWxXQ/xodqRrv0AN4.jpg?size=1600x1200&amp;quality=96&amp;sign=3c39b9497778aa6b4063cfe97ce07f2c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88" y="116632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32.userapi.com/impg/I6IR5lysMsNiib2rJZRGwerxk6JIPw8VColN0g/NPgtHrYfztg.jpg?size=1280x957&amp;quality=96&amp;sign=a44e6b15afcda6acab4a0c7ccf1224d7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28" y="3501008"/>
            <a:ext cx="433402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un9-72.userapi.com/impg/Dyx5Moiv6Fm6Ghr-0UVw8HAYYBjGLzadjMDB0w/zz_UqMRBF9w.jpg?size=1280x957&amp;quality=96&amp;sign=f37114e9bbc41031af84dccf0d24e798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01008"/>
            <a:ext cx="4283968" cy="320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8" t="46385" r="68521" b="29953"/>
          <a:stretch/>
        </p:blipFill>
        <p:spPr bwMode="auto">
          <a:xfrm>
            <a:off x="5273824" y="126758"/>
            <a:ext cx="3168352" cy="31188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246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3837" y="77582"/>
            <a:ext cx="598676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6600"/>
                </a:solidFill>
                <a:effectLst/>
              </a:rPr>
              <a:t>ЛИЧНЫЙ КАБИНЕТ 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006600"/>
                </a:solidFill>
                <a:effectLst/>
              </a:rPr>
              <a:t>ОБУЧАЮЩЕГОСЯ</a:t>
            </a:r>
            <a:endParaRPr lang="ru-RU" sz="5400" b="1" cap="none" spc="0" dirty="0">
              <a:ln/>
              <a:solidFill>
                <a:srgbClr val="006600"/>
              </a:solidFill>
              <a:effectLst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8" t="46385" r="68521" b="29953"/>
          <a:stretch/>
        </p:blipFill>
        <p:spPr bwMode="auto">
          <a:xfrm>
            <a:off x="179512" y="103340"/>
            <a:ext cx="1648496" cy="1622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47" r="2732" b="4742"/>
          <a:stretch/>
        </p:blipFill>
        <p:spPr bwMode="auto">
          <a:xfrm>
            <a:off x="-1097" y="1750812"/>
            <a:ext cx="9125697" cy="51254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208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61782" y="77582"/>
            <a:ext cx="769088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6600"/>
                </a:solidFill>
                <a:effectLst/>
              </a:rPr>
              <a:t> ПРОХОЖДЕНИЕ ТЕСТОВ</a:t>
            </a:r>
          </a:p>
          <a:p>
            <a:pPr algn="ctr"/>
            <a:r>
              <a:rPr lang="ru-RU" sz="5400" b="1" dirty="0" smtClean="0">
                <a:ln/>
                <a:solidFill>
                  <a:srgbClr val="006600"/>
                </a:solidFill>
              </a:rPr>
              <a:t>УЧАСТНИКАМИ ПРОЕКТА</a:t>
            </a:r>
            <a:endParaRPr lang="ru-RU" sz="5400" b="1" cap="none" spc="0" dirty="0">
              <a:ln/>
              <a:solidFill>
                <a:srgbClr val="006600"/>
              </a:solidFill>
              <a:effectLst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8" t="46385" r="68521" b="29953"/>
          <a:stretch/>
        </p:blipFill>
        <p:spPr bwMode="auto">
          <a:xfrm>
            <a:off x="0" y="77582"/>
            <a:ext cx="1648496" cy="1622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s://sun9-12.userapi.com/impg/31JrjvJs44j7R8gJWvgGs1m1N2sCpErIrysUKA/vpBSlaWcJdQ.jpg?size=1200x1600&amp;quality=96&amp;sign=0c18a8512a884a13f24861bd79df5e54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19805"/>
            <a:ext cx="3689140" cy="49188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25.userapi.com/impg/NLbAMGMuUgPYF59KyCN1lIGOViPljEs3cKDeJQ/cBs0fdRWLHI.jpg?size=1200x1600&amp;quality=96&amp;sign=e07234e84bc5fe14c635d79a94a73bfc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346" y="1819805"/>
            <a:ext cx="3672408" cy="4896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43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7733" y="77582"/>
            <a:ext cx="729898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6600"/>
                </a:solidFill>
                <a:effectLst/>
              </a:rPr>
              <a:t>РЕЗУЛЬТАТЫ 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006600"/>
                </a:solidFill>
                <a:effectLst/>
              </a:rPr>
              <a:t>ПРОХОЖДЕНИЯ ТЕСТОВ</a:t>
            </a:r>
            <a:endParaRPr lang="ru-RU" sz="5400" b="1" cap="none" spc="0" dirty="0">
              <a:ln/>
              <a:solidFill>
                <a:srgbClr val="006600"/>
              </a:solidFill>
              <a:effectLst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8" t="46385" r="68521" b="29953"/>
          <a:stretch/>
        </p:blipFill>
        <p:spPr bwMode="auto">
          <a:xfrm>
            <a:off x="179512" y="103340"/>
            <a:ext cx="1648496" cy="1622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https://sun9-56.userapi.com/impg/2qlWEnCKUr7sxmdZwLHlC2_ulDB90pV5qnUGcg/1A-_Hb4ekLU.jpg?size=276x600&amp;quality=96&amp;sign=4c84c437d8c6f6f3acbba3f346952439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1" b="13938"/>
          <a:stretch/>
        </p:blipFill>
        <p:spPr bwMode="auto">
          <a:xfrm>
            <a:off x="1403648" y="1638082"/>
            <a:ext cx="2883307" cy="5181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sun9-85.userapi.com/impg/stMToC0x-JuvHMKmz3bCKjfPtH8RgTxCpQ5Dcw/D-hnbP21XKA.jpg?size=276x600&amp;quality=96&amp;sign=9390a971b2b4e66960ee732e331ccb0c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8" b="7880"/>
          <a:stretch/>
        </p:blipFill>
        <p:spPr bwMode="auto">
          <a:xfrm>
            <a:off x="5148064" y="1675053"/>
            <a:ext cx="2628900" cy="5009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102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7733" y="77582"/>
            <a:ext cx="729898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6600"/>
                </a:solidFill>
                <a:effectLst/>
              </a:rPr>
              <a:t>РЕЗУЛЬТАТЫ 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006600"/>
                </a:solidFill>
                <a:effectLst/>
              </a:rPr>
              <a:t>ПРОХОЖДЕНИЯ ТЕСТОВ</a:t>
            </a:r>
            <a:endParaRPr lang="ru-RU" sz="5400" b="1" cap="none" spc="0" dirty="0">
              <a:ln/>
              <a:solidFill>
                <a:srgbClr val="006600"/>
              </a:solidFill>
              <a:effectLst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8" t="46385" r="68521" b="29953"/>
          <a:stretch/>
        </p:blipFill>
        <p:spPr bwMode="auto">
          <a:xfrm>
            <a:off x="179512" y="103340"/>
            <a:ext cx="1648496" cy="1622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 descr="https://sun9-85.userapi.com/impg/stMToC0x-JuvHMKmz3bCKjfPtH8RgTxCpQ5Dcw/D-hnbP21XKA.jpg?size=276x600&amp;quality=96&amp;sign=9390a971b2b4e66960ee732e331ccb0c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5" b="9074"/>
          <a:stretch/>
        </p:blipFill>
        <p:spPr bwMode="auto">
          <a:xfrm>
            <a:off x="1403648" y="1703540"/>
            <a:ext cx="2628900" cy="495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s://sun9-85.userapi.com/impg/EXd-iu2S_He23jwZPFfxZj51jy_6JV3m2fIeHg/8Mz2dlfIp7k.jpg?size=276x600&amp;quality=96&amp;sign=179b513aa06fdc689da3362264f5861d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" b="6620"/>
          <a:stretch/>
        </p:blipFill>
        <p:spPr bwMode="auto">
          <a:xfrm>
            <a:off x="5288019" y="1637381"/>
            <a:ext cx="2628900" cy="509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27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" t="8713" r="46658" b="24056"/>
          <a:stretch/>
        </p:blipFill>
        <p:spPr bwMode="auto">
          <a:xfrm>
            <a:off x="-7535" y="1916832"/>
            <a:ext cx="7828196" cy="493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8" t="46385" r="68521" b="29953"/>
          <a:stretch/>
        </p:blipFill>
        <p:spPr bwMode="auto">
          <a:xfrm>
            <a:off x="66606" y="116632"/>
            <a:ext cx="1828775" cy="180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76342" y="103649"/>
            <a:ext cx="693638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006600"/>
                </a:solidFill>
              </a:rPr>
              <a:t>ПРОФЕССИОНАЛЬНЫЕ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006600"/>
                </a:solidFill>
                <a:effectLst/>
              </a:rPr>
              <a:t>ПРОБЫ</a:t>
            </a:r>
            <a:endParaRPr lang="ru-RU" sz="5400" b="1" cap="none" spc="0" dirty="0">
              <a:ln/>
              <a:solidFill>
                <a:srgbClr val="0066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2969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5" t="21075" r="60255" b="63797"/>
          <a:stretch/>
        </p:blipFill>
        <p:spPr bwMode="auto">
          <a:xfrm>
            <a:off x="-11408" y="952587"/>
            <a:ext cx="9256553" cy="58053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3" t="11821" r="9845" b="16976"/>
          <a:stretch/>
        </p:blipFill>
        <p:spPr bwMode="auto">
          <a:xfrm>
            <a:off x="182035" y="1268760"/>
            <a:ext cx="8892480" cy="5112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03220" y="3969"/>
            <a:ext cx="713708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/>
                <a:solidFill>
                  <a:srgbClr val="006600"/>
                </a:solidFill>
                <a:effectLst/>
              </a:rPr>
              <a:t>«БИЛЕТ В БУДУЩЕЕ»</a:t>
            </a:r>
            <a:endParaRPr lang="ru-RU" sz="6000" b="1" cap="none" spc="0" dirty="0">
              <a:ln/>
              <a:solidFill>
                <a:srgbClr val="006600"/>
              </a:solidFill>
              <a:effectLst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8" t="46385" r="68521" b="29953"/>
          <a:stretch/>
        </p:blipFill>
        <p:spPr bwMode="auto">
          <a:xfrm>
            <a:off x="-11408" y="-22832"/>
            <a:ext cx="1914628" cy="1884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027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4864" y="80793"/>
            <a:ext cx="4269104" cy="3276199"/>
            <a:chOff x="755576" y="2132856"/>
            <a:chExt cx="4184779" cy="3199453"/>
          </a:xfrm>
        </p:grpSpPr>
        <p:pic>
          <p:nvPicPr>
            <p:cNvPr id="1026" name="Picture 2" descr="C:\Users\1\Desktop\рмо 26.04.23\бвб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2132856"/>
              <a:ext cx="4184779" cy="31385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58" t="46385" r="68521" b="29953"/>
            <a:stretch/>
          </p:blipFill>
          <p:spPr bwMode="auto">
            <a:xfrm>
              <a:off x="780759" y="4077072"/>
              <a:ext cx="1275161" cy="125523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Прямоугольник 3"/>
          <p:cNvSpPr/>
          <p:nvPr/>
        </p:nvSpPr>
        <p:spPr>
          <a:xfrm>
            <a:off x="4230216" y="476672"/>
            <a:ext cx="4932040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rgbClr val="006600"/>
                </a:solidFill>
              </a:rPr>
              <a:t>ПРОФЕССИОНАЛЬНЫЕ</a:t>
            </a:r>
          </a:p>
          <a:p>
            <a:pPr algn="ctr"/>
            <a:r>
              <a:rPr lang="ru-RU" sz="3200" b="1" cap="none" spc="0" dirty="0" smtClean="0">
                <a:ln/>
                <a:solidFill>
                  <a:srgbClr val="006600"/>
                </a:solidFill>
                <a:effectLst/>
              </a:rPr>
              <a:t>ПРОБЫ ЧЕРЕЗ ПАРК </a:t>
            </a:r>
          </a:p>
          <a:p>
            <a:pPr algn="ctr"/>
            <a:r>
              <a:rPr lang="ru-RU" sz="3200" b="1" cap="none" spc="0" dirty="0" smtClean="0">
                <a:ln/>
                <a:solidFill>
                  <a:srgbClr val="006600"/>
                </a:solidFill>
                <a:effectLst/>
              </a:rPr>
              <a:t>«РОССИЯ</a:t>
            </a:r>
          </a:p>
          <a:p>
            <a:pPr algn="ctr"/>
            <a:r>
              <a:rPr lang="ru-RU" sz="3200" b="1" cap="none" spc="0" dirty="0" smtClean="0">
                <a:ln/>
                <a:solidFill>
                  <a:srgbClr val="006600"/>
                </a:solidFill>
                <a:effectLst/>
              </a:rPr>
              <a:t> – МОЯ ИСТОРИЯ»</a:t>
            </a:r>
            <a:endParaRPr lang="ru-RU" sz="3200" b="1" cap="none" spc="0" dirty="0">
              <a:ln/>
              <a:solidFill>
                <a:srgbClr val="006600"/>
              </a:solidFill>
              <a:effectLst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851920" y="2924944"/>
            <a:ext cx="5015191" cy="3761393"/>
            <a:chOff x="3851920" y="2924944"/>
            <a:chExt cx="5015191" cy="3761393"/>
          </a:xfrm>
        </p:grpSpPr>
        <p:pic>
          <p:nvPicPr>
            <p:cNvPr id="1027" name="Picture 3" descr="C:\Users\1\Desktop\рмо 26.04.23\GYMEN4TqItc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920" y="2924944"/>
              <a:ext cx="5015191" cy="37613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58" t="46385" r="68521" b="29953"/>
            <a:stretch/>
          </p:blipFill>
          <p:spPr bwMode="auto">
            <a:xfrm>
              <a:off x="3851920" y="5268679"/>
              <a:ext cx="1440160" cy="14176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1858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рмо 26.04.23\44x0TkOXGE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62" y="0"/>
            <a:ext cx="9162061" cy="687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448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рмо 26.04.23\knbYpR037M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"/>
            <a:ext cx="5153771" cy="6871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65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рмо 26.04.23\kFLMWrgmfw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758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рмо 26.04.23\czf1TdL8O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4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606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49297" y="112579"/>
            <a:ext cx="74724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6600"/>
                </a:solidFill>
                <a:effectLst/>
              </a:rPr>
              <a:t>РАБОТА С РОДИТЕЛЯМИ</a:t>
            </a:r>
            <a:endParaRPr lang="ru-RU" sz="5400" b="1" cap="none" spc="0" dirty="0">
              <a:ln/>
              <a:solidFill>
                <a:srgbClr val="006600"/>
              </a:solidFill>
              <a:effectLst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3" t="10171" r="9691" b="7904"/>
          <a:stretch/>
        </p:blipFill>
        <p:spPr bwMode="auto">
          <a:xfrm>
            <a:off x="0" y="1592232"/>
            <a:ext cx="9025742" cy="50675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8" t="46385" r="68521" b="29953"/>
          <a:stretch/>
        </p:blipFill>
        <p:spPr bwMode="auto">
          <a:xfrm>
            <a:off x="15705" y="780863"/>
            <a:ext cx="1648496" cy="1622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012160" y="1628800"/>
            <a:ext cx="1008112" cy="1296144"/>
          </a:xfrm>
          <a:prstGeom prst="roundRect">
            <a:avLst/>
          </a:prstGeom>
          <a:noFill/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482" y="536333"/>
            <a:ext cx="685467" cy="117462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339752" y="1035909"/>
            <a:ext cx="33801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bvbinfo.ru/catalog-articles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099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89952" y="213901"/>
            <a:ext cx="7879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6600"/>
                </a:solidFill>
                <a:effectLst/>
              </a:rPr>
              <a:t>СПАСИБО ЗА ВНИМАНИЕ</a:t>
            </a:r>
            <a:endParaRPr lang="ru-RU" sz="5400" b="1" cap="none" spc="0" dirty="0">
              <a:ln/>
              <a:solidFill>
                <a:srgbClr val="006600"/>
              </a:solidFill>
              <a:effectLst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3" t="10171" r="9691" b="7904"/>
          <a:stretch/>
        </p:blipFill>
        <p:spPr bwMode="auto">
          <a:xfrm>
            <a:off x="0" y="1592232"/>
            <a:ext cx="9025742" cy="50675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8" t="46385" r="68521" b="29953"/>
          <a:stretch/>
        </p:blipFill>
        <p:spPr bwMode="auto">
          <a:xfrm>
            <a:off x="15705" y="34320"/>
            <a:ext cx="1648496" cy="1622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435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7" t="9202" r="10356" b="6104"/>
          <a:stretch/>
        </p:blipFill>
        <p:spPr bwMode="auto">
          <a:xfrm>
            <a:off x="-1" y="1052736"/>
            <a:ext cx="9144001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04380" y="13033"/>
            <a:ext cx="782304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/>
                <a:solidFill>
                  <a:srgbClr val="006600"/>
                </a:solidFill>
                <a:effectLst/>
              </a:rPr>
              <a:t>«БИЛЕТ В БУДУЩЕЕ»</a:t>
            </a:r>
            <a:endParaRPr lang="ru-RU" sz="6600" b="1" cap="none" spc="0" dirty="0">
              <a:ln/>
              <a:solidFill>
                <a:srgbClr val="0066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3237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5" t="21075" r="60255" b="63797"/>
          <a:stretch/>
        </p:blipFill>
        <p:spPr bwMode="auto">
          <a:xfrm>
            <a:off x="-58220" y="1152039"/>
            <a:ext cx="9256553" cy="58053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51112" y="24006"/>
            <a:ext cx="799288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rgbClr val="006600"/>
                </a:solidFill>
                <a:effectLst/>
              </a:rPr>
              <a:t>Цель проекта </a:t>
            </a:r>
          </a:p>
          <a:p>
            <a:pPr algn="ctr"/>
            <a:r>
              <a:rPr lang="ru-RU" sz="4000" b="1" cap="none" spc="0" dirty="0" smtClean="0">
                <a:ln/>
                <a:solidFill>
                  <a:srgbClr val="006600"/>
                </a:solidFill>
                <a:effectLst/>
              </a:rPr>
              <a:t>«БИЛЕТ </a:t>
            </a:r>
            <a:r>
              <a:rPr lang="ru-RU" sz="4000" b="1" cap="none" spc="0" dirty="0" smtClean="0">
                <a:ln/>
                <a:solidFill>
                  <a:srgbClr val="006600"/>
                </a:solidFill>
                <a:effectLst/>
              </a:rPr>
              <a:t>В БУДУЩЕЕ</a:t>
            </a:r>
            <a:r>
              <a:rPr lang="ru-RU" sz="4000" b="1" cap="none" spc="0" dirty="0" smtClean="0">
                <a:ln/>
                <a:solidFill>
                  <a:srgbClr val="006600"/>
                </a:solidFill>
                <a:effectLst/>
              </a:rPr>
              <a:t>»-</a:t>
            </a:r>
            <a:r>
              <a:rPr lang="ru-RU" sz="4000" b="1" dirty="0">
                <a:solidFill>
                  <a:schemeClr val="bg1"/>
                </a:solidFill>
              </a:rPr>
              <a:t>сформировать у обучающихся средней и старшей школы навыки по осознанному выбору будущей профессии.</a:t>
            </a:r>
            <a:endParaRPr lang="ru-RU" sz="4000" b="1" cap="none" spc="0" dirty="0">
              <a:ln/>
              <a:solidFill>
                <a:schemeClr val="bg1"/>
              </a:solidFill>
              <a:effectLst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8" t="46385" r="68521" b="29953"/>
          <a:stretch/>
        </p:blipFill>
        <p:spPr bwMode="auto">
          <a:xfrm>
            <a:off x="-58218" y="-39888"/>
            <a:ext cx="1914628" cy="1884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56" t="28396" r="10940" b="6103"/>
          <a:stretch/>
        </p:blipFill>
        <p:spPr bwMode="auto">
          <a:xfrm>
            <a:off x="6012160" y="3717032"/>
            <a:ext cx="3055870" cy="30483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7" t="36266" r="56508" b="36253"/>
          <a:stretch/>
        </p:blipFill>
        <p:spPr bwMode="auto">
          <a:xfrm>
            <a:off x="323528" y="4221088"/>
            <a:ext cx="4871315" cy="22499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505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7" t="9202" r="10356" b="6104"/>
          <a:stretch/>
        </p:blipFill>
        <p:spPr bwMode="auto">
          <a:xfrm>
            <a:off x="-1" y="1052736"/>
            <a:ext cx="9144001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69593" y="13033"/>
            <a:ext cx="629262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/>
                <a:solidFill>
                  <a:srgbClr val="006600"/>
                </a:solidFill>
              </a:rPr>
              <a:t>35 обучающихся</a:t>
            </a:r>
            <a:endParaRPr lang="ru-RU" sz="6600" b="1" cap="none" spc="0" dirty="0">
              <a:ln/>
              <a:solidFill>
                <a:srgbClr val="0066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3162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9" r="1852" b="5728"/>
          <a:stretch/>
        </p:blipFill>
        <p:spPr bwMode="auto">
          <a:xfrm>
            <a:off x="0" y="1700320"/>
            <a:ext cx="9144000" cy="5157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56000" y="77582"/>
            <a:ext cx="748608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6600"/>
                </a:solidFill>
                <a:effectLst/>
              </a:rPr>
              <a:t>ЛИЧНЫЙ КАБИНЕТ 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006600"/>
                </a:solidFill>
                <a:effectLst/>
              </a:rPr>
              <a:t>ПЕДАГОГА -НАВИГАТОРА</a:t>
            </a:r>
            <a:endParaRPr lang="ru-RU" sz="5400" b="1" cap="none" spc="0" dirty="0">
              <a:ln/>
              <a:solidFill>
                <a:srgbClr val="006600"/>
              </a:solidFill>
              <a:effectLst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8" t="46385" r="68521" b="29953"/>
          <a:stretch/>
        </p:blipFill>
        <p:spPr bwMode="auto">
          <a:xfrm>
            <a:off x="-1" y="0"/>
            <a:ext cx="1727309" cy="170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925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5" r="13381" b="4413"/>
          <a:stretch/>
        </p:blipFill>
        <p:spPr bwMode="auto">
          <a:xfrm>
            <a:off x="-31518" y="1717288"/>
            <a:ext cx="9175518" cy="514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8" t="46385" r="68521" b="29953"/>
          <a:stretch/>
        </p:blipFill>
        <p:spPr bwMode="auto">
          <a:xfrm>
            <a:off x="-1" y="0"/>
            <a:ext cx="1727309" cy="170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2047" y="77582"/>
            <a:ext cx="64340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6600"/>
                </a:solidFill>
                <a:effectLst/>
              </a:rPr>
              <a:t>ОБРАЗОВАТЕЛЬНЫЙ </a:t>
            </a:r>
          </a:p>
          <a:p>
            <a:pPr algn="ctr"/>
            <a:r>
              <a:rPr lang="ru-RU" sz="5400" b="1" cap="none" spc="0" dirty="0" smtClean="0">
                <a:ln/>
                <a:solidFill>
                  <a:srgbClr val="006600"/>
                </a:solidFill>
                <a:effectLst/>
              </a:rPr>
              <a:t>МАТЕРИАЛ</a:t>
            </a:r>
            <a:endParaRPr lang="ru-RU" sz="5400" b="1" cap="none" spc="0" dirty="0">
              <a:ln/>
              <a:solidFill>
                <a:srgbClr val="0066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9840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5" r="22324" b="26065"/>
          <a:stretch/>
        </p:blipFill>
        <p:spPr bwMode="auto">
          <a:xfrm>
            <a:off x="-24473" y="1916833"/>
            <a:ext cx="9144000" cy="494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8" t="46385" r="68521" b="29953"/>
          <a:stretch/>
        </p:blipFill>
        <p:spPr bwMode="auto">
          <a:xfrm>
            <a:off x="-1" y="0"/>
            <a:ext cx="1874107" cy="1844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64795" y="77582"/>
            <a:ext cx="626851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006600"/>
                </a:solidFill>
              </a:rPr>
              <a:t>ДИАГНОСТИЧЕСКИЙ</a:t>
            </a:r>
            <a:endParaRPr lang="ru-RU" sz="5400" b="1" cap="none" spc="0" dirty="0" smtClean="0">
              <a:ln/>
              <a:solidFill>
                <a:srgbClr val="006600"/>
              </a:solidFill>
              <a:effectLst/>
            </a:endParaRPr>
          </a:p>
          <a:p>
            <a:pPr algn="ctr"/>
            <a:r>
              <a:rPr lang="ru-RU" sz="5400" b="1" cap="none" spc="0" dirty="0" smtClean="0">
                <a:ln/>
                <a:solidFill>
                  <a:srgbClr val="006600"/>
                </a:solidFill>
                <a:effectLst/>
              </a:rPr>
              <a:t>МАТЕРИАЛ</a:t>
            </a:r>
            <a:endParaRPr lang="ru-RU" sz="5400" b="1" cap="none" spc="0" dirty="0">
              <a:ln/>
              <a:solidFill>
                <a:srgbClr val="0066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8131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9577" r="36936" b="12489"/>
          <a:stretch/>
        </p:blipFill>
        <p:spPr bwMode="auto">
          <a:xfrm>
            <a:off x="0" y="1"/>
            <a:ext cx="6106248" cy="4244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7" t="38967" r="36584" b="5915"/>
          <a:stretch/>
        </p:blipFill>
        <p:spPr bwMode="auto">
          <a:xfrm>
            <a:off x="1611639" y="4149080"/>
            <a:ext cx="4483510" cy="261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2000" y="3182884"/>
            <a:ext cx="606943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006600"/>
                </a:solidFill>
                <a:effectLst/>
              </a:rPr>
              <a:t>ЧЕК-ЛИСТ</a:t>
            </a:r>
          </a:p>
          <a:p>
            <a:pPr algn="ctr"/>
            <a:r>
              <a:rPr lang="ru-RU" sz="4400" b="1" cap="none" spc="0" dirty="0" smtClean="0">
                <a:ln/>
                <a:solidFill>
                  <a:srgbClr val="006600"/>
                </a:solidFill>
                <a:effectLst/>
              </a:rPr>
              <a:t> ПЕДАГОГА - НАВИГАТОРА</a:t>
            </a:r>
            <a:endParaRPr lang="ru-RU" sz="4400" b="1" cap="none" spc="0" dirty="0">
              <a:ln/>
              <a:solidFill>
                <a:srgbClr val="006600"/>
              </a:solidFill>
              <a:effectLst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8" t="46385" r="68521" b="29953"/>
          <a:stretch/>
        </p:blipFill>
        <p:spPr bwMode="auto">
          <a:xfrm>
            <a:off x="6399725" y="116632"/>
            <a:ext cx="2413982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865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102</Words>
  <Application>Microsoft Office PowerPoint</Application>
  <PresentationFormat>Экран (4:3)</PresentationFormat>
  <Paragraphs>42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23</cp:revision>
  <dcterms:created xsi:type="dcterms:W3CDTF">2021-11-15T19:25:00Z</dcterms:created>
  <dcterms:modified xsi:type="dcterms:W3CDTF">2023-04-25T18:56:55Z</dcterms:modified>
</cp:coreProperties>
</file>