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7C9CE9-2F7F-460B-A644-883C7A53F2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E64D267-2B9A-431C-A5B6-0F18475DF5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FFA81B-A26E-4ACF-9356-8C49048B7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C8B67-6C9F-4ACB-B283-8771CF56C8B7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1927DE-F605-493A-A748-521EBB254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B028D3-B6F6-41A8-ACD0-416773D4C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0A9D-30DA-4217-A300-82F9BF3C9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301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9B1295-6479-4980-B456-E4835BE3B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8716073-D863-4455-A606-A418635D6B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CBBBC7-2FFE-4186-9BC3-FE2338100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C8B67-6C9F-4ACB-B283-8771CF56C8B7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1CA4E6-770C-4453-A88B-47D518351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8DE7B6-C31D-41E6-963B-5BF14ADC5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0A9D-30DA-4217-A300-82F9BF3C9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01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ABD4D88-8535-426F-A569-6BF6EF3B2E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2A14C22-3836-403A-A07A-00E9568821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5E10A1-4338-4AD4-A503-3BDCC5D3F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C8B67-6C9F-4ACB-B283-8771CF56C8B7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784718-28A8-4D88-A5E4-CCB1143C0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777A98-E4C6-4EE6-A554-376DA4E8C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0A9D-30DA-4217-A300-82F9BF3C9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72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FBB212-4C4F-4D4A-9842-95795E35B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B22AF3-DA50-440A-AE09-52A4E415B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BE3EC6-39E7-48EF-A0FC-E591EE8BE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C8B67-6C9F-4ACB-B283-8771CF56C8B7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238BBB-5B23-4221-8CB6-4EC45AE62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33B033-4982-4D17-AF5A-8F30DDC7F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0A9D-30DA-4217-A300-82F9BF3C9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431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8A276C-406E-45A1-BFB7-3BEFCC79A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93C340-CECD-4555-8B1F-CDD26AD382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D2BB97-C885-4748-AF9F-92556F466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C8B67-6C9F-4ACB-B283-8771CF56C8B7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573103-10A2-4383-B511-0DFDADE24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B638C4-E7C3-437C-87F8-E159664C1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0A9D-30DA-4217-A300-82F9BF3C9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971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017710-FA6A-473B-9206-CFF26C77B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B8A422-05B5-4040-8EBA-347E33983C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E27FD3F-0C5A-4821-A4FE-0737B410B5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E71F9D5-3279-47FE-82DB-FC61E0448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C8B67-6C9F-4ACB-B283-8771CF56C8B7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6CE34B5-A071-4FA4-83B2-CE31EEB72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F2C473E-BD4A-4F65-90C2-B45B359A9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0A9D-30DA-4217-A300-82F9BF3C9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229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9ACD1F-B569-4EBC-97A0-BB462D682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C484AE-D82A-4888-9BC9-336A4DA64B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494394A-D1EA-4292-AA8E-F7F95D951A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89B02E8-FAA3-405B-BE9B-E1AC89B6D7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5C9058-C60C-4E9E-A9E7-957DF56D74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DA8CFFD-BCDC-41FF-9A93-0B397C6EB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C8B67-6C9F-4ACB-B283-8771CF56C8B7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0D01BCB-6EB6-4341-A4A4-EEDD776FF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1DF5A83-85DC-42CB-AF1E-43E58BA09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0A9D-30DA-4217-A300-82F9BF3C9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C16035-0687-480A-916A-8012AA643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9A2D1F3-9B22-4213-AC51-FEBA6F046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C8B67-6C9F-4ACB-B283-8771CF56C8B7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A393061-FDDF-4DF7-9E11-4460CF328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C963A48-A921-4ADF-92EC-13BF33EE1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0A9D-30DA-4217-A300-82F9BF3C9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83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E0F3D0F-3328-4D2B-A9F7-2D630B285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C8B67-6C9F-4ACB-B283-8771CF56C8B7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B34BD95-4083-4CF4-BF30-5076E7276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4EEB020-40DF-4E8B-B0F9-54C8CCDC4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0A9D-30DA-4217-A300-82F9BF3C9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953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A8375C-2247-4751-BFEC-BD5517C9D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F4359D-32A1-43C7-AEEB-9E8A8AFD8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B4A1225-3C67-4513-88B6-84B76ED74E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485456C-A9C8-4D17-BE8E-0265A9ED8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C8B67-6C9F-4ACB-B283-8771CF56C8B7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B4CD6F2-2089-4E25-8B50-BC1121C1C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295201-066C-4809-9EE4-1A0685BDF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0A9D-30DA-4217-A300-82F9BF3C9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155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B373DE-D165-447E-8357-F431FB70A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C45BF9E-BEC8-42E4-99AD-A2E1A21FAE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66D261-DE0D-4861-A9F4-0D5D0A3F63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468395-E426-4252-9449-19F43EB69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C8B67-6C9F-4ACB-B283-8771CF56C8B7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B532DBB-7C7D-4A3B-8022-9FF80E7BE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8AE1094-4C15-465B-BDEA-E18EA3529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0A9D-30DA-4217-A300-82F9BF3C9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499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67A258-9E64-43A9-BEAA-9A9C81AE7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FFDA7C-163B-4C2F-A2DC-B80A91457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0ABA08-DAB8-466E-A381-AC89EF0D2E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C8B67-6C9F-4ACB-B283-8771CF56C8B7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EA46BB-9DD6-45D4-B8F9-3AEA2126D2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61647D-BDF6-4FB4-84A8-B9B9B903C8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F0A9D-30DA-4217-A300-82F9BF3C9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11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4439D99-2C59-4ED4-8245-11CC6E4046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750B3196-3B9A-4B4D-9038-1EB218B76F2B}"/>
              </a:ext>
            </a:extLst>
          </p:cNvPr>
          <p:cNvGrpSpPr>
            <a:grpSpLocks/>
          </p:cNvGrpSpPr>
          <p:nvPr/>
        </p:nvGrpSpPr>
        <p:grpSpPr bwMode="auto">
          <a:xfrm>
            <a:off x="3302546" y="2757505"/>
            <a:ext cx="5030749" cy="3511319"/>
            <a:chOff x="967" y="-193"/>
            <a:chExt cx="4258" cy="3115"/>
          </a:xfrm>
        </p:grpSpPr>
        <p:pic>
          <p:nvPicPr>
            <p:cNvPr id="1027" name="Picture 3">
              <a:extLst>
                <a:ext uri="{FF2B5EF4-FFF2-40B4-BE49-F238E27FC236}">
                  <a16:creationId xmlns:a16="http://schemas.microsoft.com/office/drawing/2014/main" id="{4D32B4BA-40CE-4EC9-99F9-9F8DFD789E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" y="-193"/>
              <a:ext cx="4258" cy="3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CA76EE95-658E-4690-91CD-1B8774ECA8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7" y="68"/>
              <a:ext cx="3761" cy="2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Rectangle 8">
            <a:extLst>
              <a:ext uri="{FF2B5EF4-FFF2-40B4-BE49-F238E27FC236}">
                <a16:creationId xmlns:a16="http://schemas.microsoft.com/office/drawing/2014/main" id="{F0D13305-C928-4BC8-9D14-2A1F93B94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312" y="111234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218436" tIns="57132" rIns="469752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E3C9DAFD-45A0-490B-852B-A692E747E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5969" y="871079"/>
            <a:ext cx="9376661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«Предметная неделя» – как одно из средств развития </a:t>
            </a:r>
            <a:endParaRPr kumimoji="0" lang="en-US" altLang="ru-RU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интеллектуальной личности»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849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1483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03E62FC-A6CC-416A-864A-54EFDD5A9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43EAEEE-247F-420D-BD2B-01E3787FE3DA}"/>
              </a:ext>
            </a:extLst>
          </p:cNvPr>
          <p:cNvSpPr/>
          <p:nvPr/>
        </p:nvSpPr>
        <p:spPr>
          <a:xfrm>
            <a:off x="1272618" y="1295840"/>
            <a:ext cx="10520314" cy="3929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«Способность мыслить, творить – величайший из полученных человеком природных даров. Есть те, кто одарен больше, есть те, кто одарен меньше, но даром этим отмечен каждый». </a:t>
            </a:r>
          </a:p>
          <a:p>
            <a:pPr indent="449580" algn="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педагогических и психологических наук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А.И. Савенков </a:t>
            </a:r>
            <a:endParaRPr lang="ru-RU" sz="32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r"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413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341BEE6-C537-4283-BF81-652060CBC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B3E8CCF-461B-4318-9BCC-4ECCDA6452E5}"/>
              </a:ext>
            </a:extLst>
          </p:cNvPr>
          <p:cNvSpPr/>
          <p:nvPr/>
        </p:nvSpPr>
        <p:spPr>
          <a:xfrm>
            <a:off x="471340" y="181957"/>
            <a:ext cx="1172066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r>
              <a:rPr lang="ru-RU" sz="32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создание интеллектуальной среды, позволяющей определить уровень владения учениками следующими компетентностями: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информационной: умение работать со справочниками в поисках необходимых знаний;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познавательной: творческое решение практических задач;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коммуникативной: владение монологической и диалоговой речью, умение вступать в речевое общение, участвовать в диалоге;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рефлексивной: владение умениями совместной деятельности, объективное оценивание своего вклада в решение общих задач коллектива,  владение навыками контроля и оценки своей деятельности.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534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C31D75A-91C3-40DB-A825-900AFCBD3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4136C38-3EB2-410A-A130-2160E9B41D00}"/>
              </a:ext>
            </a:extLst>
          </p:cNvPr>
          <p:cNvSpPr/>
          <p:nvPr/>
        </p:nvSpPr>
        <p:spPr>
          <a:xfrm>
            <a:off x="575035" y="365663"/>
            <a:ext cx="11500701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/>
            <a:r>
              <a:rPr lang="ru-RU" sz="3200" b="1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 </a:t>
            </a:r>
            <a:endParaRPr lang="ru-RU" sz="3200" b="1" i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вовлекать обучающихся в самостоятельную творческую деятельность, повышать уровень мотивации к изучаемому предмету;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познавательные универсальные учебные действия:  находить необходимую информацию в книгах, словарях, энциклопедиях;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выявлять одарённых учащихся в той или иной образовательной области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79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2DB76C5-F55A-4D7B-BD3D-F6C0BB1CC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31"/>
            <a:ext cx="12192000" cy="6858000"/>
          </a:xfrm>
          <a:prstGeom prst="rect">
            <a:avLst/>
          </a:prstGeom>
        </p:spPr>
      </p:pic>
      <p:grpSp>
        <p:nvGrpSpPr>
          <p:cNvPr id="3" name="Group 5">
            <a:extLst>
              <a:ext uri="{FF2B5EF4-FFF2-40B4-BE49-F238E27FC236}">
                <a16:creationId xmlns:a16="http://schemas.microsoft.com/office/drawing/2014/main" id="{74420758-941E-4CD1-AEDC-F9FE2853520F}"/>
              </a:ext>
            </a:extLst>
          </p:cNvPr>
          <p:cNvGrpSpPr>
            <a:grpSpLocks/>
          </p:cNvGrpSpPr>
          <p:nvPr/>
        </p:nvGrpSpPr>
        <p:grpSpPr bwMode="auto">
          <a:xfrm>
            <a:off x="9849522" y="446833"/>
            <a:ext cx="1108235" cy="1005129"/>
            <a:chOff x="972" y="114"/>
            <a:chExt cx="3419" cy="2942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3068258B-DCDE-429F-AB32-277759C07C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" y="114"/>
              <a:ext cx="3419" cy="2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5" name="Picture 7">
              <a:extLst>
                <a:ext uri="{FF2B5EF4-FFF2-40B4-BE49-F238E27FC236}">
                  <a16:creationId xmlns:a16="http://schemas.microsoft.com/office/drawing/2014/main" id="{F4EEF2C9-8A4B-4313-9FE9-7ED91639F1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2" y="375"/>
              <a:ext cx="2919" cy="2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8">
            <a:extLst>
              <a:ext uri="{FF2B5EF4-FFF2-40B4-BE49-F238E27FC236}">
                <a16:creationId xmlns:a16="http://schemas.microsoft.com/office/drawing/2014/main" id="{3D93352D-C636-4F17-B3CB-203D711B16E6}"/>
              </a:ext>
            </a:extLst>
          </p:cNvPr>
          <p:cNvGrpSpPr>
            <a:grpSpLocks/>
          </p:cNvGrpSpPr>
          <p:nvPr/>
        </p:nvGrpSpPr>
        <p:grpSpPr bwMode="auto">
          <a:xfrm>
            <a:off x="9933798" y="2688979"/>
            <a:ext cx="1108235" cy="1080190"/>
            <a:chOff x="1169" y="114"/>
            <a:chExt cx="3704" cy="3333"/>
          </a:xfrm>
        </p:grpSpPr>
        <p:pic>
          <p:nvPicPr>
            <p:cNvPr id="2057" name="Picture 9">
              <a:extLst>
                <a:ext uri="{FF2B5EF4-FFF2-40B4-BE49-F238E27FC236}">
                  <a16:creationId xmlns:a16="http://schemas.microsoft.com/office/drawing/2014/main" id="{23BFDD09-7D77-4BD4-B1A0-3F87488121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8" y="114"/>
              <a:ext cx="3704" cy="3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8" name="Picture 10">
              <a:extLst>
                <a:ext uri="{FF2B5EF4-FFF2-40B4-BE49-F238E27FC236}">
                  <a16:creationId xmlns:a16="http://schemas.microsoft.com/office/drawing/2014/main" id="{D2A26E7C-5A55-46C3-9830-302BDBE5D9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8" y="375"/>
              <a:ext cx="3206" cy="2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11">
            <a:extLst>
              <a:ext uri="{FF2B5EF4-FFF2-40B4-BE49-F238E27FC236}">
                <a16:creationId xmlns:a16="http://schemas.microsoft.com/office/drawing/2014/main" id="{C4142561-3930-46BA-A09A-767ED1C65E0B}"/>
              </a:ext>
            </a:extLst>
          </p:cNvPr>
          <p:cNvGrpSpPr>
            <a:grpSpLocks/>
          </p:cNvGrpSpPr>
          <p:nvPr/>
        </p:nvGrpSpPr>
        <p:grpSpPr bwMode="auto">
          <a:xfrm>
            <a:off x="9933499" y="3844937"/>
            <a:ext cx="1108235" cy="1161249"/>
            <a:chOff x="1296" y="122"/>
            <a:chExt cx="3863" cy="3611"/>
          </a:xfrm>
        </p:grpSpPr>
        <p:pic>
          <p:nvPicPr>
            <p:cNvPr id="2060" name="Picture 12">
              <a:extLst>
                <a:ext uri="{FF2B5EF4-FFF2-40B4-BE49-F238E27FC236}">
                  <a16:creationId xmlns:a16="http://schemas.microsoft.com/office/drawing/2014/main" id="{2E5E544F-ABFA-41F0-9A28-8C09DB5A4D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" y="121"/>
              <a:ext cx="3863" cy="3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1" name="Picture 13">
              <a:extLst>
                <a:ext uri="{FF2B5EF4-FFF2-40B4-BE49-F238E27FC236}">
                  <a16:creationId xmlns:a16="http://schemas.microsoft.com/office/drawing/2014/main" id="{FCC5C362-84B1-4D1F-B96C-8F76BF7A65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6" y="380"/>
              <a:ext cx="3365" cy="3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Group 14">
            <a:extLst>
              <a:ext uri="{FF2B5EF4-FFF2-40B4-BE49-F238E27FC236}">
                <a16:creationId xmlns:a16="http://schemas.microsoft.com/office/drawing/2014/main" id="{857EBEAC-E3AE-4DD5-92E2-40DABEA459DA}"/>
              </a:ext>
            </a:extLst>
          </p:cNvPr>
          <p:cNvGrpSpPr>
            <a:grpSpLocks/>
          </p:cNvGrpSpPr>
          <p:nvPr/>
        </p:nvGrpSpPr>
        <p:grpSpPr bwMode="auto">
          <a:xfrm>
            <a:off x="10008089" y="5096341"/>
            <a:ext cx="1108235" cy="1080190"/>
            <a:chOff x="626" y="114"/>
            <a:chExt cx="4427" cy="3290"/>
          </a:xfrm>
        </p:grpSpPr>
        <p:pic>
          <p:nvPicPr>
            <p:cNvPr id="2063" name="Picture 15">
              <a:extLst>
                <a:ext uri="{FF2B5EF4-FFF2-40B4-BE49-F238E27FC236}">
                  <a16:creationId xmlns:a16="http://schemas.microsoft.com/office/drawing/2014/main" id="{5BC1F994-9DD9-4F69-8C6F-5D968057DF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" y="114"/>
              <a:ext cx="4427" cy="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4" name="Picture 16">
              <a:extLst>
                <a:ext uri="{FF2B5EF4-FFF2-40B4-BE49-F238E27FC236}">
                  <a16:creationId xmlns:a16="http://schemas.microsoft.com/office/drawing/2014/main" id="{E178D487-7188-4436-B44C-B0F63BA3F5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5" y="375"/>
              <a:ext cx="3930" cy="2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CA97D6-DE05-44EA-BAFA-9E2E38654E8A}"/>
              </a:ext>
            </a:extLst>
          </p:cNvPr>
          <p:cNvSpPr txBox="1"/>
          <p:nvPr/>
        </p:nvSpPr>
        <p:spPr>
          <a:xfrm>
            <a:off x="2311470" y="1200805"/>
            <a:ext cx="80599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Неделя профориентации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Неделя здоровья и спорта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Неделя искусства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Неделя ОРКСЭ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Неделя математики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Неделя естественных наук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Неделя родного языка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Неделя русского языка и литературы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Неделя Истории России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D5DE35-E688-4ED5-86E6-6004E43ECE5C}"/>
              </a:ext>
            </a:extLst>
          </p:cNvPr>
          <p:cNvSpPr txBox="1"/>
          <p:nvPr/>
        </p:nvSpPr>
        <p:spPr>
          <a:xfrm>
            <a:off x="2686639" y="282804"/>
            <a:ext cx="75225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недели:</a:t>
            </a:r>
          </a:p>
        </p:txBody>
      </p:sp>
      <p:grpSp>
        <p:nvGrpSpPr>
          <p:cNvPr id="16" name="Group 2">
            <a:extLst>
              <a:ext uri="{FF2B5EF4-FFF2-40B4-BE49-F238E27FC236}">
                <a16:creationId xmlns:a16="http://schemas.microsoft.com/office/drawing/2014/main" id="{A724BCD7-026D-4C5A-B411-2A75E1732BBF}"/>
              </a:ext>
            </a:extLst>
          </p:cNvPr>
          <p:cNvGrpSpPr>
            <a:grpSpLocks/>
          </p:cNvGrpSpPr>
          <p:nvPr/>
        </p:nvGrpSpPr>
        <p:grpSpPr bwMode="auto">
          <a:xfrm>
            <a:off x="9933799" y="1610312"/>
            <a:ext cx="1057236" cy="958308"/>
            <a:chOff x="1046" y="115"/>
            <a:chExt cx="4566" cy="3522"/>
          </a:xfrm>
        </p:grpSpPr>
        <p:pic>
          <p:nvPicPr>
            <p:cNvPr id="17" name="Picture 3">
              <a:extLst>
                <a:ext uri="{FF2B5EF4-FFF2-40B4-BE49-F238E27FC236}">
                  <a16:creationId xmlns:a16="http://schemas.microsoft.com/office/drawing/2014/main" id="{1D0A1D2B-E5BF-436B-9FFF-BCE6EADDA7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6" y="114"/>
              <a:ext cx="4566" cy="3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4">
              <a:extLst>
                <a:ext uri="{FF2B5EF4-FFF2-40B4-BE49-F238E27FC236}">
                  <a16:creationId xmlns:a16="http://schemas.microsoft.com/office/drawing/2014/main" id="{CA592664-CE13-4A8C-837C-D8A4AE3105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6" y="375"/>
              <a:ext cx="4068" cy="3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69742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4CD8CAA-5105-41DF-B5E2-2FA4ECE17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330DF03-C283-4E44-97EB-B220BF197945}"/>
              </a:ext>
            </a:extLst>
          </p:cNvPr>
          <p:cNvSpPr/>
          <p:nvPr/>
        </p:nvSpPr>
        <p:spPr>
          <a:xfrm>
            <a:off x="838984" y="539414"/>
            <a:ext cx="11029361" cy="5133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81000"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Курс внеурочной деятельности «Профориентация» </a:t>
            </a:r>
          </a:p>
          <a:p>
            <a:pPr indent="381000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 Модуль I </a:t>
            </a:r>
            <a:r>
              <a:rPr lang="ru-RU" sz="2400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- «Играем в профессии» - 1 класс.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81000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 формирование элементарных знаний о профессиях через игру.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Модуль II</a:t>
            </a:r>
            <a:r>
              <a:rPr lang="ru-RU" sz="2400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 - «Путешествие в мир профессий» - 2 класс.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b="1" i="1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2400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расширение представлений детей о мире профессий.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Модуль III</a:t>
            </a:r>
            <a:r>
              <a:rPr lang="ru-RU" sz="2400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 - «У меня растут года…» - 3 класс.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sz="2400" b="1" i="1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2400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мотивации, интерес к трудовой и учебной деятельности, стремление к коллективному общественно-полезному труду.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Модуль IV</a:t>
            </a:r>
            <a:r>
              <a:rPr lang="ru-RU" sz="2400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 - «Труд в почете любой, мир профессий большой» - 4 класс.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sz="2400" b="1" i="1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2400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добросовестное отношении к труду, понимание его роли в жизни человека и общества, развивать интерес к будущей профессии.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Liberation Serif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234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D29230A-19E3-4B40-85D6-980CE380D9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CC4B3C1-A958-4615-935A-4712DAFF5B80}"/>
              </a:ext>
            </a:extLst>
          </p:cNvPr>
          <p:cNvSpPr txBox="1"/>
          <p:nvPr/>
        </p:nvSpPr>
        <p:spPr>
          <a:xfrm>
            <a:off x="1869648" y="96385"/>
            <a:ext cx="10322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предметной недели по профориентации: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41DE6D-9047-463F-8012-699C4C15CAA6}"/>
              </a:ext>
            </a:extLst>
          </p:cNvPr>
          <p:cNvSpPr txBox="1"/>
          <p:nvPr/>
        </p:nvSpPr>
        <p:spPr>
          <a:xfrm>
            <a:off x="634737" y="839100"/>
            <a:ext cx="1145042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линейка посвященная открытию недели, знакомство с планом работы, беседа на тему «Исчезнувшие профессии» 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Вторник: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разгадывание кроссвордов, ребусов, выполнение онлайн-викторины 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на производственные площадки к-за «Урал»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рисунков на тему «Профессии моих родителей»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Пятница: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игра-путешествие «В мире профессий»</a:t>
            </a:r>
          </a:p>
          <a:p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Понедельник: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итогов, награждение, просмотр фильма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093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32106" y="907600"/>
            <a:ext cx="10409958" cy="6148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ru-RU" kern="150" dirty="0">
                <a:solidFill>
                  <a:srgbClr val="000000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 </a:t>
            </a:r>
            <a:r>
              <a:rPr lang="ru-RU" sz="2400" kern="150" dirty="0">
                <a:solidFill>
                  <a:srgbClr val="000000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Районный конкурс «Саквояж педагогических идей» в рамках методического фестиваля «Золотые россыпи», 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2400" kern="150" dirty="0">
                <a:solidFill>
                  <a:srgbClr val="000000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неделя История России, 3 место, 2019 г;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2400" kern="150" dirty="0">
                <a:solidFill>
                  <a:srgbClr val="000000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неделя Родного (русского) языка, 1 место, 2021 г. 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Методический семинар РМО учителей начальных классов, выступление по теме «Предметная неделя по ОРКСЭ как средство формирования положительной мотивации к учебной деятельности младших школьников»; 2021 г.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Школьная Педагогическая мастерская-2021 «Формирование и развитие универсальных учебных действий на уроках и во внеурочной деятельности», представление опыта работы по организации и проведению предметной недели по родному языку (русскому).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98448" y="161413"/>
            <a:ext cx="8942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Публичные выступления</a:t>
            </a:r>
          </a:p>
        </p:txBody>
      </p:sp>
    </p:spTree>
    <p:extLst>
      <p:ext uri="{BB962C8B-B14F-4D97-AF65-F5344CB8AC3E}">
        <p14:creationId xmlns:p14="http://schemas.microsoft.com/office/powerpoint/2010/main" val="613749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A631991-8502-4A21-BA9D-82C1172F6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239907E-B95F-449E-B997-33877ACC9081}"/>
              </a:ext>
            </a:extLst>
          </p:cNvPr>
          <p:cNvSpPr txBox="1"/>
          <p:nvPr/>
        </p:nvSpPr>
        <p:spPr>
          <a:xfrm>
            <a:off x="1472152" y="2228671"/>
            <a:ext cx="92476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7887828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380</Words>
  <Application>Microsoft Office PowerPoint</Application>
  <PresentationFormat>Широкоэкранный</PresentationFormat>
  <Paragraphs>48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Andale Sans UI</vt:lpstr>
      <vt:lpstr>Arial</vt:lpstr>
      <vt:lpstr>Calibri</vt:lpstr>
      <vt:lpstr>Calibri Light</vt:lpstr>
      <vt:lpstr>Liberation Serif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Королева</dc:creator>
  <cp:lastModifiedBy>Светлана Королева</cp:lastModifiedBy>
  <cp:revision>24</cp:revision>
  <dcterms:created xsi:type="dcterms:W3CDTF">2023-04-23T12:43:03Z</dcterms:created>
  <dcterms:modified xsi:type="dcterms:W3CDTF">2023-04-25T14:45:04Z</dcterms:modified>
</cp:coreProperties>
</file>