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61" r:id="rId4"/>
    <p:sldId id="258" r:id="rId5"/>
    <p:sldId id="262" r:id="rId6"/>
    <p:sldId id="259" r:id="rId7"/>
    <p:sldId id="263" r:id="rId8"/>
    <p:sldId id="266" r:id="rId9"/>
    <p:sldId id="267" r:id="rId10"/>
    <p:sldId id="268" r:id="rId11"/>
    <p:sldId id="269" r:id="rId12"/>
    <p:sldId id="270" r:id="rId13"/>
    <p:sldId id="271" r:id="rId14"/>
    <p:sldId id="272" r:id="rId15"/>
    <p:sldId id="273" r:id="rId16"/>
    <p:sldId id="274" r:id="rId17"/>
    <p:sldId id="275" r:id="rId18"/>
    <p:sldId id="276"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2437" autoAdjust="0"/>
  </p:normalViewPr>
  <p:slideViewPr>
    <p:cSldViewPr>
      <p:cViewPr varScale="1">
        <p:scale>
          <a:sx n="60" d="100"/>
          <a:sy n="60" d="100"/>
        </p:scale>
        <p:origin x="-1656"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2F7539-0883-48A1-B921-92FE08FBFFDC}" type="datetimeFigureOut">
              <a:rPr lang="ru-RU" smtClean="0"/>
              <a:pPr/>
              <a:t>11.03.2019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2CB46B-478E-4F84-BDD9-3954CF8AB9B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1</a:t>
            </a:r>
          </a:p>
          <a:p>
            <a:r>
              <a:rPr lang="ru-RU" dirty="0" smtClean="0"/>
              <a:t>Цитата,</a:t>
            </a:r>
            <a:r>
              <a:rPr lang="ru-RU" baseline="0" dirty="0" smtClean="0"/>
              <a:t> которую вы видите  принадлежит Василию Васильевичу Давыдову еще задолго до появления ФГОС. Василий Васильевич писал следующее… Эта цитата актуальна и своевременна, неслучайно я делала  акцент на слова  свободные виды деятельности, самостоятельные виды деятельности, собственное желание – вот на это мы будем продолжать обращать внимание в дальнейшем, чтобы понять что такое культурная практика. Ребенок рождается и с первых дней включается в различные вилы деятельности. Вначале манипулирует с предметами, затем осваивает предметные действия, затем переходит к конструированию, игре затем включается в познавательную деятельности и наконец учится решать проблемные задачи. Все эти виды деятельности возникают по инициативе самого ребенка. Они доставляют ему удовольствие и результатом является конкретный продукт. Что это за продукт? Это продукт полученный ребенком самостоятельно. Ценность такого подхода в том, что мы эту инициативу поддерживаем и даем ребенку возможность самостоятельно и инициативно осваивать окружающий мир. </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a:t>
            </a:r>
            <a:r>
              <a:rPr lang="ru-RU" dirty="0" smtClean="0"/>
              <a:t>10. </a:t>
            </a:r>
            <a:r>
              <a:rPr lang="ru-RU" dirty="0" smtClean="0"/>
              <a:t>Этим подходом увлекались сторонники </a:t>
            </a:r>
            <a:r>
              <a:rPr lang="ru-RU" dirty="0" err="1" smtClean="0"/>
              <a:t>Монтрессори</a:t>
            </a:r>
            <a:r>
              <a:rPr lang="ru-RU" dirty="0" smtClean="0"/>
              <a:t>, однако не надо забывать об идее Петровского, который говорил о том, что в образовательном процессе должны</a:t>
            </a:r>
            <a:r>
              <a:rPr lang="ru-RU" baseline="0" dirty="0" smtClean="0"/>
              <a:t> присутствовать как минимум двое- это ребенок и взрослый. Поэтому среди недостатков, которые отмечают сторонники этого подхода следующее: см. слайд.</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10</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11 Второй подход отличается полной противоположностью, нет</a:t>
            </a:r>
            <a:r>
              <a:rPr lang="ru-RU" baseline="0" dirty="0" smtClean="0"/>
              <a:t>  возможности развития, нацеленность на конечный результат, в каждой образовательной области выделяются те конкретные знания, умения, навыки и личностные качества, которыми необходимо овладеть. Недостатки этого подхода (см. слайд).</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11</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12 Этот подход культурологический.( См. слайд)</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12</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13 </a:t>
            </a:r>
          </a:p>
          <a:p>
            <a:r>
              <a:rPr lang="ru-RU" dirty="0" smtClean="0"/>
              <a:t> Рассмотрим виды культурных практик .</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13</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a:t>
            </a:r>
            <a:r>
              <a:rPr lang="ru-RU" baseline="0" dirty="0" smtClean="0"/>
              <a:t> 14. Перед Вами виды культурных практик, их семь. Почему их семь, потому что в стандарте закреплено 7 целевых ориентиров. Каждой культурной практике, которая носит интегрированных характер, соответствует свой целевой ориентир.  Реализуя разные культурные практики, мы в первую очередь </a:t>
            </a:r>
            <a:r>
              <a:rPr lang="ru-RU" baseline="0" dirty="0" err="1" smtClean="0"/>
              <a:t>ориетируемся</a:t>
            </a:r>
            <a:r>
              <a:rPr lang="ru-RU" baseline="0" dirty="0" smtClean="0"/>
              <a:t> на целевые ориентиры. Все культурные практики носят интегративный характер, они объединяют в себе различные виды деятельности ребенка, но организуются так, что ребенок получает возможность действовать самостоятельно.</a:t>
            </a:r>
          </a:p>
          <a:p>
            <a:pPr marL="228600" indent="-228600">
              <a:buAutoNum type="arabicPeriod"/>
            </a:pPr>
            <a:r>
              <a:rPr lang="ru-RU" baseline="0" dirty="0" smtClean="0"/>
              <a:t>Это практики выбора ребенком деятельности, игры, партнеров самостоятельно, без взрослого.</a:t>
            </a:r>
          </a:p>
          <a:p>
            <a:pPr marL="228600" indent="-228600">
              <a:buAutoNum type="arabicPeriod"/>
            </a:pPr>
            <a:r>
              <a:rPr lang="ru-RU" baseline="0" dirty="0" smtClean="0"/>
              <a:t> Это очень важная практика, связана с </a:t>
            </a:r>
            <a:r>
              <a:rPr lang="ru-RU" baseline="0" dirty="0" err="1" smtClean="0"/>
              <a:t>освоениеми</a:t>
            </a:r>
            <a:r>
              <a:rPr lang="ru-RU" baseline="0" dirty="0" smtClean="0"/>
              <a:t> и познанием мира культуры, собственного внутреннего мира, освоением культурными предметными действиями: с ложкой, вилкой и т.д.</a:t>
            </a:r>
          </a:p>
          <a:p>
            <a:pPr marL="228600" indent="-228600">
              <a:buAutoNum type="arabicPeriod"/>
            </a:pPr>
            <a:r>
              <a:rPr lang="ru-RU" baseline="0" dirty="0" smtClean="0"/>
              <a:t> Практика игрового взаимодействия связана со способностью к ролевому взаимодействию, умению общаться с игровым партнером, способностью к выбору игрового материала в соответствии с игрой.</a:t>
            </a:r>
          </a:p>
          <a:p>
            <a:pPr marL="228600" indent="-228600">
              <a:buAutoNum type="arabicPeriod"/>
            </a:pPr>
            <a:r>
              <a:rPr lang="ru-RU" baseline="0" dirty="0" smtClean="0"/>
              <a:t> Без коммуникативных практик невозможны никакие виды других практик , их еще можно назвать сквозными, т.к. они пронизывают всю жизнь ребенка и все его виды деятельности.</a:t>
            </a:r>
          </a:p>
          <a:p>
            <a:pPr marL="228600" indent="-228600">
              <a:buAutoNum type="arabicPeriod"/>
            </a:pPr>
            <a:r>
              <a:rPr lang="ru-RU" baseline="0" dirty="0" smtClean="0"/>
              <a:t> Культурные практики здорового образа жизни. Это понимание здоровых привычек, умение проявлять заботу о другом , совершенствовать свое тело.</a:t>
            </a:r>
          </a:p>
          <a:p>
            <a:pPr marL="228600" indent="-228600">
              <a:buAutoNum type="arabicPeriod"/>
            </a:pPr>
            <a:r>
              <a:rPr lang="ru-RU" baseline="0" dirty="0" smtClean="0"/>
              <a:t> Здесь ребенок овладевает способностью к взаимопомощи, приобретении первичных навыков к трудовой деятельности, заботливому отношению к другим.</a:t>
            </a:r>
          </a:p>
          <a:p>
            <a:pPr marL="228600" indent="-228600">
              <a:buAutoNum type="arabicPeriod"/>
            </a:pPr>
            <a:r>
              <a:rPr lang="ru-RU" baseline="0" dirty="0" smtClean="0"/>
              <a:t>Культурные практики познания мира позволяют ребенку идентифицировать себя с окружающими взрослыми, помогают понять кто он, какой он, какую пользу он может принести обществу. Ребенок учится планировать свои действия. </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14</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15 Таким образом совокупность культурных практик позволяет маленькому ребенку присваивать культурный опыт взрослого. Это необходимо для успешной адаптации и социализации. ( см. текст по слайду</a:t>
            </a:r>
            <a:r>
              <a:rPr lang="ru-RU" dirty="0" smtClean="0"/>
              <a:t>). </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15</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a:t>
            </a:r>
            <a:r>
              <a:rPr lang="ru-RU" baseline="0" dirty="0" smtClean="0"/>
              <a:t> 16 (См. текст по слайду)</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16</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17</a:t>
            </a:r>
          </a:p>
          <a:p>
            <a:r>
              <a:rPr lang="ru-RU" dirty="0" smtClean="0"/>
              <a:t>Таким образом мы с Вами нашли связи между целевыми ориентирами и видами культурных практик детей дошкольного возраста.</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17</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18</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2 Осваивая этот подход необходимо помнить ( см. слайд)</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a:t>
            </a:r>
            <a:r>
              <a:rPr lang="ru-RU" baseline="0" dirty="0" smtClean="0"/>
              <a:t> 3 </a:t>
            </a:r>
            <a:r>
              <a:rPr lang="ru-RU" dirty="0" smtClean="0"/>
              <a:t>Сейчас я хочу представить современные </a:t>
            </a:r>
            <a:r>
              <a:rPr lang="ru-RU" dirty="0" smtClean="0"/>
              <a:t>высказывания </a:t>
            </a:r>
            <a:r>
              <a:rPr lang="ru-RU" dirty="0" smtClean="0"/>
              <a:t>о культурных практиках в современных исследованиях ( см. слайд)</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4 Посмотрим каким образом эти идеи</a:t>
            </a:r>
            <a:r>
              <a:rPr lang="ru-RU" baseline="0" dirty="0" smtClean="0"/>
              <a:t> нашли отражение в ФГОС. Многие педагоги задают </a:t>
            </a:r>
            <a:r>
              <a:rPr lang="ru-RU" baseline="0" dirty="0" smtClean="0"/>
              <a:t>вопрос: </a:t>
            </a:r>
            <a:r>
              <a:rPr lang="ru-RU" baseline="0" dirty="0" smtClean="0"/>
              <a:t>Что же такое культурные практики, откуда они к нам </a:t>
            </a:r>
            <a:r>
              <a:rPr lang="ru-RU" baseline="0" dirty="0" smtClean="0"/>
              <a:t>пришли? </a:t>
            </a:r>
            <a:r>
              <a:rPr lang="ru-RU" baseline="0" dirty="0" smtClean="0"/>
              <a:t>Здесь </a:t>
            </a:r>
            <a:r>
              <a:rPr lang="ru-RU" baseline="0" dirty="0" smtClean="0"/>
              <a:t>на слайде  </a:t>
            </a:r>
            <a:r>
              <a:rPr lang="ru-RU" baseline="0" dirty="0" smtClean="0"/>
              <a:t>приводится ссылка из ФГОС. Обратите внимание, что в глоссарии ФГОС </a:t>
            </a:r>
            <a:r>
              <a:rPr lang="ru-RU" baseline="0" dirty="0" smtClean="0"/>
              <a:t> </a:t>
            </a:r>
            <a:r>
              <a:rPr lang="ru-RU" baseline="0" dirty="0" smtClean="0"/>
              <a:t>приводится определение культурных практик (см. слайд)</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5 Смотри текст по слайду.</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6.Таким</a:t>
            </a:r>
            <a:r>
              <a:rPr lang="ru-RU" baseline="0" dirty="0" smtClean="0"/>
              <a:t> образом давайте подведем итог что такое культурные практики.</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7 (См. текст по слайду) Но с другой стороны говорить о культурных практиках и не затрагивать виды деятельности было бы неправильно. Да, культурные практики связаны с деятельностью ребенка, но при этом особое внимание мы уделяем инициативе, самостоятельности ребенка, в которых он опробует мир создает новый продукт, новое познание. Вот младенец манипулирует с предметами, что он нового внес в социальную действительность:</a:t>
            </a:r>
            <a:r>
              <a:rPr lang="ru-RU" baseline="0" dirty="0" smtClean="0"/>
              <a:t> для нас ничего, мы порадовались за него, а он сделал открытие, что предметы, которые попадают ему в руки могут издавать звуки, могут иметь разные формы, структуру. Для взрослого дошкольника что такое культурная практика? Например познавательная деятельность. Но эта познавательная деятельность должна исходить от него самого. Он должен что- то сам найти не надо торопиться создавать для него такую среду, где ответ на его вопрос очевиден. Для ребенка должна быть создана проблемная ситуация, где он хотел бы искать ответ на свой вопрос.</a:t>
            </a:r>
          </a:p>
          <a:p>
            <a:r>
              <a:rPr lang="ru-RU" sz="1200" kern="1200" dirty="0" smtClean="0">
                <a:solidFill>
                  <a:schemeClr val="tx1"/>
                </a:solidFill>
                <a:latin typeface="+mn-lt"/>
                <a:ea typeface="+mn-ea"/>
                <a:cs typeface="+mn-cs"/>
              </a:rPr>
              <a:t>Что же можно еще считать культурной практикой? Совместная игра воспитателя и детей (сюжетно-ролевая, режиссерская, игра- драматизация, строительно-конструктивные игры). Творческая мастерская предоставляет детям условия для использования и применения знаний и умений. Мастерские разнообразны по своей тематике, содержанию, например, занятия рукоделием, приобщение к народным промыслам («В гостях у народных мастеров»), просмотр познавательных презентаций, оформление художественной галереи, книжного уголка или библиотеки («Мастерская книгопечатания», «В гостях у сказки»), игры и коллекционирование. Музыкально-театральная и литературная гостиная (детская студия) - форма организации художественно-творческой деятельности детей, предполагающая организацию восприятия музыкальных и литературных произведений, творческую деятельность детей и свободное общение воспитателя и детей на литературном или музыкальном материале. Детский досуг - вид деятельности, целенаправленно организуемый взрослыми для игры, развлечения, отдыха. Коллективная и индивидуальная трудовая деятельность носит общественно полезный характер и организуется как хозяйственно-бытовой труд и труд в природе.</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7</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 8 </a:t>
            </a:r>
            <a:r>
              <a:rPr lang="ru-RU" sz="1200" kern="1200" dirty="0" smtClean="0">
                <a:solidFill>
                  <a:schemeClr val="tx1"/>
                </a:solidFill>
                <a:latin typeface="+mn-lt"/>
                <a:ea typeface="+mn-ea"/>
                <a:cs typeface="+mn-cs"/>
              </a:rPr>
              <a:t>СМ</a:t>
            </a:r>
            <a:r>
              <a:rPr lang="ru-RU" sz="1200" kern="1200" dirty="0" smtClean="0">
                <a:solidFill>
                  <a:schemeClr val="tx1"/>
                </a:solidFill>
                <a:latin typeface="+mn-lt"/>
                <a:ea typeface="+mn-ea"/>
                <a:cs typeface="+mn-cs"/>
              </a:rPr>
              <a:t>. ТЕКСТ ПО СЛАЙДУ</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8</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Слайд</a:t>
            </a:r>
            <a:r>
              <a:rPr lang="ru-RU" baseline="0" dirty="0" smtClean="0"/>
              <a:t> </a:t>
            </a:r>
            <a:r>
              <a:rPr lang="ru-RU" baseline="0" dirty="0" smtClean="0"/>
              <a:t>9. </a:t>
            </a:r>
            <a:r>
              <a:rPr lang="ru-RU" baseline="0" dirty="0" smtClean="0"/>
              <a:t>В связи с тем, что существуют разные подходы как включать детей в культурные практики. Способна ли дошкольная педагогика решать эти проблемы, мы увидим на трех подходах.</a:t>
            </a:r>
            <a:endParaRPr lang="ru-RU" dirty="0"/>
          </a:p>
        </p:txBody>
      </p:sp>
      <p:sp>
        <p:nvSpPr>
          <p:cNvPr id="4" name="Номер слайда 3"/>
          <p:cNvSpPr>
            <a:spLocks noGrp="1"/>
          </p:cNvSpPr>
          <p:nvPr>
            <p:ph type="sldNum" sz="quarter" idx="10"/>
          </p:nvPr>
        </p:nvSpPr>
        <p:spPr/>
        <p:txBody>
          <a:bodyPr/>
          <a:lstStyle/>
          <a:p>
            <a:fld id="{762CB46B-478E-4F84-BDD9-3954CF8AB9BC}" type="slidenum">
              <a:rPr lang="ru-RU" smtClean="0"/>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BFC2FDB-A549-47D7-A4F7-2D0903F82257}" type="datetimeFigureOut">
              <a:rPr lang="ru-RU" smtClean="0"/>
              <a:pPr/>
              <a:t>11.03.2019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4246476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FC2FDB-A549-47D7-A4F7-2D0903F82257}" type="datetimeFigureOut">
              <a:rPr lang="ru-RU" smtClean="0"/>
              <a:pPr/>
              <a:t>11.03.2019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4132942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FC2FDB-A549-47D7-A4F7-2D0903F82257}" type="datetimeFigureOut">
              <a:rPr lang="ru-RU" smtClean="0"/>
              <a:pPr/>
              <a:t>11.03.2019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406946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BFC2FDB-A549-47D7-A4F7-2D0903F82257}" type="datetimeFigureOut">
              <a:rPr lang="ru-RU" smtClean="0"/>
              <a:pPr/>
              <a:t>11.03.2019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862339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BFC2FDB-A549-47D7-A4F7-2D0903F82257}" type="datetimeFigureOut">
              <a:rPr lang="ru-RU" smtClean="0"/>
              <a:pPr/>
              <a:t>11.03.2019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2767037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BFC2FDB-A549-47D7-A4F7-2D0903F82257}" type="datetimeFigureOut">
              <a:rPr lang="ru-RU" smtClean="0"/>
              <a:pPr/>
              <a:t>11.03.2019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4005932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BFC2FDB-A549-47D7-A4F7-2D0903F82257}" type="datetimeFigureOut">
              <a:rPr lang="ru-RU" smtClean="0"/>
              <a:pPr/>
              <a:t>11.03.2019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15041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BFC2FDB-A549-47D7-A4F7-2D0903F82257}" type="datetimeFigureOut">
              <a:rPr lang="ru-RU" smtClean="0"/>
              <a:pPr/>
              <a:t>11.03.2019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2537855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BFC2FDB-A549-47D7-A4F7-2D0903F82257}" type="datetimeFigureOut">
              <a:rPr lang="ru-RU" smtClean="0"/>
              <a:pPr/>
              <a:t>11.03.2019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4126774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BFC2FDB-A549-47D7-A4F7-2D0903F82257}" type="datetimeFigureOut">
              <a:rPr lang="ru-RU" smtClean="0"/>
              <a:pPr/>
              <a:t>11.03.2019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4204433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BFC2FDB-A549-47D7-A4F7-2D0903F82257}" type="datetimeFigureOut">
              <a:rPr lang="ru-RU" smtClean="0"/>
              <a:pPr/>
              <a:t>11.03.2019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3805964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FC2FDB-A549-47D7-A4F7-2D0903F82257}" type="datetimeFigureOut">
              <a:rPr lang="ru-RU" smtClean="0"/>
              <a:pPr/>
              <a:t>11.03.2019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102ABF-8001-4D5C-8B8B-234697603561}" type="slidenum">
              <a:rPr lang="ru-RU" smtClean="0"/>
              <a:pPr/>
              <a:t>‹#›</a:t>
            </a:fld>
            <a:endParaRPr lang="ru-RU"/>
          </a:p>
        </p:txBody>
      </p:sp>
    </p:spTree>
    <p:extLst>
      <p:ext uri="{BB962C8B-B14F-4D97-AF65-F5344CB8AC3E}">
        <p14:creationId xmlns="" xmlns:p14="http://schemas.microsoft.com/office/powerpoint/2010/main" val="1583911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a:lstStyle/>
          <a:p>
            <a:endParaRPr lang="ru-RU"/>
          </a:p>
        </p:txBody>
      </p:sp>
      <p:sp>
        <p:nvSpPr>
          <p:cNvPr id="9" name="Содержимое 8"/>
          <p:cNvSpPr>
            <a:spLocks noGrp="1"/>
          </p:cNvSpPr>
          <p:nvPr>
            <p:ph idx="1"/>
          </p:nvPr>
        </p:nvSpPr>
        <p:spPr/>
        <p:txBody>
          <a:bodyPr/>
          <a:lstStyle/>
          <a:p>
            <a:endParaRPr lang="ru-RU"/>
          </a:p>
        </p:txBody>
      </p:sp>
      <p:pic>
        <p:nvPicPr>
          <p:cNvPr id="4" name="Рисунок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3451"/>
            <a:ext cx="9358282" cy="7015179"/>
          </a:xfrm>
          <a:prstGeom prst="rect">
            <a:avLst/>
          </a:prstGeom>
        </p:spPr>
      </p:pic>
      <p:sp>
        <p:nvSpPr>
          <p:cNvPr id="5" name="TextBox 4"/>
          <p:cNvSpPr txBox="1"/>
          <p:nvPr/>
        </p:nvSpPr>
        <p:spPr>
          <a:xfrm>
            <a:off x="1285852" y="428604"/>
            <a:ext cx="5929354" cy="646331"/>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3600" b="1" dirty="0" smtClean="0">
                <a:ln/>
                <a:solidFill>
                  <a:srgbClr val="006600"/>
                </a:solidFill>
                <a:latin typeface="+mj-lt"/>
              </a:rPr>
              <a:t>ВВЕДЕНИЕ</a:t>
            </a:r>
            <a:endParaRPr lang="ru-RU" sz="3600" b="1" dirty="0">
              <a:ln/>
              <a:solidFill>
                <a:srgbClr val="006600"/>
              </a:solidFill>
              <a:latin typeface="+mj-lt"/>
            </a:endParaRPr>
          </a:p>
        </p:txBody>
      </p:sp>
      <p:pic>
        <p:nvPicPr>
          <p:cNvPr id="1026" name="Picture 2" descr="C:\Users\user\Desktop\РМО НИЦИНСКИЙ\материалы\презентация\культ1.png"/>
          <p:cNvPicPr>
            <a:picLocks noChangeAspect="1" noChangeArrowheads="1"/>
          </p:cNvPicPr>
          <p:nvPr/>
        </p:nvPicPr>
        <p:blipFill>
          <a:blip r:embed="rId4"/>
          <a:srcRect/>
          <a:stretch>
            <a:fillRect/>
          </a:stretch>
        </p:blipFill>
        <p:spPr bwMode="auto">
          <a:xfrm>
            <a:off x="569912" y="1245480"/>
            <a:ext cx="8574087" cy="5255354"/>
          </a:xfrm>
          <a:prstGeom prst="rect">
            <a:avLst/>
          </a:prstGeom>
          <a:noFill/>
        </p:spPr>
      </p:pic>
    </p:spTree>
    <p:extLst>
      <p:ext uri="{BB962C8B-B14F-4D97-AF65-F5344CB8AC3E}">
        <p14:creationId xmlns="" xmlns:p14="http://schemas.microsoft.com/office/powerpoint/2010/main" val="38073037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10.png"/>
          <p:cNvPicPr>
            <a:picLocks noChangeAspect="1"/>
          </p:cNvPicPr>
          <p:nvPr/>
        </p:nvPicPr>
        <p:blipFill>
          <a:blip r:embed="rId4"/>
          <a:stretch>
            <a:fillRect/>
          </a:stretch>
        </p:blipFill>
        <p:spPr>
          <a:xfrm>
            <a:off x="347072" y="285728"/>
            <a:ext cx="8449855" cy="6286544"/>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11.png"/>
          <p:cNvPicPr>
            <a:picLocks noChangeAspect="1"/>
          </p:cNvPicPr>
          <p:nvPr/>
        </p:nvPicPr>
        <p:blipFill>
          <a:blip r:embed="rId4"/>
          <a:stretch>
            <a:fillRect/>
          </a:stretch>
        </p:blipFill>
        <p:spPr>
          <a:xfrm>
            <a:off x="347072" y="214290"/>
            <a:ext cx="8449855" cy="6383458"/>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12.png"/>
          <p:cNvPicPr>
            <a:picLocks noChangeAspect="1"/>
          </p:cNvPicPr>
          <p:nvPr/>
        </p:nvPicPr>
        <p:blipFill>
          <a:blip r:embed="rId4"/>
          <a:stretch>
            <a:fillRect/>
          </a:stretch>
        </p:blipFill>
        <p:spPr>
          <a:xfrm>
            <a:off x="285720" y="214290"/>
            <a:ext cx="8572560" cy="6429419"/>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13.png"/>
          <p:cNvPicPr>
            <a:picLocks noChangeAspect="1"/>
          </p:cNvPicPr>
          <p:nvPr/>
        </p:nvPicPr>
        <p:blipFill>
          <a:blip r:embed="rId4"/>
          <a:stretch>
            <a:fillRect/>
          </a:stretch>
        </p:blipFill>
        <p:spPr>
          <a:xfrm>
            <a:off x="281354" y="861654"/>
            <a:ext cx="8576925" cy="5134692"/>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14.png"/>
          <p:cNvPicPr>
            <a:picLocks noChangeAspect="1"/>
          </p:cNvPicPr>
          <p:nvPr/>
        </p:nvPicPr>
        <p:blipFill>
          <a:blip r:embed="rId4"/>
          <a:stretch>
            <a:fillRect/>
          </a:stretch>
        </p:blipFill>
        <p:spPr>
          <a:xfrm>
            <a:off x="285720" y="214290"/>
            <a:ext cx="8572560" cy="6286543"/>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15.png"/>
          <p:cNvPicPr>
            <a:picLocks noChangeAspect="1"/>
          </p:cNvPicPr>
          <p:nvPr/>
        </p:nvPicPr>
        <p:blipFill>
          <a:blip r:embed="rId4"/>
          <a:stretch>
            <a:fillRect/>
          </a:stretch>
        </p:blipFill>
        <p:spPr>
          <a:xfrm>
            <a:off x="285720" y="214290"/>
            <a:ext cx="8572560" cy="6357982"/>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16.png"/>
          <p:cNvPicPr>
            <a:picLocks noChangeAspect="1"/>
          </p:cNvPicPr>
          <p:nvPr/>
        </p:nvPicPr>
        <p:blipFill>
          <a:blip r:embed="rId4"/>
          <a:stretch>
            <a:fillRect/>
          </a:stretch>
        </p:blipFill>
        <p:spPr>
          <a:xfrm>
            <a:off x="285720" y="214290"/>
            <a:ext cx="8572560" cy="6357981"/>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17.png"/>
          <p:cNvPicPr>
            <a:picLocks noChangeAspect="1"/>
          </p:cNvPicPr>
          <p:nvPr/>
        </p:nvPicPr>
        <p:blipFill>
          <a:blip r:embed="rId4"/>
          <a:stretch>
            <a:fillRect/>
          </a:stretch>
        </p:blipFill>
        <p:spPr>
          <a:xfrm>
            <a:off x="408993" y="990259"/>
            <a:ext cx="8326013" cy="4877481"/>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a:lstStyle/>
          <a:p>
            <a:endParaRPr lang="ru-RU"/>
          </a:p>
        </p:txBody>
      </p:sp>
      <p:sp>
        <p:nvSpPr>
          <p:cNvPr id="9" name="Содержимое 8"/>
          <p:cNvSpPr>
            <a:spLocks noGrp="1"/>
          </p:cNvSpPr>
          <p:nvPr>
            <p:ph idx="1"/>
          </p:nvPr>
        </p:nvSpPr>
        <p:spPr/>
        <p:txBody>
          <a:bodyPr/>
          <a:lstStyle/>
          <a:p>
            <a:endParaRPr lang="ru-RU"/>
          </a:p>
        </p:txBody>
      </p:sp>
      <p:pic>
        <p:nvPicPr>
          <p:cNvPr id="4" name="Рисунок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3451"/>
            <a:ext cx="9358282" cy="7015179"/>
          </a:xfrm>
          <a:prstGeom prst="rect">
            <a:avLst/>
          </a:prstGeom>
        </p:spPr>
      </p:pic>
      <p:sp>
        <p:nvSpPr>
          <p:cNvPr id="5" name="TextBox 4"/>
          <p:cNvSpPr txBox="1"/>
          <p:nvPr/>
        </p:nvSpPr>
        <p:spPr>
          <a:xfrm>
            <a:off x="2000232" y="2571744"/>
            <a:ext cx="5929354" cy="646331"/>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3600" b="1" dirty="0" smtClean="0">
                <a:ln/>
                <a:solidFill>
                  <a:srgbClr val="006600"/>
                </a:solidFill>
                <a:latin typeface="+mj-lt"/>
              </a:rPr>
              <a:t>СПАСИБО ЗА ВНИМАНИЕ !</a:t>
            </a:r>
            <a:endParaRPr lang="ru-RU" sz="3600" b="1" dirty="0">
              <a:ln/>
              <a:solidFill>
                <a:srgbClr val="006600"/>
              </a:solidFill>
              <a:latin typeface="+mj-lt"/>
            </a:endParaRPr>
          </a:p>
        </p:txBody>
      </p:sp>
    </p:spTree>
    <p:extLst>
      <p:ext uri="{BB962C8B-B14F-4D97-AF65-F5344CB8AC3E}">
        <p14:creationId xmlns="" xmlns:p14="http://schemas.microsoft.com/office/powerpoint/2010/main" val="38073037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44593"/>
            <a:ext cx="9144000" cy="6813407"/>
          </a:xfrm>
        </p:spPr>
      </p:pic>
      <p:pic>
        <p:nvPicPr>
          <p:cNvPr id="8" name="Рисунок 7" descr="культ2.png"/>
          <p:cNvPicPr>
            <a:picLocks noChangeAspect="1"/>
          </p:cNvPicPr>
          <p:nvPr/>
        </p:nvPicPr>
        <p:blipFill>
          <a:blip r:embed="rId4"/>
          <a:stretch>
            <a:fillRect/>
          </a:stretch>
        </p:blipFill>
        <p:spPr>
          <a:xfrm>
            <a:off x="285721" y="285728"/>
            <a:ext cx="8695140" cy="6357982"/>
          </a:xfrm>
          <a:prstGeom prst="rect">
            <a:avLst/>
          </a:prstGeom>
        </p:spPr>
      </p:pic>
    </p:spTree>
    <p:extLst>
      <p:ext uri="{BB962C8B-B14F-4D97-AF65-F5344CB8AC3E}">
        <p14:creationId xmlns="" xmlns:p14="http://schemas.microsoft.com/office/powerpoint/2010/main" val="18415693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592" y="-1"/>
            <a:ext cx="9143408" cy="6873703"/>
          </a:xfrm>
        </p:spPr>
      </p:pic>
      <p:pic>
        <p:nvPicPr>
          <p:cNvPr id="5" name="Рисунок 4" descr="культ3.png"/>
          <p:cNvPicPr>
            <a:picLocks noChangeAspect="1"/>
          </p:cNvPicPr>
          <p:nvPr/>
        </p:nvPicPr>
        <p:blipFill>
          <a:blip r:embed="rId4"/>
          <a:stretch>
            <a:fillRect/>
          </a:stretch>
        </p:blipFill>
        <p:spPr>
          <a:xfrm>
            <a:off x="428596" y="285728"/>
            <a:ext cx="8429683" cy="6143668"/>
          </a:xfrm>
          <a:prstGeom prst="rect">
            <a:avLst/>
          </a:prstGeom>
        </p:spPr>
      </p:pic>
    </p:spTree>
    <p:extLst>
      <p:ext uri="{BB962C8B-B14F-4D97-AF65-F5344CB8AC3E}">
        <p14:creationId xmlns="" xmlns:p14="http://schemas.microsoft.com/office/powerpoint/2010/main" val="18415693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8085"/>
            <a:ext cx="9144000" cy="6876437"/>
          </a:xfrm>
        </p:spPr>
      </p:pic>
      <p:pic>
        <p:nvPicPr>
          <p:cNvPr id="6" name="Рисунок 5" descr="культ 4-1.png"/>
          <p:cNvPicPr>
            <a:picLocks noChangeAspect="1"/>
          </p:cNvPicPr>
          <p:nvPr/>
        </p:nvPicPr>
        <p:blipFill>
          <a:blip r:embed="rId4"/>
          <a:stretch>
            <a:fillRect/>
          </a:stretch>
        </p:blipFill>
        <p:spPr>
          <a:xfrm>
            <a:off x="357158" y="428604"/>
            <a:ext cx="8429683" cy="6072230"/>
          </a:xfrm>
          <a:prstGeom prst="rect">
            <a:avLst/>
          </a:prstGeom>
        </p:spPr>
      </p:pic>
    </p:spTree>
    <p:extLst>
      <p:ext uri="{BB962C8B-B14F-4D97-AF65-F5344CB8AC3E}">
        <p14:creationId xmlns="" xmlns:p14="http://schemas.microsoft.com/office/powerpoint/2010/main" val="3978301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5.png"/>
          <p:cNvPicPr>
            <a:picLocks noChangeAspect="1"/>
          </p:cNvPicPr>
          <p:nvPr/>
        </p:nvPicPr>
        <p:blipFill>
          <a:blip r:embed="rId4"/>
          <a:stretch>
            <a:fillRect/>
          </a:stretch>
        </p:blipFill>
        <p:spPr>
          <a:xfrm>
            <a:off x="356599" y="223390"/>
            <a:ext cx="8430802" cy="6411220"/>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7" name="Рисунок 6" descr="культ6.png"/>
          <p:cNvPicPr>
            <a:picLocks noChangeAspect="1"/>
          </p:cNvPicPr>
          <p:nvPr/>
        </p:nvPicPr>
        <p:blipFill>
          <a:blip r:embed="rId4"/>
          <a:stretch>
            <a:fillRect/>
          </a:stretch>
        </p:blipFill>
        <p:spPr>
          <a:xfrm>
            <a:off x="285720" y="214290"/>
            <a:ext cx="8643998" cy="6429420"/>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7.png"/>
          <p:cNvPicPr>
            <a:picLocks noChangeAspect="1"/>
          </p:cNvPicPr>
          <p:nvPr/>
        </p:nvPicPr>
        <p:blipFill>
          <a:blip r:embed="rId4"/>
          <a:stretch>
            <a:fillRect/>
          </a:stretch>
        </p:blipFill>
        <p:spPr>
          <a:xfrm>
            <a:off x="267287" y="214290"/>
            <a:ext cx="8662432" cy="6357981"/>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8.png"/>
          <p:cNvPicPr>
            <a:picLocks noChangeAspect="1"/>
          </p:cNvPicPr>
          <p:nvPr/>
        </p:nvPicPr>
        <p:blipFill>
          <a:blip r:embed="rId4"/>
          <a:stretch>
            <a:fillRect/>
          </a:stretch>
        </p:blipFill>
        <p:spPr>
          <a:xfrm>
            <a:off x="332783" y="214291"/>
            <a:ext cx="8478434" cy="6357982"/>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3">
            <a:extLst>
              <a:ext uri="{28A0092B-C50C-407E-A947-70E740481C1C}">
                <a14:useLocalDpi xmlns="" xmlns:a14="http://schemas.microsoft.com/office/drawing/2010/main" val="0"/>
              </a:ext>
            </a:extLst>
          </a:blip>
          <a:stretch>
            <a:fillRect/>
          </a:stretch>
        </p:blipFill>
        <p:spPr>
          <a:xfrm>
            <a:off x="0" y="-23091"/>
            <a:ext cx="9144000" cy="6881091"/>
          </a:xfrm>
        </p:spPr>
      </p:pic>
      <p:pic>
        <p:nvPicPr>
          <p:cNvPr id="5" name="Рисунок 4" descr="культ9.png"/>
          <p:cNvPicPr>
            <a:picLocks noChangeAspect="1"/>
          </p:cNvPicPr>
          <p:nvPr/>
        </p:nvPicPr>
        <p:blipFill>
          <a:blip r:embed="rId4"/>
          <a:stretch>
            <a:fillRect/>
          </a:stretch>
        </p:blipFill>
        <p:spPr>
          <a:xfrm>
            <a:off x="285720" y="214290"/>
            <a:ext cx="8572560" cy="6357982"/>
          </a:xfrm>
          <a:prstGeom prst="rect">
            <a:avLst/>
          </a:prstGeom>
        </p:spPr>
      </p:pic>
    </p:spTree>
    <p:extLst>
      <p:ext uri="{BB962C8B-B14F-4D97-AF65-F5344CB8AC3E}">
        <p14:creationId xmlns="" xmlns:p14="http://schemas.microsoft.com/office/powerpoint/2010/main" val="1445720400"/>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287</TotalTime>
  <Words>1077</Words>
  <Application>Microsoft Office PowerPoint</Application>
  <PresentationFormat>Экран (4:3)</PresentationFormat>
  <Paragraphs>48</Paragraphs>
  <Slides>18</Slides>
  <Notes>18</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Дмитрий</dc:creator>
  <cp:lastModifiedBy>user</cp:lastModifiedBy>
  <cp:revision>70</cp:revision>
  <dcterms:created xsi:type="dcterms:W3CDTF">2017-02-28T16:39:12Z</dcterms:created>
  <dcterms:modified xsi:type="dcterms:W3CDTF">2019-03-11T10:28:35Z</dcterms:modified>
</cp:coreProperties>
</file>