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88" r:id="rId4"/>
    <p:sldId id="289" r:id="rId5"/>
    <p:sldId id="293" r:id="rId6"/>
    <p:sldId id="272" r:id="rId7"/>
    <p:sldId id="274" r:id="rId8"/>
    <p:sldId id="275" r:id="rId9"/>
    <p:sldId id="276" r:id="rId10"/>
    <p:sldId id="287" r:id="rId11"/>
    <p:sldId id="281" r:id="rId12"/>
    <p:sldId id="282" r:id="rId13"/>
    <p:sldId id="294" r:id="rId14"/>
    <p:sldId id="283" r:id="rId15"/>
    <p:sldId id="290" r:id="rId16"/>
    <p:sldId id="291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9637" autoAdjust="0"/>
  </p:normalViewPr>
  <p:slideViewPr>
    <p:cSldViewPr>
      <p:cViewPr>
        <p:scale>
          <a:sx n="85" d="100"/>
          <a:sy n="85" d="100"/>
        </p:scale>
        <p:origin x="-1397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9605-200D-4A6C-83F1-1E70113EEC4C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5C958-C718-47F9-9D3D-9DBBF8A19A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397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5C958-C718-47F9-9D3D-9DBBF8A19AF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03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5C958-C718-47F9-9D3D-9DBBF8A19AF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52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5C958-C718-47F9-9D3D-9DBBF8A19AF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76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35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9"/>
            <a:ext cx="9143999" cy="6854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17.11.2021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1.jpeg"/><Relationship Id="rId3" Type="http://schemas.openxmlformats.org/officeDocument/2006/relationships/image" Target="../media/image13.jpeg"/><Relationship Id="rId7" Type="http://schemas.microsoft.com/office/2007/relationships/hdphoto" Target="../media/hdphoto1.wdp"/><Relationship Id="rId12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11" Type="http://schemas.microsoft.com/office/2007/relationships/hdphoto" Target="../media/hdphoto2.wdp"/><Relationship Id="rId5" Type="http://schemas.openxmlformats.org/officeDocument/2006/relationships/image" Target="../media/image15.jpeg"/><Relationship Id="rId15" Type="http://schemas.openxmlformats.org/officeDocument/2006/relationships/image" Target="../media/image23.jpeg"/><Relationship Id="rId10" Type="http://schemas.openxmlformats.org/officeDocument/2006/relationships/image" Target="../media/image19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Relationship Id="rId1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128" y="-99392"/>
            <a:ext cx="7848872" cy="475252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Делопроизводство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 педагога-психолога в ДОУ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8073" y="5949280"/>
            <a:ext cx="5436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Подготовила: педагог-психолог </a:t>
            </a:r>
          </a:p>
          <a:p>
            <a:pPr algn="r"/>
            <a:r>
              <a:rPr lang="ru-RU" sz="2000" dirty="0" smtClean="0"/>
              <a:t>МДОУ  «Золотой петушок» Лаптева В.В.</a:t>
            </a: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Диагностическая работа за октябрь</a:t>
            </a:r>
            <a:endParaRPr lang="ru-RU" sz="32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981894"/>
              </p:ext>
            </p:extLst>
          </p:nvPr>
        </p:nvGraphicFramePr>
        <p:xfrm>
          <a:off x="251520" y="1196752"/>
          <a:ext cx="8712968" cy="426799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58962"/>
                <a:gridCol w="1196132"/>
                <a:gridCol w="682338"/>
                <a:gridCol w="1050259"/>
                <a:gridCol w="1175965"/>
                <a:gridCol w="813303"/>
                <a:gridCol w="543721"/>
                <a:gridCol w="1080121"/>
                <a:gridCol w="1512167"/>
              </a:tblGrid>
              <a:tr h="382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Дата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Группа</a:t>
                      </a:r>
                      <a:r>
                        <a:rPr lang="ru-RU" sz="1400" b="1" dirty="0">
                          <a:effectLst/>
                        </a:rPr>
                        <a:t>/</a:t>
                      </a:r>
                      <a:r>
                        <a:rPr lang="ru-RU" sz="1400" b="1" dirty="0" smtClean="0">
                          <a:effectLst/>
                        </a:rPr>
                        <a:t> </a:t>
                      </a:r>
                      <a:r>
                        <a:rPr lang="ru-RU" sz="1400" b="1" dirty="0">
                          <a:effectLst/>
                        </a:rPr>
                        <a:t>ФИО, возраст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Код обращения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Цель и характер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диагностики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Примечание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43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</a:t>
                      </a:r>
                      <a:r>
                        <a:rPr lang="ru-RU" sz="1200" baseline="0" dirty="0" smtClean="0">
                          <a:effectLst/>
                        </a:rPr>
                        <a:t> /</a:t>
                      </a:r>
                      <a:r>
                        <a:rPr lang="ru-RU" sz="1200" dirty="0" smtClean="0">
                          <a:effectLst/>
                        </a:rPr>
                        <a:t>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Низкий уровень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38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</a:rPr>
                        <a:t>/</a:t>
                      </a:r>
                      <a:r>
                        <a:rPr lang="ru-RU" sz="1200" dirty="0" smtClean="0">
                          <a:effectLst/>
                        </a:rPr>
                        <a:t>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Низкий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4.10.21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</a:t>
                      </a:r>
                      <a:r>
                        <a:rPr lang="ru-RU" sz="1200" baseline="0" dirty="0" smtClean="0">
                          <a:effectLst/>
                        </a:rPr>
                        <a:t> /</a:t>
                      </a:r>
                      <a:r>
                        <a:rPr lang="ru-RU" sz="1200" dirty="0" smtClean="0">
                          <a:effectLst/>
                        </a:rPr>
                        <a:t>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4.10.21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</a:t>
                      </a:r>
                      <a:r>
                        <a:rPr lang="ru-RU" sz="1200" baseline="0" dirty="0" smtClean="0">
                          <a:effectLst/>
                        </a:rPr>
                        <a:t> /</a:t>
                      </a:r>
                      <a:r>
                        <a:rPr lang="ru-RU" sz="1200" dirty="0" smtClean="0">
                          <a:effectLst/>
                        </a:rPr>
                        <a:t> 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Низкий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43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4.10.21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Подготовительная/ 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индивидуальная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Средний уровень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0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5.10.21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Подготовительная/6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Средний уровень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5.10.21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Старшая/ </a:t>
                      </a:r>
                      <a:r>
                        <a:rPr lang="ru-RU" sz="1200" dirty="0" smtClean="0">
                          <a:effectLst/>
                        </a:rPr>
                        <a:t>5 </a:t>
                      </a:r>
                      <a:r>
                        <a:rPr lang="ru-RU" sz="1200" dirty="0">
                          <a:effectLst/>
                        </a:rPr>
                        <a:t>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6.10.21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Старшая/ 5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6.10.21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Средняя/ 4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7.10.21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Средняя/ 4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Низкий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7.10.21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Средняя/4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Низкий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12.10.21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Подготовительная/6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12.10.21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Старшая</a:t>
                      </a:r>
                      <a:r>
                        <a:rPr lang="ru-RU" sz="1200" smtClean="0">
                          <a:effectLst/>
                        </a:rPr>
                        <a:t>/ 5 лет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Входная, индивидуальная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19114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Количество обследований  за месяц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Общее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 количество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обследований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Детей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Общее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количество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обследованных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Детей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19114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Родителей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Родителей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  <a:tr h="32935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Специалистов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Специалистов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1821" marR="2182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45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3" y="548680"/>
            <a:ext cx="864096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Индивидуальная развивающая и коррекционная  работа октябрь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1057368"/>
              </p:ext>
            </p:extLst>
          </p:nvPr>
        </p:nvGraphicFramePr>
        <p:xfrm>
          <a:off x="1259632" y="1628800"/>
          <a:ext cx="6912768" cy="41592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99718"/>
                <a:gridCol w="1082722"/>
                <a:gridCol w="416432"/>
                <a:gridCol w="416432"/>
                <a:gridCol w="499718"/>
                <a:gridCol w="499718"/>
                <a:gridCol w="2516503"/>
                <a:gridCol w="981525"/>
              </a:tblGrid>
              <a:tr h="2133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№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Ф.И. 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Номер\Даты занятий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 </a:t>
                      </a:r>
                      <a:r>
                        <a:rPr lang="ru-RU" sz="1400" b="1" dirty="0">
                          <a:effectLst/>
                        </a:rPr>
                        <a:t>Программа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 занятий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1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2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3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400" b="1" dirty="0" smtClean="0">
                          <a:effectLst/>
                        </a:rPr>
                        <a:t>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20.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Индивидуальная программа для детей с РАС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20.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Индивидуальная программа для детей с ЗПР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20.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Индивидуальная программа для детей с ЗРР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4.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Индивидуальная программа для детей с ТНР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  Индивидуальная программа для детей с ТНР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Индивидуальная программа для детей с ЗПР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Индивидуальная программа для детей с ЗПР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Индивидуальная программа для детей с ЗПР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9.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Индивидуальная программа для детей с ЗПР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10.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Индивидуальная программа для детей с ТНР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Индивидуальная программа для детей с ТНР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Индивидуальная программа для детей с ТНР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Индивидуальная программа для детей с ТНР</a:t>
                      </a: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14.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86175" algn="l"/>
                        </a:tabLst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Индивидуальная программа для детей с ЗПР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208">
                <a:tc rowSpan="2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Общее количество проведенных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индивидуальных занятий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236220"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 smtClean="0">
                        <a:effectLst/>
                      </a:endParaRPr>
                    </a:p>
                    <a:p>
                      <a:pPr marL="236220"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  </a:t>
                      </a:r>
                      <a:r>
                        <a:rPr lang="ru-RU" sz="1200" dirty="0">
                          <a:effectLst/>
                        </a:rPr>
                        <a:t>детьми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  специалистами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</a:tr>
              <a:tr h="557521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С  </a:t>
                      </a:r>
                      <a:r>
                        <a:rPr lang="ru-RU" sz="1200" dirty="0">
                          <a:effectLst/>
                        </a:rPr>
                        <a:t>родителями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698" marR="4269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8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D:\Лаптева РМО\284814a0-a3e0-4eec-9bfb-adb5c32511d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8" t="18101" r="3874" b="23655"/>
          <a:stretch/>
        </p:blipFill>
        <p:spPr bwMode="auto">
          <a:xfrm>
            <a:off x="7337217" y="1296725"/>
            <a:ext cx="1469934" cy="2073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1" name="Picture 7" descr="D:\Лаптева РМО\f1d2ae73-06da-4702-9b84-ee91a56d47b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" t="17900" r="1457" b="23685"/>
          <a:stretch/>
        </p:blipFill>
        <p:spPr bwMode="auto">
          <a:xfrm>
            <a:off x="6847655" y="2104981"/>
            <a:ext cx="1396753" cy="2099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791" y="91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Методическое обеспечение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 descr="D:\Лаптева РМО\23e88f29-232f-48bd-b663-31fc0ac4d1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8" t="9772" r="5608" b="22650"/>
          <a:stretch/>
        </p:blipFill>
        <p:spPr bwMode="auto">
          <a:xfrm>
            <a:off x="251520" y="1296725"/>
            <a:ext cx="1449874" cy="1982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3" t="9804" r="6335" b="24633"/>
          <a:stretch/>
        </p:blipFill>
        <p:spPr>
          <a:xfrm>
            <a:off x="818500" y="2333618"/>
            <a:ext cx="1399760" cy="1891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24" t="12799" r="7148" b="23671"/>
          <a:stretch/>
        </p:blipFill>
        <p:spPr>
          <a:xfrm>
            <a:off x="1475656" y="3143772"/>
            <a:ext cx="1485209" cy="2010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D:\Лаптева РМО\b2d23ee3-0a71-4d51-8009-0cf2f2e2528d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" t="9148" r="6718" b="22895"/>
          <a:stretch/>
        </p:blipFill>
        <p:spPr bwMode="auto">
          <a:xfrm>
            <a:off x="2411760" y="4206243"/>
            <a:ext cx="1473393" cy="2036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 descr="D:\Лаптева РМО\afd3c5da-aff2-4834-8f95-429c09da7b8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3" t="13877" r="7718" b="28767"/>
          <a:stretch/>
        </p:blipFill>
        <p:spPr bwMode="auto">
          <a:xfrm>
            <a:off x="6228184" y="3305883"/>
            <a:ext cx="1470380" cy="2177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D:\Лаптева РМО\ce17fbcd-20f1-464b-9cb9-8f92018185f5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11" t="15058" r="5446" b="22468"/>
          <a:stretch/>
        </p:blipFill>
        <p:spPr bwMode="auto">
          <a:xfrm>
            <a:off x="5377016" y="4283532"/>
            <a:ext cx="1470639" cy="2064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3" name="Picture 9" descr="D:\Лаптева РМО\c71beece-150a-4585-be6f-a649976afc87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9" t="17888" r="8069" b="26100"/>
          <a:stretch/>
        </p:blipFill>
        <p:spPr bwMode="auto">
          <a:xfrm>
            <a:off x="2907546" y="1124743"/>
            <a:ext cx="1135511" cy="1701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2" name="Picture 8" descr="D:\Лаптева РМО\b71ba074-e532-4f63-a964-6beab07f33be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7" t="22236" r="16878" b="29537"/>
          <a:stretch/>
        </p:blipFill>
        <p:spPr bwMode="auto">
          <a:xfrm>
            <a:off x="3419872" y="2462384"/>
            <a:ext cx="1136095" cy="1589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4" name="Picture 10" descr="D:\Лаптева РМО\db23b97d-d23a-4417-ba21-16994ebcf9f4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" t="16420" r="9481" b="25367"/>
          <a:stretch/>
        </p:blipFill>
        <p:spPr bwMode="auto">
          <a:xfrm>
            <a:off x="5148064" y="1112748"/>
            <a:ext cx="1230275" cy="1713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5" name="Picture 11" descr="D:\Лаптева РМО\f1c80328-b487-43e0-8049-4542f37983bf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t="24951" r="11048" b="25280"/>
          <a:stretch/>
        </p:blipFill>
        <p:spPr bwMode="auto">
          <a:xfrm>
            <a:off x="4769700" y="2466286"/>
            <a:ext cx="1214631" cy="1589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4474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Групповая коррекционная работа октябрь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277751"/>
              </p:ext>
            </p:extLst>
          </p:nvPr>
        </p:nvGraphicFramePr>
        <p:xfrm>
          <a:off x="539552" y="1124744"/>
          <a:ext cx="8424936" cy="395784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448272"/>
                <a:gridCol w="432048"/>
                <a:gridCol w="432048"/>
                <a:gridCol w="432048"/>
                <a:gridCol w="576064"/>
                <a:gridCol w="432048"/>
                <a:gridCol w="432048"/>
                <a:gridCol w="399440"/>
                <a:gridCol w="417782"/>
                <a:gridCol w="476538"/>
                <a:gridCol w="1946600"/>
              </a:tblGrid>
              <a:tr h="41455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Программа  работы  группы,  краткое  обоснование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6412">
                <a:tc gridSpan="1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Комплексная программа психолого-педагогических занятий для детей «Цветик-</a:t>
                      </a:r>
                      <a:r>
                        <a:rPr lang="ru-RU" sz="1200" dirty="0" err="1">
                          <a:effectLst/>
                        </a:rPr>
                        <a:t>семицветик</a:t>
                      </a:r>
                      <a:r>
                        <a:rPr lang="ru-RU" sz="1200" dirty="0">
                          <a:effectLst/>
                        </a:rPr>
                        <a:t>» под редакцией Н. Ю. </a:t>
                      </a:r>
                      <a:r>
                        <a:rPr lang="ru-RU" sz="1200" dirty="0" err="1">
                          <a:effectLst/>
                        </a:rPr>
                        <a:t>Куражевой</a:t>
                      </a:r>
                      <a:r>
                        <a:rPr lang="ru-RU" sz="1200" dirty="0">
                          <a:effectLst/>
                        </a:rPr>
                        <a:t>. Программа разработана с учетом возрастных и психологических особенностей детей на каждом возрастном периоде и в соответствии с требованиями ФГОС.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4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Наименование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группы  и  ее  состав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                  Даты  занятий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Темы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занятий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85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Старшая группа (2)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Страна психология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Старшая </a:t>
                      </a:r>
                      <a:r>
                        <a:rPr lang="ru-RU" sz="1200" dirty="0" smtClean="0">
                          <a:effectLst/>
                        </a:rPr>
                        <a:t>группа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(2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06.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Страна психология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Средняя </a:t>
                      </a:r>
                      <a:r>
                        <a:rPr lang="ru-RU" sz="1200" dirty="0" smtClean="0">
                          <a:effectLst/>
                        </a:rPr>
                        <a:t>группа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(2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04.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Радость, грусть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Подготовительная группа (2)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Школьные правила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Подготовительная группа (3)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Школьные правила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Подготовительная группа (2)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08.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Школьные правила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Старшая группа (2)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Радость. Грусть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Старшая группа (3)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11.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Радость. Грусть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Средняя группа (2)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20.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Гнев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Подготовительная группа (4)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Собирание портфеля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Старшая группа (3)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Гнев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Средняя группа (2)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27.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Удивление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Подготовительная группа (3)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29.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Белочкин</a:t>
                      </a:r>
                      <a:r>
                        <a:rPr lang="ru-RU" sz="1200" dirty="0">
                          <a:effectLst/>
                        </a:rPr>
                        <a:t> сон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75" marR="49675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62333"/>
              </p:ext>
            </p:extLst>
          </p:nvPr>
        </p:nvGraphicFramePr>
        <p:xfrm>
          <a:off x="539553" y="5064667"/>
          <a:ext cx="8424937" cy="50292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440159"/>
                <a:gridCol w="1008112"/>
                <a:gridCol w="1872208"/>
                <a:gridCol w="2160240"/>
                <a:gridCol w="1253649"/>
                <a:gridCol w="690569"/>
              </a:tblGrid>
              <a:tr h="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 Общее  число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  групповых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  занятий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>
                          <a:effectLst/>
                        </a:rPr>
                        <a:t>С детьми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Общее число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посещений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групповых занятий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 dirty="0">
                          <a:effectLst/>
                        </a:rPr>
                        <a:t>Детьми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3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>
                          <a:effectLst/>
                        </a:rPr>
                        <a:t>Со взрослыми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100">
                          <a:effectLst/>
                        </a:rPr>
                        <a:t>Взрослыми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6175" algn="l"/>
                        </a:tabLs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6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Консультативная работа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091913"/>
              </p:ext>
            </p:extLst>
          </p:nvPr>
        </p:nvGraphicFramePr>
        <p:xfrm>
          <a:off x="845696" y="1141168"/>
          <a:ext cx="7653536" cy="94690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92088"/>
                <a:gridCol w="1512168"/>
                <a:gridCol w="1512168"/>
                <a:gridCol w="2448272"/>
                <a:gridCol w="138884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Дата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Фамилия,</a:t>
                      </a:r>
                      <a:r>
                        <a:rPr lang="ru-RU" sz="1400" baseline="0" dirty="0" smtClean="0"/>
                        <a:t> код обратившегося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Код обращения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Характер</a:t>
                      </a:r>
                      <a:r>
                        <a:rPr lang="ru-RU" sz="1400" baseline="0" dirty="0" smtClean="0"/>
                        <a:t> консультации, основная тематика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Примечание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5008" y="692696"/>
            <a:ext cx="7470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Индивидуальные консультации месяц октябрь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9806" y="5013176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Групповые консультации и семинары октябрь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41201"/>
              </p:ext>
            </p:extLst>
          </p:nvPr>
        </p:nvGraphicFramePr>
        <p:xfrm>
          <a:off x="749806" y="5589240"/>
          <a:ext cx="7690125" cy="889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64097"/>
                <a:gridCol w="1512168"/>
                <a:gridCol w="1440160"/>
                <a:gridCol w="2448272"/>
                <a:gridCol w="1425428"/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Дата</a:t>
                      </a:r>
                      <a:endParaRPr lang="ru-RU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Тема и форма</a:t>
                      </a:r>
                      <a:endParaRPr lang="ru-RU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Категория участников</a:t>
                      </a:r>
                      <a:endParaRPr lang="ru-RU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участников</a:t>
                      </a:r>
                      <a:endParaRPr lang="ru-RU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Примечание</a:t>
                      </a:r>
                      <a:endParaRPr lang="ru-RU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156171"/>
              </p:ext>
            </p:extLst>
          </p:nvPr>
        </p:nvGraphicFramePr>
        <p:xfrm>
          <a:off x="245750" y="2492896"/>
          <a:ext cx="4536504" cy="18722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62289"/>
                <a:gridCol w="3574215"/>
              </a:tblGrid>
              <a:tr h="33300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Код обращения</a:t>
                      </a:r>
                      <a:endParaRPr lang="ru-RU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Расшифровка</a:t>
                      </a:r>
                      <a:endParaRPr lang="ru-RU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28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Проблемы,</a:t>
                      </a:r>
                      <a:r>
                        <a:rPr lang="ru-RU" sz="1200" baseline="0" dirty="0" smtClean="0"/>
                        <a:t> связанные с воспитанием в семье</a:t>
                      </a:r>
                      <a:endParaRPr lang="ru-RU" sz="1200" dirty="0"/>
                    </a:p>
                  </a:txBody>
                  <a:tcPr/>
                </a:tc>
              </a:tr>
              <a:tr h="2899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Проблемы,</a:t>
                      </a:r>
                      <a:r>
                        <a:rPr lang="ru-RU" sz="1200" baseline="0" dirty="0" smtClean="0"/>
                        <a:t> связанные с поведением</a:t>
                      </a:r>
                      <a:endParaRPr lang="ru-RU" sz="1200" dirty="0"/>
                    </a:p>
                  </a:txBody>
                  <a:tcPr/>
                </a:tc>
              </a:tr>
              <a:tr h="27010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Э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Эмоциональные проблемы</a:t>
                      </a:r>
                      <a:endParaRPr lang="ru-RU" sz="1200" dirty="0"/>
                    </a:p>
                  </a:txBody>
                  <a:tcPr/>
                </a:tc>
              </a:tr>
              <a:tr h="27010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Уровень актуального развития</a:t>
                      </a:r>
                      <a:endParaRPr lang="ru-RU" sz="1200" dirty="0"/>
                    </a:p>
                  </a:txBody>
                  <a:tcPr/>
                </a:tc>
              </a:tr>
              <a:tr h="30212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Проблемы,</a:t>
                      </a:r>
                      <a:r>
                        <a:rPr lang="ru-RU" sz="1200" baseline="0" dirty="0" smtClean="0"/>
                        <a:t> связанные с развитием речи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565155"/>
              </p:ext>
            </p:extLst>
          </p:nvPr>
        </p:nvGraphicFramePr>
        <p:xfrm>
          <a:off x="4932040" y="2058587"/>
          <a:ext cx="4032448" cy="2926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24136"/>
                <a:gridCol w="2808312"/>
              </a:tblGrid>
              <a:tr h="44594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Код обратившегося</a:t>
                      </a:r>
                      <a:endParaRPr lang="ru-RU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Расшифровка</a:t>
                      </a:r>
                      <a:endParaRPr lang="ru-RU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Мальчик (юноша)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Девочка (девушка)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Родитель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Опекун</a:t>
                      </a:r>
                      <a:r>
                        <a:rPr lang="ru-RU" sz="1200" baseline="0" dirty="0" smtClean="0"/>
                        <a:t> (з</a:t>
                      </a:r>
                      <a:r>
                        <a:rPr lang="ru-RU" sz="1200" dirty="0" smtClean="0"/>
                        <a:t>аконный представитель)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Педагогический работник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Социальный работник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Представитель администрации ДОУ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Сотрудник органов внутренних дел</a:t>
                      </a:r>
                      <a:endParaRPr lang="ru-RU" sz="1200" dirty="0"/>
                    </a:p>
                  </a:txBody>
                  <a:tcPr/>
                </a:tc>
              </a:tr>
              <a:tr h="26756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Работник учреждения</a:t>
                      </a:r>
                      <a:r>
                        <a:rPr lang="ru-RU" sz="1200" baseline="0" dirty="0" smtClean="0"/>
                        <a:t> здравоохранения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40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17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Аналитический отчет деятельности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педагога-психолога за учебный год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4320480" cy="4525963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В </a:t>
            </a:r>
            <a:r>
              <a:rPr lang="ru-RU" sz="1400" dirty="0"/>
              <a:t>аналитическом годовом отчете отражаются все виды деятельности педагога-психолога в соответствии с годовым планом работы и журналом учета</a:t>
            </a:r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r>
              <a:rPr lang="ru-RU" sz="1400" dirty="0"/>
              <a:t>Отчет должен включать качественно-количественные показатели по направлениям </a:t>
            </a:r>
            <a:r>
              <a:rPr lang="ru-RU" sz="1400" dirty="0" smtClean="0"/>
              <a:t>деятельности</a:t>
            </a:r>
          </a:p>
          <a:p>
            <a:pPr marL="0" indent="0">
              <a:buNone/>
            </a:pPr>
            <a:endParaRPr lang="ru-RU" sz="1400" dirty="0"/>
          </a:p>
          <a:p>
            <a:r>
              <a:rPr lang="ru-RU" sz="1400" dirty="0" smtClean="0"/>
              <a:t>В </a:t>
            </a:r>
            <a:r>
              <a:rPr lang="ru-RU" sz="1400" dirty="0"/>
              <a:t>качестве промежуточной и итоговой отчетности необходимо составлять статистическую </a:t>
            </a:r>
            <a:r>
              <a:rPr lang="ru-RU" sz="1400" dirty="0" smtClean="0"/>
              <a:t>справку</a:t>
            </a:r>
          </a:p>
          <a:p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7" t="23340" r="38798" b="23340"/>
          <a:stretch/>
        </p:blipFill>
        <p:spPr bwMode="auto">
          <a:xfrm>
            <a:off x="4572000" y="1412776"/>
            <a:ext cx="4186227" cy="509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778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Виды документаций работы педагога-психолога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44824"/>
            <a:ext cx="8786874" cy="462598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5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1. Законодательно-правовые акты,                                   и нормативные документы</a:t>
            </a:r>
          </a:p>
          <a:p>
            <a:pPr marL="914400" indent="-914400" algn="ctr">
              <a:buNone/>
            </a:pPr>
            <a:endParaRPr lang="ru-RU" sz="29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 algn="just"/>
            <a:r>
              <a:rPr lang="ru-RU" sz="3400" dirty="0" smtClean="0"/>
              <a:t>Конвенция о правах ребенка, принятая резолюцией 44/25 Генеральной Ассамблеи от 20 ноября 1989 года</a:t>
            </a:r>
          </a:p>
          <a:p>
            <a:pPr marL="514350" indent="-514350" algn="just"/>
            <a:r>
              <a:rPr lang="ru-RU" sz="3400" dirty="0" smtClean="0"/>
              <a:t>Федеральный закон «Об образовании в Российской Федерации» от 29.12.2012г.</a:t>
            </a:r>
            <a:r>
              <a:rPr lang="en-US" sz="3400" dirty="0" smtClean="0"/>
              <a:t> </a:t>
            </a:r>
            <a:r>
              <a:rPr lang="ru-RU" sz="3400" dirty="0" smtClean="0"/>
              <a:t>№273-ФЗ</a:t>
            </a:r>
          </a:p>
          <a:p>
            <a:pPr marL="514350" indent="-514350" algn="just"/>
            <a:r>
              <a:rPr lang="ru-RU" sz="3400" dirty="0" smtClean="0"/>
              <a:t>Федеральный закон «Об основных гарантиях прав ребенка Российской Федерации» от 20.07.2000 г. №103-ФЗ</a:t>
            </a:r>
          </a:p>
          <a:p>
            <a:pPr marL="514350" indent="-514350" algn="just"/>
            <a:r>
              <a:rPr lang="ru-RU" sz="3400" dirty="0" smtClean="0"/>
              <a:t>Приказ Министерства образования и науки Российской Федерации от 19 декабря 2014 г.      № 1599 «Об утверждении федерального государственного образовательного стандарта начального общего образования обучающихся с ОВЗ»</a:t>
            </a:r>
          </a:p>
          <a:p>
            <a:pPr marL="514350" indent="-514350" algn="just"/>
            <a:r>
              <a:rPr lang="ru-RU" sz="3400" dirty="0" smtClean="0"/>
              <a:t>Приказ Минобразования РФ от 22.10.1999 г. №636 «Об утверждении Положения о службе практической психологии в системе Министерства образования РФ»</a:t>
            </a:r>
          </a:p>
          <a:p>
            <a:pPr marL="514350" indent="-514350" algn="just"/>
            <a:r>
              <a:rPr lang="ru-RU" sz="3400" dirty="0" smtClean="0"/>
              <a:t>Постановление об утверждении санитарных правил и норм СанПиН 1.2.3685-21 «Санитарно-эпидемиологические требования к устройству, содержанию и организации режима работы дошкольных образовательных организаций» </a:t>
            </a:r>
          </a:p>
          <a:p>
            <a:pPr marL="514350" indent="-514350" algn="just"/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algn="just"/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-38853"/>
            <a:ext cx="4964562" cy="2315725"/>
          </a:xfrm>
        </p:spPr>
        <p:txBody>
          <a:bodyPr/>
          <a:lstStyle/>
          <a:p>
            <a:pPr algn="ctr"/>
            <a:endParaRPr lang="ru-RU" sz="1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 algn="just">
              <a:buAutoNum type="arabicPeriod"/>
            </a:pPr>
            <a:endParaRPr lang="ru-RU" sz="1600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76658"/>
              </p:ext>
            </p:extLst>
          </p:nvPr>
        </p:nvGraphicFramePr>
        <p:xfrm>
          <a:off x="4716016" y="1700808"/>
          <a:ext cx="4020446" cy="4391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38635"/>
                <a:gridCol w="1367163"/>
                <a:gridCol w="1214648"/>
              </a:tblGrid>
              <a:tr h="43260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Диагностические </a:t>
                      </a:r>
                    </a:p>
                    <a:p>
                      <a:r>
                        <a:rPr lang="ru-RU" sz="1100" dirty="0" smtClean="0"/>
                        <a:t>параметры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Начало 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уч</a:t>
                      </a:r>
                      <a:r>
                        <a:rPr lang="ru-RU" sz="1100" dirty="0" smtClean="0"/>
                        <a:t>. года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Конец</a:t>
                      </a:r>
                      <a:r>
                        <a:rPr lang="ru-RU" sz="1100" baseline="0" dirty="0" smtClean="0"/>
                        <a:t>  </a:t>
                      </a:r>
                      <a:r>
                        <a:rPr lang="ru-RU" sz="1100" baseline="0" dirty="0" err="1" smtClean="0"/>
                        <a:t>уч</a:t>
                      </a:r>
                      <a:r>
                        <a:rPr lang="ru-RU" sz="1100" baseline="0" dirty="0" smtClean="0"/>
                        <a:t>. года</a:t>
                      </a:r>
                      <a:endParaRPr lang="ru-RU" sz="1100" dirty="0"/>
                    </a:p>
                  </a:txBody>
                  <a:tcPr/>
                </a:tc>
              </a:tr>
              <a:tr h="262652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Психические процессы</a:t>
                      </a:r>
                      <a:endParaRPr lang="ru-RU" sz="11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Восприятие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Память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Мышление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Внимание: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Воображение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7522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Речь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62652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Личностные качества</a:t>
                      </a:r>
                      <a:endParaRPr lang="ru-RU" sz="11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Самооценка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Волевые качества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Темперамент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  <a:tr h="269414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Общение</a:t>
                      </a:r>
                      <a:endParaRPr lang="ru-RU" sz="11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Со взрослыми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Со</a:t>
                      </a:r>
                      <a:r>
                        <a:rPr lang="ru-RU" sz="1100" baseline="0" dirty="0" smtClean="0"/>
                        <a:t> сверстниками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/>
                </a:tc>
              </a:tr>
              <a:tr h="26265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Статус в группе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7704" y="332656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Специальная документация</a:t>
            </a: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1252098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Карта психического развития</a:t>
            </a:r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0" t="29848" r="33022" b="23218"/>
          <a:stretch/>
        </p:blipFill>
        <p:spPr bwMode="auto">
          <a:xfrm>
            <a:off x="179512" y="1567225"/>
            <a:ext cx="4376415" cy="433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030443"/>
            <a:ext cx="4546848" cy="4525963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1400" dirty="0"/>
              <a:t>Выписки из медицинских карт и заключений ПМПК</a:t>
            </a:r>
          </a:p>
          <a:p>
            <a:pPr marL="514350" indent="-514350" algn="just">
              <a:buAutoNum type="arabicPeriod"/>
            </a:pPr>
            <a:r>
              <a:rPr lang="ru-RU" sz="1400" dirty="0"/>
              <a:t>Индивидуальный маршрут ребенка с ОВЗ</a:t>
            </a:r>
          </a:p>
          <a:p>
            <a:pPr marL="514350" indent="-514350" algn="just">
              <a:buAutoNum type="arabicPeriod"/>
            </a:pPr>
            <a:r>
              <a:rPr lang="ru-RU" sz="1400" dirty="0"/>
              <a:t>Согласие родителей (законных представителей) на  психологическую диагностику и психолого-педагогическое сопровождение ребенка </a:t>
            </a:r>
          </a:p>
          <a:p>
            <a:pPr marL="514350" indent="-514350" algn="just">
              <a:buAutoNum type="arabicPeriod"/>
            </a:pPr>
            <a:r>
              <a:rPr lang="ru-RU" sz="1400" dirty="0"/>
              <a:t>Протоколы обследования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1" t="20737" r="35662" b="4837"/>
          <a:stretch/>
        </p:blipFill>
        <p:spPr bwMode="auto">
          <a:xfrm>
            <a:off x="4788024" y="1196752"/>
            <a:ext cx="3960440" cy="5359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332656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Специальная документация</a:t>
            </a: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67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96752"/>
            <a:ext cx="8568952" cy="494262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/>
              <a:t>Целевое перспективное планирование на год</a:t>
            </a:r>
          </a:p>
          <a:p>
            <a:r>
              <a:rPr lang="ru-RU" sz="2000" dirty="0" smtClean="0"/>
              <a:t>Перспективный план работы на год</a:t>
            </a:r>
            <a:endParaRPr lang="ru-RU" sz="2000" dirty="0"/>
          </a:p>
          <a:p>
            <a:r>
              <a:rPr lang="ru-RU" sz="2000" dirty="0" smtClean="0"/>
              <a:t>Расписание работы</a:t>
            </a:r>
            <a:endParaRPr lang="ru-RU" sz="2000" dirty="0"/>
          </a:p>
          <a:p>
            <a:r>
              <a:rPr lang="ru-RU" sz="2000" dirty="0" smtClean="0"/>
              <a:t>Список используемых методик</a:t>
            </a:r>
          </a:p>
          <a:p>
            <a:r>
              <a:rPr lang="ru-RU" sz="2000" dirty="0" smtClean="0"/>
              <a:t>Список используемых развивающих и коррекционных программ</a:t>
            </a:r>
            <a:endParaRPr lang="ru-RU" sz="2000" dirty="0"/>
          </a:p>
          <a:p>
            <a:r>
              <a:rPr lang="ru-RU" sz="2000" dirty="0" smtClean="0"/>
              <a:t>Диагностическая работа</a:t>
            </a:r>
          </a:p>
          <a:p>
            <a:r>
              <a:rPr lang="ru-RU" sz="2000" dirty="0" smtClean="0"/>
              <a:t>Индивидуальная коррекционно-развивающая работа</a:t>
            </a:r>
          </a:p>
          <a:p>
            <a:r>
              <a:rPr lang="ru-RU" sz="2000" dirty="0" smtClean="0"/>
              <a:t>Групповая коррекционно-развивающая работа</a:t>
            </a:r>
          </a:p>
          <a:p>
            <a:r>
              <a:rPr lang="ru-RU" sz="2000" dirty="0" smtClean="0"/>
              <a:t>Консультативная работа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14290"/>
            <a:ext cx="7572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Организационно-методическая документация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1412776"/>
            <a:ext cx="8358246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ct val="0"/>
              </a:spcBef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Рабочий журнал </a:t>
            </a:r>
            <a:r>
              <a:rPr lang="ru-RU" sz="2000" b="1" i="1" dirty="0" smtClean="0">
                <a:latin typeface="+mj-lt"/>
                <a:ea typeface="+mj-ea"/>
                <a:cs typeface="+mj-cs"/>
              </a:rPr>
              <a:t>педагога-психолога М. Семаго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51670" y="3755087"/>
            <a:ext cx="2135172" cy="297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37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00010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Перспективный план работы на год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Диагностическая работа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746388"/>
              </p:ext>
            </p:extLst>
          </p:nvPr>
        </p:nvGraphicFramePr>
        <p:xfrm>
          <a:off x="179512" y="1484784"/>
          <a:ext cx="8784977" cy="439369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60040"/>
                <a:gridCol w="5328592"/>
                <a:gridCol w="1368152"/>
                <a:gridCol w="1728193"/>
              </a:tblGrid>
              <a:tr h="329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Направления, виды и формы работ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Сроки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Примечание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18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Обследование детей раннего возраста для определения уровня адаптации, психического развития и выстраивания индивидуальной траектории развития ребенка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Сентябрь-октябрь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Дневник наблюдения заполняется совместно с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воспитателем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</a:tr>
              <a:tr h="876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Диагностика воспитанников среднего (4-5 лет) ,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старшего (5-6 лет) и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дошкольного (6-7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лет)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возраста с целью определения уровня психического развития и эмоционально-волевой сферы развития детей для организации и координации работы в данных группах</a:t>
                      </a:r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Сентябрь-октябрь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Групповая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диагностика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</a:tr>
              <a:tr h="925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just">
                        <a:buFont typeface="Arial"/>
                        <a:buNone/>
                      </a:pPr>
                      <a:endParaRPr lang="ru-RU" sz="12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>
                        <a:buFont typeface="Arial"/>
                        <a:buNone/>
                      </a:pP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Психодиагностическое обследование детей с проблемами в развитии (познавательная деятельность, речь, эмоционально-волевая сфера, личностное развитие)</a:t>
                      </a: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1.Сентябрь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 Январь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Май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Индивидуальная диагностика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в начале, середине, и в конце учебного года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</a:tr>
              <a:tr h="886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just"/>
                      <a:endParaRPr lang="ru-RU" sz="12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Диагностика воспитанников в рамках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педагогического консилиума ДОУ</a:t>
                      </a:r>
                      <a:endParaRPr lang="ru-RU" sz="12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течении учебного года по запросу педагогов  родителей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Индивидуальная диагностика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</a:tr>
              <a:tr h="6571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Диагностика психологической готовности к обучению в школе детей подготовительного к школе возраста (6-7 лет).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Групповая, индивидуальная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диагностика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4793" marR="347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09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-13235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757712"/>
              </p:ext>
            </p:extLst>
          </p:nvPr>
        </p:nvGraphicFramePr>
        <p:xfrm>
          <a:off x="323528" y="1484784"/>
          <a:ext cx="8568952" cy="341061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66195"/>
                <a:gridCol w="5322437"/>
                <a:gridCol w="1584176"/>
                <a:gridCol w="1296144"/>
              </a:tblGrid>
              <a:tr h="260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Направления, виды и формы работ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Сроки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Примечание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220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 приглашению (по итогам диагностики) с предварительным согласованием удобного для родителей времени с целью осознания проблемы и нахождения оптимальных путей ее решения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После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результатов диагностики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Индивидуально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1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о самостоятельному обращению родителей и педагогов по проблемам воспитания и развития детей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 протяжении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всего учебного года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4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 личным обращениям сотрудников учреждения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 протяжении всего учебного года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675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4.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Консультативная помощь родителям и педагогам в период адаптации детей к условиям ДОУ.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 протяжении всего периода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адаптации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Индивидуально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50232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Консультативная работа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4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40871"/>
              </p:ext>
            </p:extLst>
          </p:nvPr>
        </p:nvGraphicFramePr>
        <p:xfrm>
          <a:off x="396302" y="1412776"/>
          <a:ext cx="8424934" cy="254316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60040"/>
                <a:gridCol w="4968552"/>
                <a:gridCol w="1224136"/>
                <a:gridCol w="1872206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Times New Roman"/>
                        </a:rPr>
                        <a:t>№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</a:rPr>
                        <a:t>Направления, виды и формы работ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</a:rPr>
                        <a:t>Сроки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</a:rPr>
                        <a:t>Примечание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effectLst/>
                          <a:latin typeface="+mn-lt"/>
                          <a:ea typeface="Times New Roman"/>
                        </a:rPr>
                        <a:t>1.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Индивидуальные коррекционно-развивающие занятия с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детьми  с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ограниченными возможностями здоровья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среднего (4-5 лет), старшего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(5-6 лет) и старшего дошкольного возраста (6-7 лет)  </a:t>
                      </a:r>
                      <a:endParaRPr lang="ru-RU" sz="12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На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протяжении всего учебного года</a:t>
                      </a: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Занятия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проводятся на основе индивидуального образовательного маршрута </a:t>
                      </a: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</a:tr>
              <a:tr h="5065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</a:rPr>
                        <a:t>2.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</a:rPr>
                        <a:t>Групповые коррекционно-развивающие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Times New Roman"/>
                        </a:rPr>
                        <a:t> занятия с детьми с ограниченными возможностями здоровья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среднего (4-5 лет), старшего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(5-6 лет) и старшего дошкольного возраста (6-7 лет)  </a:t>
                      </a:r>
                      <a:endParaRPr lang="ru-RU" sz="12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На протяжении всего учебного года</a:t>
                      </a: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Занятия проводятся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по программе Н. Ю. </a:t>
                      </a:r>
                      <a:r>
                        <a:rPr lang="ru-RU" sz="1200" baseline="0" dirty="0" err="1" smtClean="0">
                          <a:effectLst/>
                          <a:latin typeface="+mn-lt"/>
                        </a:rPr>
                        <a:t>Куражевой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«</a:t>
                      </a:r>
                      <a:r>
                        <a:rPr lang="ru-RU" sz="1200" dirty="0" smtClean="0">
                          <a:effectLst/>
                          <a:latin typeface="+mn-lt"/>
                        </a:rPr>
                        <a:t>Цветик-</a:t>
                      </a:r>
                      <a:r>
                        <a:rPr lang="ru-RU" sz="1200" dirty="0" err="1" smtClean="0">
                          <a:effectLst/>
                          <a:latin typeface="+mn-lt"/>
                        </a:rPr>
                        <a:t>семицветик</a:t>
                      </a:r>
                      <a:r>
                        <a:rPr lang="ru-RU" sz="1200" dirty="0" smtClean="0">
                          <a:effectLst/>
                          <a:latin typeface="+mn-lt"/>
                        </a:rPr>
                        <a:t>»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</a:tr>
              <a:tr h="5065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/>
                        </a:rPr>
                        <a:t>3.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aseline="0" dirty="0" smtClean="0">
                        <a:effectLst/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Групповые занятий по </a:t>
                      </a:r>
                      <a:r>
                        <a:rPr lang="ru-RU" sz="1200" baseline="0" dirty="0" err="1" smtClean="0">
                          <a:effectLst/>
                          <a:latin typeface="+mn-lt"/>
                        </a:rPr>
                        <a:t>логоритмике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для всех участников образовательного процесса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+mn-lt"/>
                        </a:rPr>
                        <a:t>На протяжении всего учебного года</a:t>
                      </a:r>
                      <a:endParaRPr lang="ru-R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885" marR="628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</a:rPr>
                        <a:t>Занятия</a:t>
                      </a:r>
                      <a:r>
                        <a:rPr lang="ru-RU" sz="1200" baseline="0" dirty="0" smtClean="0">
                          <a:effectLst/>
                          <a:latin typeface="+mn-lt"/>
                        </a:rPr>
                        <a:t> проводятся по методике Е. Железновой «Развиваем речь, через движения»</a:t>
                      </a:r>
                      <a:endParaRPr lang="ru-RU" sz="1200" dirty="0" smtClean="0">
                        <a:effectLst/>
                        <a:latin typeface="+mn-lt"/>
                      </a:endParaRPr>
                    </a:p>
                  </a:txBody>
                  <a:tcPr marL="62885" marR="62885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25807" y="692696"/>
            <a:ext cx="79954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Развивающая и коррекционная работа</a:t>
            </a:r>
          </a:p>
          <a:p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857" y="4295128"/>
            <a:ext cx="1769556" cy="2266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" b="9413"/>
          <a:stretch/>
        </p:blipFill>
        <p:spPr>
          <a:xfrm>
            <a:off x="3203846" y="4293096"/>
            <a:ext cx="1858869" cy="2193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9" t="5621" b="15163"/>
          <a:stretch/>
        </p:blipFill>
        <p:spPr>
          <a:xfrm>
            <a:off x="825807" y="4295128"/>
            <a:ext cx="1685734" cy="2191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651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03549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84140"/>
              </p:ext>
            </p:extLst>
          </p:nvPr>
        </p:nvGraphicFramePr>
        <p:xfrm>
          <a:off x="323528" y="1124744"/>
          <a:ext cx="8496944" cy="306892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72053"/>
                <a:gridCol w="4756837"/>
                <a:gridCol w="1694545"/>
                <a:gridCol w="1573509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№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Направления, виды и формы работ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Сроки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Примечание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1.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</a:rPr>
                        <a:t>Стендовая информация об индивидуальных различиях и возрастных особенностях детей, о влиянии семейного воспитания и его типах, о возрастных кризисах и т.д.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 На протяжении всего учебного года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Информация</a:t>
                      </a:r>
                      <a:r>
                        <a:rPr lang="ru-RU" sz="1200" baseline="0" dirty="0" smtClean="0">
                          <a:effectLst/>
                        </a:rPr>
                        <a:t> вывешивается каждый месяц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2. 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</a:rPr>
                        <a:t>Памятки для родителей о возрастных особенностях детей и других тематиках</a:t>
                      </a: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На</a:t>
                      </a:r>
                      <a:r>
                        <a:rPr lang="ru-RU" sz="1200" baseline="0" dirty="0" smtClean="0">
                          <a:effectLst/>
                        </a:rPr>
                        <a:t> протяжении всего учебного года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Согласно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годовому плану работы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3. 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effectLst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</a:rPr>
                        <a:t>Беседы и лекции с педагогами с демонстрацией эффективных методов и приемов работы с детьми и родителями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 На протяжении всего учебного года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Выступления</a:t>
                      </a:r>
                      <a:r>
                        <a:rPr lang="ru-RU" sz="1200" baseline="0" dirty="0" smtClean="0">
                          <a:effectLst/>
                        </a:rPr>
                        <a:t> на педагогических советах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4. 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effectLst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</a:rPr>
                        <a:t>Сотрудничество в подборе доступных игр по развитию психических процессов и коррекции поведения детей</a:t>
                      </a: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На</a:t>
                      </a:r>
                      <a:r>
                        <a:rPr lang="ru-RU" sz="1200" baseline="0" dirty="0" smtClean="0">
                          <a:effectLst/>
                        </a:rPr>
                        <a:t> протяжении всего учебного года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Совместно</a:t>
                      </a:r>
                      <a:r>
                        <a:rPr lang="ru-RU" sz="1200" baseline="0" dirty="0" smtClean="0">
                          <a:effectLst/>
                        </a:rPr>
                        <a:t> с воспитателями и специалистами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5.</a:t>
                      </a:r>
                      <a:endParaRPr lang="ru-RU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just"/>
                      <a:endParaRPr lang="ru-RU" sz="1200" kern="1200" dirty="0" smtClean="0">
                        <a:effectLst/>
                      </a:endParaRPr>
                    </a:p>
                    <a:p>
                      <a:pPr algn="just"/>
                      <a:r>
                        <a:rPr lang="ru-RU" sz="1200" kern="1200" dirty="0" smtClean="0">
                          <a:effectLst/>
                        </a:rPr>
                        <a:t>Выступления</a:t>
                      </a:r>
                      <a:r>
                        <a:rPr lang="ru-RU" sz="1200" kern="1200" baseline="0" dirty="0" smtClean="0">
                          <a:effectLst/>
                        </a:rPr>
                        <a:t> на родительских собраниях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/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 На протяжении всего учебного года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По запросу</a:t>
                      </a:r>
                      <a:r>
                        <a:rPr lang="ru-RU" sz="1200" baseline="0" dirty="0" smtClean="0">
                          <a:effectLst/>
                        </a:rPr>
                        <a:t> администрации и воспитателей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3205" marR="33205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1720" y="402722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Просветительская работа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3" t="21461" r="35588" b="5141"/>
          <a:stretch/>
        </p:blipFill>
        <p:spPr bwMode="auto">
          <a:xfrm>
            <a:off x="2987824" y="4396838"/>
            <a:ext cx="1656184" cy="2211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96838"/>
            <a:ext cx="1582778" cy="2236455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7" t="20051" r="36029" b="4837"/>
          <a:stretch/>
        </p:blipFill>
        <p:spPr bwMode="auto">
          <a:xfrm>
            <a:off x="5292080" y="4392029"/>
            <a:ext cx="1584176" cy="229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1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5990</TotalTime>
  <Words>1346</Words>
  <Application>Microsoft Office PowerPoint</Application>
  <PresentationFormat>Экран (4:3)</PresentationFormat>
  <Paragraphs>612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Специальное оформление</vt:lpstr>
      <vt:lpstr>Делопроизводство педагога-психолога в ДОУ</vt:lpstr>
      <vt:lpstr>Виды документаций работы педагога-психолога</vt:lpstr>
      <vt:lpstr>Презентация PowerPoint</vt:lpstr>
      <vt:lpstr>Презентация PowerPoint</vt:lpstr>
      <vt:lpstr>Презентация PowerPoint</vt:lpstr>
      <vt:lpstr>Перспективный план работы на год 1. Диагностическая работа</vt:lpstr>
      <vt:lpstr>Презентация PowerPoint</vt:lpstr>
      <vt:lpstr>Презентация PowerPoint</vt:lpstr>
      <vt:lpstr>Презентация PowerPoint</vt:lpstr>
      <vt:lpstr>Диагностическая работа за октябрь</vt:lpstr>
      <vt:lpstr>Индивидуальная развивающая и коррекционная  работа октябрь </vt:lpstr>
      <vt:lpstr>Методическое обеспечение</vt:lpstr>
      <vt:lpstr>Групповая коррекционная работа октябрь </vt:lpstr>
      <vt:lpstr>Консультативная работа </vt:lpstr>
      <vt:lpstr>Аналитический отчет деятельности  педагога-психолога за учебный год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Полина Перминова</cp:lastModifiedBy>
  <cp:revision>168</cp:revision>
  <dcterms:created xsi:type="dcterms:W3CDTF">2009-01-08T12:15:48Z</dcterms:created>
  <dcterms:modified xsi:type="dcterms:W3CDTF">2021-11-17T07:50:18Z</dcterms:modified>
</cp:coreProperties>
</file>