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3"/>
  </p:notesMasterIdLst>
  <p:sldIdLst>
    <p:sldId id="256" r:id="rId2"/>
    <p:sldId id="285" r:id="rId3"/>
    <p:sldId id="290" r:id="rId4"/>
    <p:sldId id="277" r:id="rId5"/>
    <p:sldId id="257" r:id="rId6"/>
    <p:sldId id="288" r:id="rId7"/>
    <p:sldId id="278" r:id="rId8"/>
    <p:sldId id="289" r:id="rId9"/>
    <p:sldId id="280" r:id="rId10"/>
    <p:sldId id="284" r:id="rId11"/>
    <p:sldId id="258" r:id="rId12"/>
    <p:sldId id="261" r:id="rId13"/>
    <p:sldId id="264" r:id="rId14"/>
    <p:sldId id="281" r:id="rId15"/>
    <p:sldId id="273" r:id="rId16"/>
    <p:sldId id="286" r:id="rId17"/>
    <p:sldId id="291" r:id="rId18"/>
    <p:sldId id="283" r:id="rId19"/>
    <p:sldId id="292" r:id="rId20"/>
    <p:sldId id="282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5730" autoAdjust="0"/>
  </p:normalViewPr>
  <p:slideViewPr>
    <p:cSldViewPr>
      <p:cViewPr>
        <p:scale>
          <a:sx n="70" d="100"/>
          <a:sy n="70" d="100"/>
        </p:scale>
        <p:origin x="-1814" y="-38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FE4C6-61F5-4355-A59A-21E41BBE4CB5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071B6-82D9-4F7F-9364-48B28BD6F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637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071B6-82D9-4F7F-9364-48B28BD6F12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362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071B6-82D9-4F7F-9364-48B28BD6F12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611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7A8B-0168-49E4-9798-2B92D8612AF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0CB-0C1E-408C-9BC4-A254955902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7A8B-0168-49E4-9798-2B92D8612AF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0CB-0C1E-408C-9BC4-A25495590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7A8B-0168-49E4-9798-2B92D8612AF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0CB-0C1E-408C-9BC4-A25495590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7A8B-0168-49E4-9798-2B92D8612AF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0CB-0C1E-408C-9BC4-A254955902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7A8B-0168-49E4-9798-2B92D8612AF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0CB-0C1E-408C-9BC4-A25495590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7A8B-0168-49E4-9798-2B92D8612AF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0CB-0C1E-408C-9BC4-A254955902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7A8B-0168-49E4-9798-2B92D8612AF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0CB-0C1E-408C-9BC4-A254955902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7A8B-0168-49E4-9798-2B92D8612AF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0CB-0C1E-408C-9BC4-A25495590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7A8B-0168-49E4-9798-2B92D8612AF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0CB-0C1E-408C-9BC4-A25495590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7A8B-0168-49E4-9798-2B92D8612AF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0CB-0C1E-408C-9BC4-A25495590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7A8B-0168-49E4-9798-2B92D8612AF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B00CB-0C1E-408C-9BC4-A254955902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A337A8B-0168-49E4-9798-2B92D8612AF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3B00CB-0C1E-408C-9BC4-A254955902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3.wdp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2132856"/>
            <a:ext cx="82089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Делопроизводство коррекционной работы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6297" y="4869160"/>
            <a:ext cx="37546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Подготовила:  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учитель – логопед, 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учитель – дефектолог 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Перминова Валентина Николаевна</a:t>
            </a:r>
          </a:p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в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ысшая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кв.категория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27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49074" y="1988840"/>
            <a:ext cx="8064896" cy="4176464"/>
          </a:xfrm>
        </p:spPr>
        <p:txBody>
          <a:bodyPr/>
          <a:lstStyle/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Журнал учёта заседаний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ППк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и журнал обучающихся, прошедших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ППк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Протоколы заседания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ППк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Журнал регистрации коллегиальных заключений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ППк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Журнал направлений обучающихся на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ПМПк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25154" y="404664"/>
            <a:ext cx="7992888" cy="100811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Организация деятельности психолого – педагогического консилиума в ДОУ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32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0531" y="1159421"/>
            <a:ext cx="8640960" cy="5698579"/>
          </a:xfrm>
        </p:spPr>
        <p:txBody>
          <a:bodyPr/>
          <a:lstStyle/>
          <a:p>
            <a:pPr marL="342900" indent="-342900" algn="just">
              <a:spcBef>
                <a:spcPts val="0"/>
              </a:spcBef>
              <a:spcAft>
                <a:spcPts val="0"/>
              </a:spcAft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Примерная АООП для детей дошкольного возраста  с ТНР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(сайт ФГОС реестр)</a:t>
            </a:r>
          </a:p>
          <a:p>
            <a:pPr marL="342900" indent="-342900" algn="just">
              <a:spcAft>
                <a:spcPts val="0"/>
              </a:spcAft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Комплексная образовательная программа дошкольного образования для детей с ТНР (общим недоразвитием речи) с 3 до 7 лет 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Н.В.Нищева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.(ФИРО)</a:t>
            </a:r>
          </a:p>
          <a:p>
            <a:pPr marL="342900" indent="-342900" algn="just">
              <a:spcAft>
                <a:spcPts val="0"/>
              </a:spcAft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Образовательная программа дошкольного образования для детей раннего дошкольного возраста (с 2 до 3 лет) с расстройствами речевого и интеллектуального развития 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Н.В.Нищева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Aft>
                <a:spcPts val="0"/>
              </a:spcAft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Программа коррекционно-развивающей работы с детьми старшего дошкольного возраста в условиях 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логопункта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О.Н.Киреева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Aft>
                <a:spcPts val="0"/>
              </a:spcAft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Программа логопедической работы по преодолению фонетико-фонематического недоразвития у детей 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Т.Б.Филичева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Г.В.Чиркина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firo.ranepa.ru/files/images/navigator_obraz_programm/Nisheva_obl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15370"/>
            <a:ext cx="1265464" cy="1807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https://biblio.by/media/catalog/product/cache/1/image/1200x1200/85e4522595efc69f496374d01ef2bf13/9/7/9785906797391--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00" r="12975"/>
          <a:stretch/>
        </p:blipFill>
        <p:spPr bwMode="auto">
          <a:xfrm>
            <a:off x="5654382" y="4715370"/>
            <a:ext cx="1365890" cy="18238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https://psihdocs.ru/programma-logopedicheskoj-raboti-po-preodoleniyu-fonetiko-fone/49984_html_79d8b3c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4729303"/>
            <a:ext cx="1270971" cy="18099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Скругленный прямоугольник 7"/>
          <p:cNvSpPr/>
          <p:nvPr/>
        </p:nvSpPr>
        <p:spPr>
          <a:xfrm>
            <a:off x="700621" y="332656"/>
            <a:ext cx="7992888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Программно – методическое обеспечение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19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льбом для логопед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072" y="1819522"/>
            <a:ext cx="3521696" cy="43457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79521\Desktop\РМО 21.04.21\2021-04-19_12-29-46_winscan_to_pdf_page-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03" y="1819522"/>
            <a:ext cx="3348691" cy="4333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700621" y="332656"/>
            <a:ext cx="7992888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Инструментарий для проведения диагностики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51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811078" y="298768"/>
            <a:ext cx="7992888" cy="969991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Объект 3" descr="https://bookstar.kiev.ua/wp-content/uploads/images/obsledovanie-rechi-detej-3-4-let-s-zrr-metodicheskie-ukazaniya-i-kartinnyj-material-dlya-provedeniya-obsledovaniya-vo-2-j-mladshej-gruppe-dou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76872"/>
            <a:ext cx="2592253" cy="3451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s://www.janzenshop.de/342366-thickbox_default/obsledovanie-rechi-detej-4-5-let-s-onr-rechevaya-karta-dlya-provedeniya-obsledovaniya-v-srednej-gruppe-dou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8" r="12862"/>
          <a:stretch/>
        </p:blipFill>
        <p:spPr bwMode="auto">
          <a:xfrm>
            <a:off x="5220072" y="2276872"/>
            <a:ext cx="2821504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Объект 3" descr="https://bookstar.kiev.ua/wp-content/uploads/images/obsledovanie-rechi-detej-3-4-let-s-zrr-metodicheskie-ukazaniya-i-kartinnyj-material-dlya-provedeniya-obsledovaniya-vo-2-j-mladshej-gruppe-dou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60" b="16845"/>
          <a:stretch/>
        </p:blipFill>
        <p:spPr bwMode="auto">
          <a:xfrm>
            <a:off x="1475656" y="5127448"/>
            <a:ext cx="2376264" cy="56042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63106" y="429820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Arial" pitchFamily="34" charset="0"/>
                <a:cs typeface="Arial" pitchFamily="34" charset="0"/>
              </a:rPr>
              <a:t>Обследование детей младшего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среднего дошкольного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возраста      (по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запросу педагога, родителей)</a:t>
            </a:r>
          </a:p>
        </p:txBody>
      </p:sp>
    </p:spTree>
    <p:extLst>
      <p:ext uri="{BB962C8B-B14F-4D97-AF65-F5344CB8AC3E}">
        <p14:creationId xmlns:p14="http://schemas.microsoft.com/office/powerpoint/2010/main" val="223680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речевая карта неговорящего ребён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55148"/>
            <a:ext cx="3960440" cy="515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700621" y="332656"/>
            <a:ext cx="7992888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Речевая карта неговорящего ребенка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66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87524" y="1108388"/>
            <a:ext cx="8568951" cy="56166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следующие разделы: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образовательной и коррекционно-развивающей деятельности (распределение обязанностей педагогов и специалистов в ходе реализации ИОМ)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характеристику ребёнка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режим работы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 - методическое обеспечение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ариант разработки ИОМ воспитанника с ООП журнал «Коррекционная педагогика» № 4, 2020 )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5576" y="332656"/>
            <a:ext cx="7992888" cy="969991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463708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Индивидуальный образовательный маршрут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08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5" y="1484784"/>
            <a:ext cx="8455482" cy="5674017"/>
          </a:xfrm>
        </p:spPr>
        <p:txBody>
          <a:bodyPr>
            <a:normAutofit/>
          </a:bodyPr>
          <a:lstStyle/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2800" b="1" dirty="0" smtClean="0"/>
              <a:t>Диагностическое направление</a:t>
            </a:r>
          </a:p>
          <a:p>
            <a:pPr>
              <a:buClrTx/>
            </a:pPr>
            <a:endParaRPr lang="ru-RU" sz="1400" dirty="0" smtClean="0"/>
          </a:p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2800" b="1" dirty="0" smtClean="0"/>
              <a:t>Консультативное направление </a:t>
            </a:r>
            <a:r>
              <a:rPr lang="ru-RU" sz="2800" dirty="0" smtClean="0"/>
              <a:t>(консультирование родителей и специалистов ДОУ)</a:t>
            </a:r>
          </a:p>
          <a:p>
            <a:pPr>
              <a:buClrTx/>
            </a:pPr>
            <a:endParaRPr lang="ru-RU" sz="1400" dirty="0" smtClean="0"/>
          </a:p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2800" b="1" dirty="0" smtClean="0"/>
              <a:t>Коррекционно-развивающее направление</a:t>
            </a:r>
          </a:p>
          <a:p>
            <a:pPr>
              <a:buClrTx/>
            </a:pPr>
            <a:endParaRPr lang="ru-RU" sz="1400" dirty="0"/>
          </a:p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2800" b="1" dirty="0" smtClean="0"/>
              <a:t>Методическое направление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60648"/>
            <a:ext cx="8064896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Организация деятельности учителя – дефектолога 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86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60648"/>
            <a:ext cx="8064896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Инструментарий для проведения диагностики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1700808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педагогического обследования ребёнка младшего дошкольного возраста с умственной отсталостью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Е.А.Екжанова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Е.А.Стребелева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журнал Дефектология, 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6, 2007г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диагностика развития детей раннего и дошкольного возраста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(Методическое пособие)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приложением альбома «Наглядный материал для обследования детей» Под редакцией Е. А.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Стребелевой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2-е издание, переработанное и дополненное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81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1196752"/>
            <a:ext cx="8136904" cy="525658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План организации совместной деятельности всех воспитанников группы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Планы (перспективные, календарные индивидуальных, подгрупповых и фронтальных занятий)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Тетрадь индивидуальных занятий с ребёнком (  в ней отражается структура дефекта , направления коррекционно-педагогической работы)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Расписание занятий учителя-дефектолога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Циклограмма деятельности учителя-дефектолога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Тетрадь для записей рекомендаций воспитателю, музыкальному руководителю и инструктору по физической культуре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Тетрадь для родителей ребёнка с индивидуальными рекомендациями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В конце учебного года составляется характеристика на каждого воспитанника и аналитический отчёт о результатах коррекционной работы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30354"/>
            <a:ext cx="7416824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Документация учителя – дефектолога 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0531" y="1159421"/>
            <a:ext cx="8640960" cy="5698579"/>
          </a:xfrm>
        </p:spPr>
        <p:txBody>
          <a:bodyPr/>
          <a:lstStyle/>
          <a:p>
            <a:pPr marL="342900" indent="-342900" algn="just">
              <a:spcBef>
                <a:spcPts val="0"/>
              </a:spcBef>
              <a:spcAft>
                <a:spcPts val="0"/>
              </a:spcAft>
              <a:buClrTx/>
              <a:buFont typeface="Arial" pitchFamily="34" charset="0"/>
              <a:buChar char="•"/>
            </a:pPr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ClrTx/>
              <a:buFont typeface="Arial" pitchFamily="34" charset="0"/>
              <a:buChar char="•"/>
            </a:pPr>
            <a:endParaRPr lang="ru-RU" sz="2000" dirty="0">
              <a:solidFill>
                <a:schemeClr val="tx1"/>
              </a:solidFill>
              <a:cs typeface="Arial" pitchFamily="34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ClrTx/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Пособие «Подготовка к школе детей с задержкой психического развития», </a:t>
            </a:r>
            <a:r>
              <a:rPr lang="ru-RU" sz="2000" dirty="0" err="1" smtClean="0">
                <a:solidFill>
                  <a:schemeClr val="tx1"/>
                </a:solidFill>
                <a:cs typeface="Arial" pitchFamily="34" charset="0"/>
              </a:rPr>
              <a:t>С.Г.Шевченко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cs typeface="Arial" pitchFamily="34" charset="0"/>
              </a:rPr>
              <a:t>Р.Д.Тригер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, И.Н. Волкова, Г.М. Капустина</a:t>
            </a: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ClrTx/>
              <a:buFont typeface="Arial" pitchFamily="34" charset="0"/>
              <a:buChar char="•"/>
            </a:pPr>
            <a:endParaRPr lang="ru-RU" sz="2000" dirty="0">
              <a:solidFill>
                <a:schemeClr val="tx1"/>
              </a:solidFill>
              <a:cs typeface="Arial" pitchFamily="34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ClrTx/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Методические разработки </a:t>
            </a:r>
            <a:r>
              <a:rPr lang="ru-RU" sz="2000" dirty="0">
                <a:solidFill>
                  <a:schemeClr val="tx1"/>
                </a:solidFill>
                <a:cs typeface="Arial" pitchFamily="34" charset="0"/>
              </a:rPr>
              <a:t>«</a:t>
            </a:r>
            <a:r>
              <a:rPr lang="ru-RU" sz="2000" dirty="0" err="1">
                <a:solidFill>
                  <a:schemeClr val="tx1"/>
                </a:solidFill>
                <a:cs typeface="Arial" pitchFamily="34" charset="0"/>
              </a:rPr>
              <a:t>Коррекционно</a:t>
            </a:r>
            <a:r>
              <a:rPr lang="ru-RU" sz="2000" dirty="0">
                <a:solidFill>
                  <a:schemeClr val="tx1"/>
                </a:solidFill>
                <a:cs typeface="Arial" pitchFamily="34" charset="0"/>
              </a:rPr>
              <a:t> - </a:t>
            </a:r>
            <a:r>
              <a:rPr lang="ru-RU" sz="2000" smtClean="0">
                <a:solidFill>
                  <a:schemeClr val="tx1"/>
                </a:solidFill>
                <a:cs typeface="Arial" pitchFamily="34" charset="0"/>
              </a:rPr>
              <a:t>развивающее обучение» </a:t>
            </a:r>
            <a:r>
              <a:rPr lang="ru-RU" sz="2000" dirty="0">
                <a:solidFill>
                  <a:schemeClr val="tx1"/>
                </a:solidFill>
                <a:cs typeface="Arial" pitchFamily="34" charset="0"/>
              </a:rPr>
              <a:t>И. А.  Морозовой, М. А. </a:t>
            </a:r>
            <a:r>
              <a:rPr lang="ru-RU" sz="2000" dirty="0" err="1">
                <a:solidFill>
                  <a:schemeClr val="tx1"/>
                </a:solidFill>
                <a:cs typeface="Arial" pitchFamily="34" charset="0"/>
              </a:rPr>
              <a:t>Пушкарёвой</a:t>
            </a:r>
            <a:r>
              <a:rPr lang="ru-RU" sz="2000" dirty="0">
                <a:solidFill>
                  <a:schemeClr val="tx1"/>
                </a:solidFill>
                <a:cs typeface="Arial" pitchFamily="34" charset="0"/>
              </a:rPr>
              <a:t>	</a:t>
            </a:r>
            <a:endParaRPr lang="ru-RU" sz="20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0621" y="332656"/>
            <a:ext cx="7992888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Программно – методическое обеспечение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42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29562" y="1558205"/>
            <a:ext cx="81729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Учитель-логопед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это специалист, занимающийся вопросами выявления и коррекции нарушений речевого развития и коммуникации детей с ограниченными возможностями здоровья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Основные направления работы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учителя-логопеда: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постановка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автоматизация звуков в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речи,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развитие правильного речевого дыхания, развитие подвижности артикуляционного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аппарата;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выработка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правильного артикуляционного уклада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закрепление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поставленного звука в различных позициях (слог, слово, предложение, связное высказывание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фонематического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слуха;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расширение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словарного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запаса;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навыков словоизменения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(по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числам, родам, падежам,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согласование слов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между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собой);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9572" y="332656"/>
            <a:ext cx="7992888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Особенности профессиональной деятельности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учителя - логопеда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76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83568" y="1696469"/>
            <a:ext cx="7632848" cy="3388715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МДОУ «Золотой петушок» реализуются программы:</a:t>
            </a:r>
          </a:p>
          <a:p>
            <a:pPr algn="just"/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Tx/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АДАПТИРОВАННАЯ ОСНОВНАЯ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ОБРАЗОВАТЕЛЬНАЯ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ПРОГРАММА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ДОШКОЛЬНОГО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ОБРАЗОВАНИЯ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ДЕТЕЙ С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ЗАДЕРЖКОЙ ПСИХИЧЕСКОГО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РАЗВИТИЯ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Tx/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АДАПТИРОВАННАЯ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ОСНОВНАЯ ОБРАЗОВАТЕЛЬНАЯ ПРОГРАММА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ДОШКОЛЬНОГО ОБРАЗОВАНИЯ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ДЕТЕЙ С ТЯЖЕЛЫМИ НАРУШЕНИЯМИ РЕЧИ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Tx/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АДАПТИРОВАННАЯ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ОСНОВНАЯ ОБРАЗОВАТЕЛЬНАЯ ПРОГРАММА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ДОШКОЛЬНОГО ОБРАЗОВАНИЯ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ДЕТЕЙ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РАССТРОЙСТВАМИ АУТИСТИЧЕСКОГО СПЕКТРА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1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60648"/>
            <a:ext cx="7416824" cy="11521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Реализуемые АООП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(разрабатываются с учетом представленных в ДОУ нозологических групп воспитанников)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7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2087" y="2420889"/>
            <a:ext cx="8352927" cy="3600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Документы педагогов организующих коррекционную работу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 настоящее время перечень необходимой документации, форма её ведения определяется самим образовательным учреждением, исключение только по должности «учитель-логопед»,</a:t>
            </a: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которые определены «Примерным положением об оказании логопедической помощи в организациях осуществляющих образовательную деятельность», </a:t>
            </a: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тверждённое Распоряжением Министерства просвещения РФ от 06.08.2020№Р-75</a:t>
            </a:r>
            <a:endParaRPr lang="ru-RU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0139" y="260648"/>
            <a:ext cx="7416824" cy="13681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Методические рекомендации по вопросам организации и сопровождения образовательного процесса в группах комбинированной направленности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32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-3894" y="7461448"/>
            <a:ext cx="8646149" cy="5400600"/>
          </a:xfrm>
        </p:spPr>
        <p:txBody>
          <a:bodyPr>
            <a:normAutofit/>
          </a:bodyPr>
          <a:lstStyle/>
          <a:p>
            <a:pPr fontAlgn="t"/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ru-RU" sz="3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9572" y="188640"/>
            <a:ext cx="7992888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Особенности профессиональной деятельности 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учителя - дефектолога</a:t>
            </a:r>
            <a:endParaRPr lang="ru-RU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431540" y="908720"/>
            <a:ext cx="8568952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Учитель-дефектолог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-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это специалист, который работает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 «особенными»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детьми (дети с нарушениями: слуха, зрения, ОДА, интеллекта, психического развития),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он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помогает адаптироваться ребёнку в учебе, быту, социальной сфере, осуществляет всестороннее развитие ребёнка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ru-RU" sz="400" dirty="0" smtClean="0"/>
          </a:p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Основные направления работы дефектолога, это развитие и коррекция: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внимания (концентрация, устойчивость, объём, переключаемость зрительного и слухового внимания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восприятия (цвета и формы, пространства (право, лево, выше ниже и т.д.), времени (часы минуты, времена года, сутки), картин, речи, человека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памяти (расширяют объем памяти, развитие произвольной памяти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мышления;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речи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(устной, письменной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моторики (различные массажи, упражнения на развития подвижности и направленные на снижение или повышение тонуса мышц, упражнения на развитие мелкой моторики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слуха (при работе со слабослышащими детьми или с теми, у кого слуховой аппарат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эмоционально-волевой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сферы (помощь в осознании ребёнком своих чувств, развивают умение справляться с ними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элементарных математических представлений (знакомство с числами, понятие о количестве (один, много), знакомство с величиной предметов, сравнение величин, знакомство с геометрическими формами и т.д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.);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конструктивной деятельности (игры с конструкторами и кубиками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58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532" y="1377372"/>
            <a:ext cx="8352928" cy="5472608"/>
          </a:xfrm>
        </p:spPr>
        <p:txBody>
          <a:bodyPr>
            <a:normAutofit/>
          </a:bodyPr>
          <a:lstStyle/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Санитарные правила и нормы САНПИН 1.2.3685-21 </a:t>
            </a:r>
          </a:p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Распоряжение от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 августа 2020 г.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№ Р-75 об утверждении  примерного положения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 оказании логопедической помощи в организациях,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осуществляющих образовательную деятельность </a:t>
            </a:r>
          </a:p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Положение о психолого - педагогическом консилиуме МДОУ «Золотой петушок»</a:t>
            </a:r>
          </a:p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Приказ о зачислении обучающихся на логопедический пункт МДОУ «Золотой петушок»</a:t>
            </a:r>
          </a:p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Методические рекомендации по вопросам организации сопровождения образовательного процесса в группах комбинированной направленности в ДОУ</a:t>
            </a:r>
          </a:p>
          <a:p>
            <a:pPr marL="457200" indent="-457200" algn="just">
              <a:buClrTx/>
              <a:buFont typeface="Wingdings" pitchFamily="2" charset="2"/>
              <a:buChar char="§"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9572" y="188640"/>
            <a:ext cx="7992888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Нормативно – правовые документы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0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712968" cy="5256584"/>
          </a:xfrm>
        </p:spPr>
        <p:txBody>
          <a:bodyPr>
            <a:normAutofit/>
          </a:bodyPr>
          <a:lstStyle/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Адаптированная основная образовательная  программа дошкольного образования  детей с тяжёлыми нарушениями речи</a:t>
            </a:r>
          </a:p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Рабочая программа по реализации АООП дошкольного образования детей с ТНР  (включая  годовой план работы)</a:t>
            </a:r>
          </a:p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Индивидуальный образовательный маршрут ребёнка (ИОМ) с ООП</a:t>
            </a:r>
          </a:p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Журнал учёта  посещаемости логопедических занятий </a:t>
            </a:r>
          </a:p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Журнал первичного обследования речи детей </a:t>
            </a:r>
          </a:p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Индивидуальные карты речевого развития обучающихся, получающих логопедическую помощь 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Расписание занятий учителя-логопеда</a:t>
            </a:r>
          </a:p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Циклограмма деятельности учителя-логопеда</a:t>
            </a:r>
          </a:p>
          <a:p>
            <a:pPr marL="342900" indent="-342900" algn="just"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Отчётная документация по результатам логопедической работы (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Т.А.Волкова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Сборник документации логопедического пункта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ДОО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 сайт ГБОУ Речевой центр, </a:t>
            </a:r>
            <a:r>
              <a:rPr lang="ru-RU" sz="18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г.Екатеринбург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25154" y="188640"/>
            <a:ext cx="7992888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Документация логопедического пункта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0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1231927"/>
            <a:ext cx="7992888" cy="5544616"/>
          </a:xfrm>
        </p:spPr>
        <p:txBody>
          <a:bodyPr>
            <a:normAutofit fontScale="55000" lnSpcReduction="20000"/>
          </a:bodyPr>
          <a:lstStyle/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Параметры: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Звукопроизношение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Фонематические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процессы и слуховое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восприятие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Словарный запас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Грамматический строй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Связная речь                                                 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Пространственная ориентировка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Артикуляционная моторика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Мелкая моторика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Слоговая структура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Оценка уровня составляет от 1 до 5.</a:t>
            </a:r>
            <a:br>
              <a:rPr lang="ru-RU" sz="3300" dirty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1 – низкий уровень;</a:t>
            </a:r>
            <a:br>
              <a:rPr lang="ru-RU" sz="3300" dirty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2 – ниже среднего;</a:t>
            </a:r>
            <a:br>
              <a:rPr lang="ru-RU" sz="3300" dirty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3 – средний;</a:t>
            </a:r>
            <a:br>
              <a:rPr lang="ru-RU" sz="3300" dirty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4 – выше среднего</a:t>
            </a:r>
            <a:br>
              <a:rPr lang="ru-RU" sz="3300" dirty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5 - достаточный.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(разработан по материалам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Н.Е.Бадяевой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,  журнал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«Логопед»)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135" y="2557111"/>
            <a:ext cx="4439345" cy="344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99592" y="188640"/>
            <a:ext cx="7776864" cy="8640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Мониторинг коррекционно –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логопедической работы</a:t>
            </a:r>
            <a:endParaRPr lang="ru-RU" sz="2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75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547607"/>
              </p:ext>
            </p:extLst>
          </p:nvPr>
        </p:nvGraphicFramePr>
        <p:xfrm>
          <a:off x="683568" y="1340765"/>
          <a:ext cx="7992888" cy="4752532"/>
        </p:xfrm>
        <a:graphic>
          <a:graphicData uri="http://schemas.openxmlformats.org/drawingml/2006/table">
            <a:tbl>
              <a:tblPr firstRow="1" firstCol="1" bandRow="1" bandCol="1">
                <a:tableStyleId>{8A107856-5554-42FB-B03E-39F5DBC370BA}</a:tableStyleId>
              </a:tblPr>
              <a:tblGrid>
                <a:gridCol w="34501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22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533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911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6814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6814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7270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8486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8030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7118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28486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7118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7371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271182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73717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72704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70676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68647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71182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726363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780597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880991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</a:tblGrid>
              <a:tr h="4924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№</a:t>
                      </a:r>
                      <a:endParaRPr lang="ru-RU" sz="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п/п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Фамилия, имя ребёнка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</a:t>
                      </a:r>
                      <a:r>
                        <a:rPr lang="ru-RU" sz="800" baseline="30000" dirty="0">
                          <a:effectLst/>
                        </a:rPr>
                        <a:t>,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з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з</a:t>
                      </a:r>
                      <a:r>
                        <a:rPr lang="ru-RU" sz="800" baseline="30000" dirty="0">
                          <a:effectLst/>
                        </a:rPr>
                        <a:t>,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ц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ш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ж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ч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щ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л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л</a:t>
                      </a:r>
                      <a:r>
                        <a:rPr lang="ru-RU" sz="800" baseline="30000" dirty="0">
                          <a:effectLst/>
                        </a:rPr>
                        <a:t>,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р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р</a:t>
                      </a:r>
                      <a:r>
                        <a:rPr lang="ru-RU" sz="800" baseline="30000" dirty="0">
                          <a:effectLst/>
                        </a:rPr>
                        <a:t>,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й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г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х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Слоговая </a:t>
                      </a:r>
                      <a:endParaRPr lang="ru-RU" sz="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структура</a:t>
                      </a:r>
                      <a:endParaRPr lang="ru-RU" sz="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слова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заключение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Дата обследования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aseline="300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aseline="300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.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2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.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3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8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4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6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7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8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.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9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10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.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11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12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13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.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14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.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71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15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562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16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.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17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.</a:t>
                      </a:r>
                      <a:endParaRPr lang="ru-RU" sz="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18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19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20</a:t>
                      </a:r>
                      <a:endParaRPr lang="ru-RU" sz="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36" marR="37436" marT="0" marB="0"/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</a:tbl>
          </a:graphicData>
        </a:graphic>
      </p:graphicFrame>
      <p:pic>
        <p:nvPicPr>
          <p:cNvPr id="3074" name="Picture 2" descr="C:\Users\79521\Desktop\РМО 21.04.21\2021-04-19_12-48-39_winscan_to_pdf_page-0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30"/>
          <a:stretch/>
        </p:blipFill>
        <p:spPr bwMode="auto">
          <a:xfrm rot="5400000">
            <a:off x="3586474" y="1588507"/>
            <a:ext cx="4119932" cy="58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71072" y="3140968"/>
            <a:ext cx="536832" cy="30243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88640"/>
            <a:ext cx="7776864" cy="8640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Экран звукопроизношения</a:t>
            </a:r>
            <a:endParaRPr lang="ru-RU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63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154202"/>
              </p:ext>
            </p:extLst>
          </p:nvPr>
        </p:nvGraphicFramePr>
        <p:xfrm>
          <a:off x="1691680" y="4149080"/>
          <a:ext cx="6480718" cy="23469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09942"/>
                <a:gridCol w="809942"/>
                <a:gridCol w="810534"/>
                <a:gridCol w="1619883"/>
                <a:gridCol w="1619883"/>
                <a:gridCol w="810534"/>
              </a:tblGrid>
              <a:tr h="12386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Сведения о движении детей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Классификация речевых нарушений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Итого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</a:tr>
              <a:tr h="3715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ОНР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ФФНР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ФНР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Заикание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Принято на логопункт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</a:tr>
              <a:tr h="246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Выпущено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</a:tr>
              <a:tr h="3696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Продолжают занятия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</a:tr>
              <a:tr h="123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Выбыло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200" marR="6320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738306" y="893913"/>
            <a:ext cx="8046242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Аналитическая справка</a:t>
            </a:r>
            <a:endPara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Информационная справка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Всего обследовано детей___________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Всего выявлено детей с нарушениями речи ______________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Аналитическая информация: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 Проблемы, возникающие в ходе работы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 Условия, необходимые для решения проблемы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 Динамика речевого развития детей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4) Приоритетные направления деятельности на следующий год.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Аналитический отчёт :</a:t>
            </a:r>
            <a:r>
              <a:rPr lang="ru-RU" alt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сведения о повышении квалификации за прошедший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учебный год, распространение педагогического  опыта,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информация о работе с родителями, участие воспитанников в конкурсах, акциях.</a:t>
            </a:r>
            <a:endPara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25154" y="188640"/>
            <a:ext cx="7992888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Отчетная документация учителя – логопеда           по итогам года в ДОУ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80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28066" y="1844824"/>
            <a:ext cx="8064896" cy="4896543"/>
          </a:xfrm>
        </p:spPr>
        <p:txBody>
          <a:bodyPr/>
          <a:lstStyle/>
          <a:p>
            <a:pPr marL="342900" indent="-342900" algn="just">
              <a:buClrTx/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Согласие родителя (законного представителя) на проведение логопедической диагностики обучающегося</a:t>
            </a:r>
          </a:p>
          <a:p>
            <a:pPr algn="just">
              <a:buClrTx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ClrTx/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Заявление о зачислении ребёнка на логопедический пункт ДОУ</a:t>
            </a:r>
          </a:p>
          <a:p>
            <a:pPr algn="just">
              <a:buClrTx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ClrTx/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Заявление родителей (законных представителей) на обучение ребёнка по адаптированной образовательной программе дошкольного образования (по результатам заключения ПМПК)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25154" y="404664"/>
            <a:ext cx="7992888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Документы, заполняемые родителями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(законными представителями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974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1584</TotalTime>
  <Words>1062</Words>
  <Application>Microsoft Office PowerPoint</Application>
  <PresentationFormat>Экран (4:3)</PresentationFormat>
  <Paragraphs>679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Оказание логопедической помощи</dc:title>
  <dc:creator>Валя</dc:creator>
  <cp:lastModifiedBy>Полина Перминова</cp:lastModifiedBy>
  <cp:revision>131</cp:revision>
  <dcterms:created xsi:type="dcterms:W3CDTF">2021-04-12T16:21:48Z</dcterms:created>
  <dcterms:modified xsi:type="dcterms:W3CDTF">2021-11-17T08:00:04Z</dcterms:modified>
</cp:coreProperties>
</file>