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3" r:id="rId4"/>
    <p:sldId id="259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Являетесь ли совместителем в должности учитель ОБЖ?
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• Какой предмет является основным в Вашей педагогической деятельности?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Лист1!$A$2:$A$8</c:f>
              <c:strCache>
                <c:ptCount val="7"/>
                <c:pt idx="0">
                  <c:v>ОБЖ</c:v>
                </c:pt>
                <c:pt idx="1">
                  <c:v>Физкультура</c:v>
                </c:pt>
                <c:pt idx="2">
                  <c:v>математика</c:v>
                </c:pt>
                <c:pt idx="3">
                  <c:v>история</c:v>
                </c:pt>
                <c:pt idx="4">
                  <c:v>воспитатель кадетских классов</c:v>
                </c:pt>
                <c:pt idx="5">
                  <c:v>педагог-библиотекарь</c:v>
                </c:pt>
                <c:pt idx="6">
                  <c:v>технология</c:v>
                </c:pt>
              </c:strCache>
            </c:strRef>
          </c:cat>
          <c:val>
            <c:numRef>
              <c:f>Лист1!$B$2:$B$8</c:f>
              <c:numCache>
                <c:formatCode>0%</c:formatCode>
                <c:ptCount val="7"/>
                <c:pt idx="0">
                  <c:v>0.18</c:v>
                </c:pt>
                <c:pt idx="1">
                  <c:v>0.46</c:v>
                </c:pt>
                <c:pt idx="2">
                  <c:v>0.06</c:v>
                </c:pt>
                <c:pt idx="3">
                  <c:v>0.06</c:v>
                </c:pt>
                <c:pt idx="4">
                  <c:v>0.06</c:v>
                </c:pt>
                <c:pt idx="5">
                  <c:v>0.06</c:v>
                </c:pt>
                <c:pt idx="6">
                  <c:v>0.12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6325204229713258"/>
          <c:y val="4.5441209093966699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• Испытываете ли Вы трудности в преподавании предмета? 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0.65</c:v>
                </c:pt>
                <c:pt idx="1">
                  <c:v>0.35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Какие трудности возникают при подготовке к уроку (мероприятиям), при обучении детей в целом?
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Методические</c:v>
                </c:pt>
                <c:pt idx="1">
                  <c:v>профессиональные</c:v>
                </c:pt>
                <c:pt idx="2">
                  <c:v>предметные</c:v>
                </c:pt>
                <c:pt idx="3">
                  <c:v>психологические</c:v>
                </c:pt>
                <c:pt idx="4">
                  <c:v>недостаток времени, большая нагрузка</c:v>
                </c:pt>
                <c:pt idx="5">
                  <c:v>Нет трудностей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0.5</c:v>
                </c:pt>
                <c:pt idx="1">
                  <c:v>0.13</c:v>
                </c:pt>
                <c:pt idx="2">
                  <c:v>0.31</c:v>
                </c:pt>
                <c:pt idx="3">
                  <c:v>0.06</c:v>
                </c:pt>
                <c:pt idx="4">
                  <c:v>0.06</c:v>
                </c:pt>
                <c:pt idx="5">
                  <c:v>0.12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• Опишите какие именно предметные трудности возникают?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Нет трудностей </c:v>
                </c:pt>
                <c:pt idx="1">
                  <c:v>требования администрации, выходящие за рамки обязанностей и нагрузки</c:v>
                </c:pt>
                <c:pt idx="2">
                  <c:v>остальные ответы были идентичны с выше стоящими ответами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</c:v>
                </c:pt>
                <c:pt idx="1">
                  <c:v>0.06</c:v>
                </c:pt>
                <c:pt idx="2">
                  <c:v>0.44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Опишите, какие именно профессиональные трудности возникают?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Профессиональное выгорание </c:v>
                </c:pt>
                <c:pt idx="1">
                  <c:v>большая нагрузка </c:v>
                </c:pt>
                <c:pt idx="2">
                  <c:v>воздержались от ответа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0.14000000000000001</c:v>
                </c:pt>
                <c:pt idx="1">
                  <c:v>7.0000000000000007E-2</c:v>
                </c:pt>
                <c:pt idx="2">
                  <c:v>0.79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6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Ваши предложения по совместной  работе  РМО учителей ОБЖ для улучшения качества образования школьников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Нет предложений </c:v>
                </c:pt>
                <c:pt idx="1">
                  <c:v>увеличить практические семинары в т.ч со специалистами </c:v>
                </c:pt>
                <c:pt idx="2">
                  <c:v>обмен опытом</c:v>
                </c:pt>
                <c:pt idx="3">
                  <c:v>формирование познавательного интереса учащихся</c:v>
                </c:pt>
                <c:pt idx="4">
                  <c:v>мастер классы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0.33</c:v>
                </c:pt>
                <c:pt idx="1">
                  <c:v>0.21</c:v>
                </c:pt>
                <c:pt idx="2">
                  <c:v>0.22</c:v>
                </c:pt>
                <c:pt idx="3">
                  <c:v>0.06</c:v>
                </c:pt>
                <c:pt idx="4">
                  <c:v>0.18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Планируете ли Вы в последующие годы продолжать педагогическую деятельность в направлении преподавания безопасности жизнедеятельности?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Это моя основная деятельность </c:v>
                </c:pt>
                <c:pt idx="1">
                  <c:v>Да, если часовая нагрузка будет недостаточна </c:v>
                </c:pt>
                <c:pt idx="2">
                  <c:v>Другие ответы, разностороннего характера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0.56000000000000005</c:v>
                </c:pt>
                <c:pt idx="1">
                  <c:v>0.25</c:v>
                </c:pt>
                <c:pt idx="2">
                  <c:v>0.19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573016"/>
            <a:ext cx="8784976" cy="2952328"/>
          </a:xfrm>
        </p:spPr>
        <p:txBody>
          <a:bodyPr>
            <a:normAutofit fontScale="85000" lnSpcReduction="20000"/>
          </a:bodyPr>
          <a:lstStyle/>
          <a:p>
            <a:pPr lvl="0" algn="ctr"/>
            <a:r>
              <a:rPr lang="ru-RU" sz="2800" b="1" u="sng" dirty="0"/>
              <a:t>Педагогический стаж в должности учителя ОБЖ (преподавателя-организатора ОБЖ</a:t>
            </a:r>
            <a:r>
              <a:rPr lang="ru-RU" sz="2800" b="1" u="sng" dirty="0" smtClean="0"/>
              <a:t>)</a:t>
            </a:r>
          </a:p>
          <a:p>
            <a:pPr lvl="0" algn="ctr"/>
            <a:r>
              <a:rPr lang="ru-RU" sz="2800" u="sng" dirty="0"/>
              <a:t>До 5 лет – </a:t>
            </a:r>
            <a:r>
              <a:rPr lang="ru-RU" sz="2800" u="sng" dirty="0" smtClean="0"/>
              <a:t>6 педагогов</a:t>
            </a:r>
            <a:endParaRPr lang="ru-RU" sz="2800" u="sng" dirty="0"/>
          </a:p>
          <a:p>
            <a:pPr lvl="0" algn="ctr"/>
            <a:r>
              <a:rPr lang="ru-RU" sz="2800" u="sng" dirty="0" smtClean="0"/>
              <a:t>До 10 </a:t>
            </a:r>
            <a:r>
              <a:rPr lang="ru-RU" sz="2800" u="sng" dirty="0"/>
              <a:t>лет – </a:t>
            </a:r>
            <a:r>
              <a:rPr lang="ru-RU" sz="2800" u="sng" dirty="0" smtClean="0"/>
              <a:t>4 </a:t>
            </a:r>
            <a:r>
              <a:rPr lang="ru-RU" sz="2800" u="sng" dirty="0"/>
              <a:t>педагога</a:t>
            </a:r>
          </a:p>
          <a:p>
            <a:pPr lvl="0" algn="ctr"/>
            <a:r>
              <a:rPr lang="ru-RU" sz="2800" u="sng" dirty="0" smtClean="0"/>
              <a:t>До 15 </a:t>
            </a:r>
            <a:r>
              <a:rPr lang="ru-RU" sz="2800" u="sng" dirty="0"/>
              <a:t>лет- 2 педагога</a:t>
            </a:r>
          </a:p>
          <a:p>
            <a:pPr lvl="0" algn="ctr"/>
            <a:r>
              <a:rPr lang="ru-RU" sz="2800" u="sng" dirty="0"/>
              <a:t>15-20 лет – </a:t>
            </a:r>
            <a:r>
              <a:rPr lang="ru-RU" sz="2800" u="sng" dirty="0" smtClean="0"/>
              <a:t>3 </a:t>
            </a:r>
            <a:r>
              <a:rPr lang="ru-RU" sz="2800" u="sng" dirty="0"/>
              <a:t>педагога</a:t>
            </a:r>
          </a:p>
          <a:p>
            <a:pPr lvl="0" algn="ctr"/>
            <a:r>
              <a:rPr lang="ru-RU" sz="2800" u="sng" dirty="0" smtClean="0"/>
              <a:t>Более 20 лет </a:t>
            </a:r>
            <a:r>
              <a:rPr lang="ru-RU" sz="2800" u="sng" dirty="0"/>
              <a:t>– </a:t>
            </a:r>
            <a:r>
              <a:rPr lang="ru-RU" sz="2800" u="sng" dirty="0" smtClean="0"/>
              <a:t>1 педагог (?) 3?</a:t>
            </a:r>
            <a:endParaRPr lang="ru-RU" sz="2800" b="1" u="sng" dirty="0" smtClean="0"/>
          </a:p>
          <a:p>
            <a:pPr lvl="0" algn="ctr"/>
            <a:endParaRPr lang="ru-RU" u="sng" dirty="0" smtClean="0"/>
          </a:p>
          <a:p>
            <a:pPr lvl="0"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700808"/>
            <a:ext cx="7175351" cy="1793167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620688"/>
            <a:ext cx="660648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u="sng" dirty="0"/>
              <a:t>Ваш общий педагогический </a:t>
            </a:r>
            <a:r>
              <a:rPr lang="ru-RU" sz="2800" b="1" u="sng" dirty="0" smtClean="0"/>
              <a:t>стаж  </a:t>
            </a:r>
          </a:p>
          <a:p>
            <a:pPr lvl="0" algn="ctr"/>
            <a:r>
              <a:rPr lang="ru-RU" sz="2400" u="sng" dirty="0" smtClean="0"/>
              <a:t>До 5 лет – 3 педагога</a:t>
            </a:r>
          </a:p>
          <a:p>
            <a:pPr lvl="0" algn="ctr"/>
            <a:r>
              <a:rPr lang="ru-RU" sz="2400" u="sng" dirty="0" smtClean="0"/>
              <a:t>5-10 лет – 3 педагога</a:t>
            </a:r>
          </a:p>
          <a:p>
            <a:pPr lvl="0" algn="ctr"/>
            <a:r>
              <a:rPr lang="ru-RU" sz="2400" u="sng" dirty="0" smtClean="0"/>
              <a:t>10-15 лет- 2 педагога</a:t>
            </a:r>
          </a:p>
          <a:p>
            <a:pPr lvl="0" algn="ctr"/>
            <a:r>
              <a:rPr lang="ru-RU" sz="2400" u="sng" dirty="0" smtClean="0"/>
              <a:t>15-20 лет – 2 педагога</a:t>
            </a:r>
          </a:p>
          <a:p>
            <a:pPr lvl="0" algn="ctr"/>
            <a:r>
              <a:rPr lang="ru-RU" sz="2400" u="sng" dirty="0" smtClean="0"/>
              <a:t>20-30 лет – 2 педагога</a:t>
            </a:r>
          </a:p>
          <a:p>
            <a:pPr lvl="0" algn="ctr"/>
            <a:r>
              <a:rPr lang="ru-RU" sz="2400" u="sng" dirty="0" smtClean="0"/>
              <a:t>Более 30 лет – 4 педагога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6949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78455990"/>
              </p:ext>
            </p:extLst>
          </p:nvPr>
        </p:nvGraphicFramePr>
        <p:xfrm>
          <a:off x="539552" y="332656"/>
          <a:ext cx="8352928" cy="6192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582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316416" cy="1728192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/>
              <a:t>Ваши предложения по совместной  работе  РМО учителей ОБЖ для  устранения профессиональных дефицитов самих педагогов: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276872"/>
            <a:ext cx="8136904" cy="3474720"/>
          </a:xfrm>
        </p:spPr>
        <p:txBody>
          <a:bodyPr/>
          <a:lstStyle/>
          <a:p>
            <a:pPr marL="45720" indent="0">
              <a:buNone/>
            </a:pPr>
            <a:r>
              <a:rPr lang="ru-RU" sz="3600" i="1" u="sng" dirty="0" smtClean="0"/>
              <a:t>Дополнительно:</a:t>
            </a:r>
          </a:p>
          <a:p>
            <a:pPr>
              <a:buClr>
                <a:schemeClr val="bg2">
                  <a:lumMod val="25000"/>
                </a:schemeClr>
              </a:buClr>
            </a:pPr>
            <a:r>
              <a:rPr lang="ru-RU" sz="3200" dirty="0" smtClean="0"/>
              <a:t>наставничество;</a:t>
            </a:r>
          </a:p>
          <a:p>
            <a:pPr algn="ctr">
              <a:buClr>
                <a:schemeClr val="bg2">
                  <a:lumMod val="25000"/>
                </a:schemeClr>
              </a:buClr>
            </a:pPr>
            <a:r>
              <a:rPr lang="ru-RU" sz="3200" dirty="0"/>
              <a:t>в</a:t>
            </a:r>
            <a:r>
              <a:rPr lang="ru-RU" sz="3200" dirty="0" smtClean="0"/>
              <a:t>заимопомощь;</a:t>
            </a:r>
          </a:p>
          <a:p>
            <a:pPr algn="r">
              <a:buClr>
                <a:schemeClr val="bg2">
                  <a:lumMod val="25000"/>
                </a:schemeClr>
              </a:buClr>
            </a:pPr>
            <a:r>
              <a:rPr lang="ru-RU" sz="3200" dirty="0" smtClean="0"/>
              <a:t>создание </a:t>
            </a:r>
            <a:r>
              <a:rPr lang="ru-RU" sz="3200" dirty="0"/>
              <a:t>методической копилки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648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9564408"/>
              </p:ext>
            </p:extLst>
          </p:nvPr>
        </p:nvGraphicFramePr>
        <p:xfrm>
          <a:off x="251520" y="188640"/>
          <a:ext cx="8640960" cy="6336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537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73417187"/>
              </p:ext>
            </p:extLst>
          </p:nvPr>
        </p:nvGraphicFramePr>
        <p:xfrm>
          <a:off x="467544" y="692696"/>
          <a:ext cx="7952456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8061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38495433"/>
              </p:ext>
            </p:extLst>
          </p:nvPr>
        </p:nvGraphicFramePr>
        <p:xfrm>
          <a:off x="611560" y="548680"/>
          <a:ext cx="7992888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4412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42547084"/>
              </p:ext>
            </p:extLst>
          </p:nvPr>
        </p:nvGraphicFramePr>
        <p:xfrm>
          <a:off x="683568" y="731838"/>
          <a:ext cx="7920880" cy="4425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83568" y="5325308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u="sng" dirty="0"/>
              <a:t>Что послужило взять дополнительную нагрузку в виде часов по предмету ОБЖ?</a:t>
            </a:r>
            <a:endParaRPr lang="ru-RU" dirty="0"/>
          </a:p>
          <a:p>
            <a:pPr marL="45720" indent="0">
              <a:buNone/>
            </a:pPr>
            <a:r>
              <a:rPr lang="ru-RU" dirty="0"/>
              <a:t>*интерес предмета, близкие предметы, дополнительная зарплата, нехватка кадров, руководство; ОБРАЗОВАНИЕ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250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60125833"/>
              </p:ext>
            </p:extLst>
          </p:nvPr>
        </p:nvGraphicFramePr>
        <p:xfrm>
          <a:off x="683568" y="404664"/>
          <a:ext cx="7992888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119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344816" cy="1656184"/>
          </a:xfrm>
        </p:spPr>
        <p:txBody>
          <a:bodyPr/>
          <a:lstStyle/>
          <a:p>
            <a:pPr lvl="0" algn="ctr"/>
            <a:r>
              <a:rPr lang="ru-RU" sz="2000" u="sng" dirty="0"/>
              <a:t>Опишите какие именно методические трудности возникают? Если трудностей нет, поставьте прочерк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2132856"/>
            <a:ext cx="8064896" cy="417646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Исследовательская деятельность;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отсутствие единого подхода к </a:t>
            </a:r>
            <a:r>
              <a:rPr lang="ru-RU" dirty="0" smtClean="0"/>
              <a:t>преподаванию;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недостаток </a:t>
            </a:r>
            <a:r>
              <a:rPr lang="ru-RU" dirty="0" smtClean="0"/>
              <a:t>знаний;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большие требования в подготовке к </a:t>
            </a:r>
            <a:r>
              <a:rPr lang="ru-RU" dirty="0" smtClean="0"/>
              <a:t>уроку;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недостаток </a:t>
            </a:r>
            <a:r>
              <a:rPr lang="ru-RU" dirty="0"/>
              <a:t>курсовой </a:t>
            </a:r>
            <a:r>
              <a:rPr lang="ru-RU" dirty="0" smtClean="0"/>
              <a:t>подготовки;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слабая материальная база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3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01463761"/>
              </p:ext>
            </p:extLst>
          </p:nvPr>
        </p:nvGraphicFramePr>
        <p:xfrm>
          <a:off x="1143000" y="731838"/>
          <a:ext cx="7461448" cy="5433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796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14489878"/>
              </p:ext>
            </p:extLst>
          </p:nvPr>
        </p:nvGraphicFramePr>
        <p:xfrm>
          <a:off x="683568" y="692696"/>
          <a:ext cx="7992888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8237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676456" cy="1143000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2400" u="sng" dirty="0"/>
              <a:t>В чем испытываете "упрощенность" предмета ОБЖ в процессе преподавания? Что на Ваш взгляд является "легким" в данной дисциплине? 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132856"/>
            <a:ext cx="8280920" cy="4032448"/>
          </a:xfrm>
        </p:spPr>
        <p:txBody>
          <a:bodyPr/>
          <a:lstStyle/>
          <a:p>
            <a:pPr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r>
              <a:rPr lang="ru-RU" dirty="0"/>
              <a:t>Взаимосвязь с жизнью – 28% (то есть школьники в некоторых ситуациях могут найти правильный выход из положения); </a:t>
            </a:r>
            <a:endParaRPr lang="ru-RU" dirty="0" smtClean="0"/>
          </a:p>
          <a:p>
            <a:pPr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ОГЭ/ЕГЭ </a:t>
            </a:r>
            <a:r>
              <a:rPr lang="ru-RU" dirty="0" err="1"/>
              <a:t>т.е</a:t>
            </a:r>
            <a:r>
              <a:rPr lang="ru-RU" dirty="0"/>
              <a:t> нет контроля и мониторинга </a:t>
            </a:r>
            <a:r>
              <a:rPr lang="ru-RU" dirty="0" err="1" smtClean="0"/>
              <a:t>обученности</a:t>
            </a:r>
            <a:r>
              <a:rPr lang="ru-RU" dirty="0" smtClean="0"/>
              <a:t>, КО, </a:t>
            </a:r>
            <a:r>
              <a:rPr lang="ru-RU" dirty="0"/>
              <a:t>это несколько расслабляет преподавателя</a:t>
            </a:r>
            <a:r>
              <a:rPr lang="ru-RU" dirty="0" smtClean="0"/>
              <a:t>;</a:t>
            </a:r>
          </a:p>
          <a:p>
            <a:pPr marL="45720" indent="0">
              <a:buClr>
                <a:schemeClr val="bg2">
                  <a:lumMod val="25000"/>
                </a:schemeClr>
              </a:buClr>
              <a:buNone/>
            </a:pPr>
            <a:endParaRPr lang="ru-RU" dirty="0"/>
          </a:p>
          <a:p>
            <a:pPr algn="ctr"/>
            <a:r>
              <a:rPr lang="ru-RU" sz="1800" dirty="0"/>
              <a:t>Ответы по конкретным разделам (военное дело, </a:t>
            </a:r>
            <a:r>
              <a:rPr lang="ru-RU" sz="1800" dirty="0" smtClean="0"/>
              <a:t>ЧС </a:t>
            </a:r>
            <a:r>
              <a:rPr lang="ru-RU" sz="1800" dirty="0"/>
              <a:t>природного характера и </a:t>
            </a:r>
            <a:r>
              <a:rPr lang="ru-RU" sz="1800" dirty="0" smtClean="0"/>
              <a:t>др.) </a:t>
            </a:r>
            <a:r>
              <a:rPr lang="ru-RU" sz="1800" dirty="0"/>
              <a:t>Т</a:t>
            </a:r>
            <a:r>
              <a:rPr lang="ru-RU" sz="1800" dirty="0" smtClean="0"/>
              <a:t>аким </a:t>
            </a:r>
            <a:r>
              <a:rPr lang="ru-RU" sz="1800" dirty="0"/>
              <a:t>образом напрашивается вывод, что педагог в совершенстве владеет данной предметной составляющей.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94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223</TotalTime>
  <Words>326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Опишите какие именно методические трудности возникают? Если трудностей нет, поставьте прочерк </vt:lpstr>
      <vt:lpstr>Презентация PowerPoint</vt:lpstr>
      <vt:lpstr>Презентация PowerPoint</vt:lpstr>
      <vt:lpstr>В чем испытываете "упрощенность" предмета ОБЖ в процессе преподавания? Что на Ваш взгляд является "легким" в данной дисциплине?  </vt:lpstr>
      <vt:lpstr>Презентация PowerPoint</vt:lpstr>
      <vt:lpstr>Ваши предложения по совместной  работе  РМО учителей ОБЖ для  устранения профессиональных дефицитов самих педагогов: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Влад Владислав</dc:creator>
  <cp:lastModifiedBy>Влад Владислав</cp:lastModifiedBy>
  <cp:revision>34</cp:revision>
  <dcterms:created xsi:type="dcterms:W3CDTF">2022-11-01T14:24:16Z</dcterms:created>
  <dcterms:modified xsi:type="dcterms:W3CDTF">2022-11-01T18:19:43Z</dcterms:modified>
</cp:coreProperties>
</file>