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70" r:id="rId3"/>
    <p:sldId id="259" r:id="rId4"/>
    <p:sldId id="268" r:id="rId5"/>
    <p:sldId id="271" r:id="rId6"/>
    <p:sldId id="272" r:id="rId7"/>
    <p:sldId id="273" r:id="rId8"/>
    <p:sldId id="274" r:id="rId9"/>
    <p:sldId id="260" r:id="rId10"/>
    <p:sldId id="276" r:id="rId11"/>
    <p:sldId id="267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485" autoAdjust="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729B2-4AAC-4773-8449-5C90CB511BC9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9EB41-5B4B-4DBF-9B87-BCE8D33960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435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C9EB41-5B4B-4DBF-9B87-BCE8D339600B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022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284D9A-62CE-4A68-A6DA-9B8DFF4D6F38}" type="datetimeFigureOut">
              <a:rPr lang="ru-RU" smtClean="0"/>
              <a:t>01.11.2022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011077-FB29-49D2-8F49-9AE5CF95AC84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ok.ru/video/4154968771193" TargetMode="External"/><Relationship Id="rId3" Type="http://schemas.openxmlformats.org/officeDocument/2006/relationships/hyperlink" Target="https://ok.ru/video/3634445355641" TargetMode="External"/><Relationship Id="rId7" Type="http://schemas.openxmlformats.org/officeDocument/2006/relationships/hyperlink" Target="https://ok.ru/video/4145151871609" TargetMode="External"/><Relationship Id="rId2" Type="http://schemas.openxmlformats.org/officeDocument/2006/relationships/hyperlink" Target="https://ok.ru/video/3634441226873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ok.ru/video/4044853873273" TargetMode="External"/><Relationship Id="rId5" Type="http://schemas.openxmlformats.org/officeDocument/2006/relationships/hyperlink" Target="https://ok.ru/video/3630449625721" TargetMode="External"/><Relationship Id="rId4" Type="http://schemas.openxmlformats.org/officeDocument/2006/relationships/hyperlink" Target="https://ok.ru/video/363078949541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509119"/>
            <a:ext cx="4536504" cy="142554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презентации: Шмакова Э.Ф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ОБЖ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Шмакова Эльвира Францевна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96944" cy="4032448"/>
          </a:xfrm>
        </p:spPr>
        <p:txBody>
          <a:bodyPr/>
          <a:lstStyle/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Килачевская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effectLst/>
                <a:latin typeface="Liberation Serif"/>
                <a:ea typeface="Calibri"/>
                <a:cs typeface="Times New Roman"/>
              </a:rPr>
              <a:t>«Деятельность учителя по формированию личностных и социальных компетенций обучающихся»</a:t>
            </a:r>
            <a:r>
              <a:rPr lang="ru-RU" sz="2000" dirty="0">
                <a:effectLst/>
                <a:latin typeface="Liberation Serif"/>
                <a:ea typeface="Calibri"/>
                <a:cs typeface="Times New Roman"/>
              </a:rPr>
              <a:t/>
            </a:r>
            <a:br>
              <a:rPr lang="ru-RU" sz="2000" dirty="0">
                <a:effectLst/>
                <a:latin typeface="Liberation Serif"/>
                <a:ea typeface="Calibri"/>
                <a:cs typeface="Times New Roman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66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esktop\ШМО\дюп 2\отчё пож . ч\фото го (1)\фото го (4)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5" t="5583" r="29283"/>
          <a:stretch/>
        </p:blipFill>
        <p:spPr bwMode="auto">
          <a:xfrm>
            <a:off x="323528" y="3753122"/>
            <a:ext cx="2016224" cy="282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Documents and Settings\kassa\Мои документы\Загрузки\IMG_20191002_100939.jpg"/>
          <p:cNvPicPr/>
          <p:nvPr/>
        </p:nvPicPr>
        <p:blipFill>
          <a:blip r:embed="rId3" cstate="print"/>
          <a:srcRect l="2861" t="25746" b="14180"/>
          <a:stretch>
            <a:fillRect/>
          </a:stretch>
        </p:blipFill>
        <p:spPr bwMode="auto">
          <a:xfrm>
            <a:off x="3082333" y="4063291"/>
            <a:ext cx="2880320" cy="2281542"/>
          </a:xfrm>
          <a:prstGeom prst="rect">
            <a:avLst/>
          </a:prstGeom>
          <a:noFill/>
        </p:spPr>
      </p:pic>
      <p:pic>
        <p:nvPicPr>
          <p:cNvPr id="4098" name="Picture 2" descr="C:\Users\User\Desktop\IMG-20210520-WA00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561" y="522823"/>
            <a:ext cx="1997968" cy="266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IMG-20210521-WA00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0213"/>
            <a:ext cx="2091884" cy="278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IMG-20220429-WA00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84" y="548110"/>
            <a:ext cx="3320819" cy="249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20220902_132553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4" b="5546"/>
          <a:stretch/>
        </p:blipFill>
        <p:spPr bwMode="auto">
          <a:xfrm rot="5400000">
            <a:off x="6290754" y="4134310"/>
            <a:ext cx="2830044" cy="213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329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116631"/>
            <a:ext cx="2258676" cy="50405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Liberation Serif" pitchFamily="18" charset="0"/>
              </a:rPr>
              <a:t>ДЮП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1026" name="Picture 2" descr="C:\Users\User\Desktop\фото ДЮП\20220118_08214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2" t="31313" r="18182"/>
          <a:stretch/>
        </p:blipFill>
        <p:spPr bwMode="auto">
          <a:xfrm>
            <a:off x="173300" y="4351536"/>
            <a:ext cx="2563645" cy="181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клуб ДЮП\Мероприятия\награждение победителей в конкурсе ДЮП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667" y="102909"/>
            <a:ext cx="3074641" cy="205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4"/>
          <a:srcRect l="18498" t="14194" r="59740" b="27097"/>
          <a:stretch/>
        </p:blipFill>
        <p:spPr bwMode="auto">
          <a:xfrm>
            <a:off x="3707904" y="2345428"/>
            <a:ext cx="1512168" cy="21015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01" y="2060848"/>
            <a:ext cx="2563644" cy="2058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 descr="C:\Users\User\Desktop\дюп\дюп фото2\7 день\DSC0719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371" y="4653136"/>
            <a:ext cx="2554417" cy="186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User\Desktop\дюп\дюп фото2\7 день\IMG_10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349" y="4346084"/>
            <a:ext cx="2924137" cy="199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_940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351" y="2154480"/>
            <a:ext cx="3020236" cy="201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6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6398096" cy="71801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Liberation Serif" pitchFamily="18" charset="0"/>
              </a:rPr>
              <a:t>Где найти информацию</a:t>
            </a:r>
            <a:endParaRPr lang="ru-RU" sz="3200" dirty="0">
              <a:solidFill>
                <a:schemeClr val="tx1"/>
              </a:solidFill>
              <a:latin typeface="Liberation Serif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5184576" cy="5688631"/>
          </a:xfrm>
        </p:spPr>
        <p:txBody>
          <a:bodyPr>
            <a:normAutofit lnSpcReduction="10000"/>
          </a:bodyPr>
          <a:lstStyle/>
          <a:p>
            <a:pPr marL="36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000" b="1" u="sng" dirty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2"/>
              </a:rPr>
              <a:t>https://ok.ru/video/3634441226873</a:t>
            </a:r>
            <a:r>
              <a:rPr lang="ru-RU" sz="2000" b="1" dirty="0">
                <a:latin typeface="Liberation Serif"/>
                <a:ea typeface="Calibri"/>
                <a:cs typeface="Times New Roman"/>
              </a:rPr>
              <a:t> </a:t>
            </a:r>
          </a:p>
          <a:p>
            <a:pPr marL="3600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b="1" dirty="0" smtClean="0">
                <a:latin typeface="Liberation Serif"/>
                <a:ea typeface="Calibri"/>
                <a:cs typeface="Times New Roman"/>
              </a:rPr>
              <a:t> </a:t>
            </a:r>
            <a:r>
              <a:rPr lang="ru-RU" sz="1700" b="1" dirty="0">
                <a:latin typeface="Liberation Serif"/>
                <a:ea typeface="Calibri"/>
                <a:cs typeface="Times New Roman"/>
              </a:rPr>
              <a:t>30 апреля. День пожарной охраны</a:t>
            </a:r>
          </a:p>
          <a:p>
            <a:pPr marL="36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000" b="1" dirty="0">
                <a:latin typeface="Liberation Serif"/>
                <a:ea typeface="Calibri"/>
                <a:cs typeface="Times New Roman"/>
              </a:rPr>
              <a:t> </a:t>
            </a:r>
            <a:r>
              <a:rPr lang="ru-RU" sz="2000" b="1" u="sng" dirty="0" smtClean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3"/>
              </a:rPr>
              <a:t>https</a:t>
            </a:r>
            <a:r>
              <a:rPr lang="ru-RU" sz="2000" b="1" u="sng" dirty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3"/>
              </a:rPr>
              <a:t>://ok.ru/video/3634445355641</a:t>
            </a:r>
            <a:r>
              <a:rPr lang="ru-RU" sz="2000" b="1" dirty="0">
                <a:latin typeface="Liberation Serif"/>
                <a:ea typeface="Calibri"/>
                <a:cs typeface="Times New Roman"/>
              </a:rPr>
              <a:t> поздравления с днём пожарной охраны</a:t>
            </a:r>
          </a:p>
          <a:p>
            <a:pPr marL="36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000" b="1" dirty="0">
                <a:latin typeface="Liberation Serif"/>
                <a:ea typeface="Calibri"/>
                <a:cs typeface="Times New Roman"/>
              </a:rPr>
              <a:t> </a:t>
            </a:r>
            <a:r>
              <a:rPr lang="ru-RU" sz="2000" b="1" u="sng" dirty="0" smtClean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4"/>
              </a:rPr>
              <a:t>https</a:t>
            </a:r>
            <a:r>
              <a:rPr lang="ru-RU" sz="2000" b="1" u="sng" dirty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4"/>
              </a:rPr>
              <a:t>://ok.ru/video/3630789495417</a:t>
            </a:r>
            <a:r>
              <a:rPr lang="ru-RU" sz="2000" b="1" dirty="0">
                <a:latin typeface="Liberation Serif"/>
                <a:ea typeface="Calibri"/>
                <a:cs typeface="Times New Roman"/>
              </a:rPr>
              <a:t>   </a:t>
            </a:r>
          </a:p>
          <a:p>
            <a:pPr marL="3600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b="1" dirty="0" smtClean="0">
                <a:latin typeface="Liberation Serif"/>
                <a:ea typeface="Calibri"/>
                <a:cs typeface="Times New Roman"/>
              </a:rPr>
              <a:t>День </a:t>
            </a:r>
            <a:r>
              <a:rPr lang="ru-RU" sz="2000" b="1" dirty="0">
                <a:latin typeface="Liberation Serif"/>
                <a:ea typeface="Calibri"/>
                <a:cs typeface="Times New Roman"/>
              </a:rPr>
              <a:t>пожарной безопасности</a:t>
            </a:r>
          </a:p>
          <a:p>
            <a:pPr marL="36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000" b="1" dirty="0">
                <a:latin typeface="Liberation Serif"/>
                <a:ea typeface="Calibri"/>
                <a:cs typeface="Times New Roman"/>
              </a:rPr>
              <a:t> </a:t>
            </a:r>
            <a:r>
              <a:rPr lang="ru-RU" sz="2000" b="1" dirty="0" smtClean="0">
                <a:latin typeface="Liberation Serif"/>
                <a:ea typeface="Calibri"/>
                <a:cs typeface="Times New Roman"/>
              </a:rPr>
              <a:t> </a:t>
            </a:r>
            <a:r>
              <a:rPr lang="ru-RU" sz="2000" b="1" u="sng" dirty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5"/>
              </a:rPr>
              <a:t>https://ok.ru/video/3630449625721</a:t>
            </a:r>
            <a:r>
              <a:rPr lang="ru-RU" sz="2000" b="1" dirty="0">
                <a:latin typeface="Liberation Serif"/>
                <a:ea typeface="Calibri"/>
                <a:cs typeface="Times New Roman"/>
              </a:rPr>
              <a:t> </a:t>
            </a:r>
            <a:endParaRPr lang="ru-RU" sz="2000" b="1" dirty="0" smtClean="0">
              <a:latin typeface="Liberation Serif"/>
              <a:ea typeface="Calibri"/>
              <a:cs typeface="Times New Roman"/>
            </a:endParaRPr>
          </a:p>
          <a:p>
            <a:pPr marL="3600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b="1" dirty="0" smtClean="0">
                <a:latin typeface="Liberation Serif"/>
                <a:ea typeface="Calibri"/>
                <a:cs typeface="Times New Roman"/>
              </a:rPr>
              <a:t>мир </a:t>
            </a:r>
            <a:r>
              <a:rPr lang="ru-RU" sz="2000" b="1" dirty="0">
                <a:latin typeface="Liberation Serif"/>
                <a:ea typeface="Calibri"/>
                <a:cs typeface="Times New Roman"/>
              </a:rPr>
              <a:t>профессий Пожарный</a:t>
            </a:r>
          </a:p>
          <a:p>
            <a:pPr marL="36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000" b="1" u="sng" dirty="0" smtClean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6"/>
              </a:rPr>
              <a:t>https</a:t>
            </a:r>
            <a:r>
              <a:rPr lang="ru-RU" sz="2000" b="1" u="sng" dirty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6"/>
              </a:rPr>
              <a:t>://</a:t>
            </a:r>
            <a:r>
              <a:rPr lang="ru-RU" sz="2000" b="1" u="sng" dirty="0" smtClean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6"/>
              </a:rPr>
              <a:t>ok.ru/video/4044853873273</a:t>
            </a:r>
            <a:endParaRPr lang="ru-RU" sz="2000" b="1" u="sng" dirty="0" smtClean="0">
              <a:solidFill>
                <a:srgbClr val="0000FF"/>
              </a:solidFill>
              <a:latin typeface="Liberation Serif"/>
              <a:ea typeface="Calibri"/>
              <a:cs typeface="Times New Roman"/>
            </a:endParaRPr>
          </a:p>
          <a:p>
            <a:pPr marL="360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tabLst>
                <a:tab pos="619125" algn="l"/>
              </a:tabLst>
            </a:pPr>
            <a:r>
              <a:rPr lang="ru-RU" sz="2000" b="1" u="sng" dirty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7"/>
              </a:rPr>
              <a:t>https://ok.ru/video/4145151871609</a:t>
            </a:r>
            <a:endParaRPr lang="ru-RU" sz="2000" b="1" dirty="0">
              <a:latin typeface="Liberation Serif"/>
              <a:ea typeface="Calibri"/>
              <a:cs typeface="Times New Roman"/>
            </a:endParaRPr>
          </a:p>
          <a:p>
            <a:pPr marL="3600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800" b="1" dirty="0" smtClean="0">
                <a:latin typeface="Liberation Serif"/>
                <a:ea typeface="Calibri"/>
                <a:cs typeface="Times New Roman"/>
              </a:rPr>
              <a:t>социальный ролик </a:t>
            </a:r>
            <a:r>
              <a:rPr lang="ru-RU" sz="1800" b="1" dirty="0">
                <a:latin typeface="Liberation Serif"/>
                <a:ea typeface="Calibri"/>
                <a:cs typeface="Times New Roman"/>
              </a:rPr>
              <a:t>на тему </a:t>
            </a:r>
            <a:r>
              <a:rPr lang="ru-RU" sz="1800" b="1" dirty="0" smtClean="0">
                <a:latin typeface="Liberation Serif"/>
                <a:ea typeface="Calibri"/>
                <a:cs typeface="Times New Roman"/>
              </a:rPr>
              <a:t>«</a:t>
            </a:r>
            <a:r>
              <a:rPr lang="ru-RU" sz="1800" b="1" dirty="0">
                <a:latin typeface="Liberation Serif"/>
                <a:ea typeface="Calibri"/>
                <a:cs typeface="Times New Roman"/>
              </a:rPr>
              <a:t>правила простые –важные такие</a:t>
            </a:r>
            <a:r>
              <a:rPr lang="ru-RU" sz="1800" b="1" dirty="0" smtClean="0">
                <a:latin typeface="Liberation Serif"/>
                <a:ea typeface="Calibri"/>
                <a:cs typeface="Times New Roman"/>
              </a:rPr>
              <a:t>!»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latin typeface="Liberation Serif"/>
                <a:ea typeface="Calibri"/>
                <a:cs typeface="Times New Roman"/>
              </a:rPr>
              <a:t> </a:t>
            </a:r>
            <a:r>
              <a:rPr lang="ru-RU" sz="1800" b="1" u="sng" dirty="0" smtClean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8"/>
              </a:rPr>
              <a:t>https</a:t>
            </a:r>
            <a:r>
              <a:rPr lang="ru-RU" sz="1800" b="1" u="sng" dirty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8"/>
              </a:rPr>
              <a:t>://</a:t>
            </a:r>
            <a:r>
              <a:rPr lang="ru-RU" sz="1800" b="1" u="sng" dirty="0" smtClean="0">
                <a:solidFill>
                  <a:srgbClr val="0000FF"/>
                </a:solidFill>
                <a:latin typeface="Liberation Serif"/>
                <a:ea typeface="Calibri"/>
                <a:cs typeface="Times New Roman"/>
                <a:hlinkClick r:id="rId8"/>
              </a:rPr>
              <a:t>ok.ru/video/4154968771193</a:t>
            </a:r>
            <a:endParaRPr lang="ru-RU" sz="1800" b="1" u="sng" dirty="0" smtClean="0">
              <a:solidFill>
                <a:srgbClr val="0000FF"/>
              </a:solidFill>
              <a:latin typeface="Liberation Serif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 smtClean="0">
                <a:latin typeface="Liberation Serif"/>
                <a:ea typeface="Calibri"/>
                <a:cs typeface="Times New Roman"/>
              </a:rPr>
              <a:t>Выпуск </a:t>
            </a:r>
            <a:r>
              <a:rPr lang="ru-RU" sz="1800" b="1" dirty="0">
                <a:latin typeface="Liberation Serif"/>
                <a:ea typeface="Calibri"/>
                <a:cs typeface="Times New Roman"/>
              </a:rPr>
              <a:t>в новостях «Калач ТВ»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Liberation Serif"/>
              <a:ea typeface="Calibri"/>
              <a:cs typeface="Times New Roman"/>
            </a:endParaRPr>
          </a:p>
          <a:p>
            <a:pPr marL="3600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ru-RU" sz="1800" u="sng" dirty="0" smtClean="0">
              <a:solidFill>
                <a:srgbClr val="0000FF"/>
              </a:solidFill>
              <a:latin typeface="Liberation Serif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u="sng" dirty="0" smtClean="0">
              <a:solidFill>
                <a:srgbClr val="0000FF"/>
              </a:solidFill>
              <a:latin typeface="Liberation Serif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ffectLst/>
              <a:latin typeface="Liberation Serif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8850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1560" y="404664"/>
            <a:ext cx="8208912" cy="54435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Calibri"/>
                <a:cs typeface="Times New Roman"/>
              </a:rPr>
              <a:t>Учебный предмет «Основы безопасности жизнедеятельности является обязательной самостоятельной учебной дисциплиной. Его изучение предусматривает формирование у обучаемых  представлений о современных угрозах для жизни и здоровья людей, в том числе в информационной сфере, выработку навыков безопасного поведения в повседневности, в условиях кризисных и чрезвычайных ситуациях.</a:t>
            </a:r>
            <a:r>
              <a:rPr lang="ru-RU" sz="2800" dirty="0">
                <a:solidFill>
                  <a:srgbClr val="010101"/>
                </a:solidFill>
                <a:latin typeface="Liberation Serif"/>
                <a:ea typeface="Calibri"/>
                <a:cs typeface="Segoe UI"/>
              </a:rPr>
              <a:t> </a:t>
            </a:r>
            <a:endParaRPr lang="ru-RU" sz="2800" dirty="0">
              <a:latin typeface="Liberation Serif"/>
              <a:ea typeface="Calibri"/>
              <a:cs typeface="Times New Roman"/>
            </a:endParaRPr>
          </a:p>
          <a:p>
            <a:pPr marL="4572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13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848872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010101"/>
                </a:solidFill>
                <a:effectLst/>
                <a:latin typeface="Liberation Serif"/>
                <a:ea typeface="Calibri"/>
                <a:cs typeface="Segoe UI"/>
              </a:rPr>
              <a:t>Компетентность в области ОБЖ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196752"/>
            <a:ext cx="7992888" cy="4410824"/>
          </a:xfrm>
        </p:spPr>
        <p:txBody>
          <a:bodyPr>
            <a:norm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Liberation Serif"/>
                <a:ea typeface="Calibri"/>
                <a:cs typeface="Arial"/>
              </a:rPr>
              <a:t>Компетентность</a:t>
            </a:r>
            <a:r>
              <a:rPr lang="ru-RU" sz="2800" dirty="0">
                <a:latin typeface="Liberation Serif"/>
                <a:ea typeface="Calibri"/>
                <a:cs typeface="Arial"/>
              </a:rPr>
              <a:t> – совокупность личностных качеств ученика (ценностно-смысловых ориентаций, знаний, умений, навыков, способностей), обусловленных опытом его деятельности в определенной социально и личностно-значимой сфере.</a:t>
            </a:r>
            <a:endParaRPr lang="ru-RU" sz="2800" dirty="0">
              <a:latin typeface="Liberation Serif"/>
              <a:ea typeface="Calibri"/>
              <a:cs typeface="Times New Roman"/>
            </a:endParaRPr>
          </a:p>
          <a:p>
            <a:pPr marL="4572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0450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0527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10101"/>
                </a:solidFill>
                <a:effectLst/>
                <a:latin typeface="Liberation Serif"/>
                <a:ea typeface="Calibri"/>
                <a:cs typeface="Segoe UI"/>
              </a:rPr>
              <a:t>формирование компетенции школьника  </a:t>
            </a:r>
            <a:r>
              <a:rPr lang="ru-RU" sz="2800" dirty="0" smtClean="0">
                <a:solidFill>
                  <a:srgbClr val="010101"/>
                </a:solidFill>
                <a:effectLst/>
                <a:latin typeface="Liberation Serif"/>
                <a:ea typeface="Calibri"/>
                <a:cs typeface="Segoe UI"/>
              </a:rPr>
              <a:t>направлена: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836712"/>
            <a:ext cx="9144000" cy="602128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ru-RU" sz="2400" b="1" i="1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формирование базовой компетенции,</a:t>
            </a:r>
            <a:r>
              <a:rPr lang="ru-RU" sz="2400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 к которой относится умение использовать анализ, сопоставление, сравнение, систематизацию, принимать решения, прогнозировать, соотносить результаты действия с выдвигаемой целью;</a:t>
            </a:r>
            <a:endParaRPr lang="ru-RU" sz="2400" dirty="0">
              <a:latin typeface="Liberation Serif" pitchFamily="18" charset="0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2400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           </a:t>
            </a:r>
            <a:r>
              <a:rPr lang="ru-RU" sz="2400" b="1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формирование личностной компетенции</a:t>
            </a:r>
            <a:r>
              <a:rPr lang="ru-RU" sz="2400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, которая позволяет сформировать у ребенка такие качества, как ответственность, организованность, целеустремленность;</a:t>
            </a:r>
            <a:endParaRPr lang="ru-RU" sz="2400" dirty="0">
              <a:latin typeface="Liberation Serif" pitchFamily="18" charset="0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2400" b="1" i="1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           формирование социальной компетентности</a:t>
            </a:r>
            <a:r>
              <a:rPr lang="ru-RU" sz="2400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-  ребенок должен научиться безопасно организовывать свою жизнь, в соответствии с представлениями о здоровом образе жизни, уметь взаимодействовать в социуме, руководствуясь социально значимыми ценностями;</a:t>
            </a:r>
            <a:endParaRPr lang="ru-RU" sz="2400" dirty="0">
              <a:latin typeface="Liberation Serif" pitchFamily="18" charset="0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2400" b="1" i="1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    </a:t>
            </a:r>
            <a:r>
              <a:rPr lang="ru-RU" sz="2400" b="1" i="1" dirty="0" smtClean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       </a:t>
            </a:r>
            <a:r>
              <a:rPr lang="ru-RU" sz="2400" b="1" i="1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 формирование профессиональной компетенции,</a:t>
            </a:r>
            <a:r>
              <a:rPr lang="ru-RU" sz="2400" dirty="0">
                <a:solidFill>
                  <a:srgbClr val="010101"/>
                </a:solidFill>
                <a:latin typeface="Liberation Serif" pitchFamily="18" charset="0"/>
                <a:ea typeface="Times New Roman"/>
                <a:cs typeface="Segoe UI"/>
              </a:rPr>
              <a:t> позволяющей безопасно трудиться по выбранной профессии.</a:t>
            </a:r>
            <a:endParaRPr lang="ru-RU" sz="2400" dirty="0">
              <a:latin typeface="Liberation Serif" pitchFamily="18" charset="0"/>
              <a:ea typeface="Times New Roman"/>
            </a:endParaRPr>
          </a:p>
          <a:p>
            <a:pPr marL="45720" indent="0">
              <a:buNone/>
            </a:pPr>
            <a:endParaRPr lang="ru-RU" sz="2400" dirty="0">
              <a:latin typeface="Liberation Serif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27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60840" cy="641008"/>
          </a:xfrm>
        </p:spPr>
        <p:txBody>
          <a:bodyPr/>
          <a:lstStyle/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solidFill>
                  <a:srgbClr val="010101"/>
                </a:solidFill>
                <a:effectLst/>
                <a:latin typeface="Liberation Serif"/>
                <a:ea typeface="Calibri"/>
                <a:cs typeface="Segoe UI"/>
              </a:rPr>
              <a:t>Формы и методы обучения ОБЖ</a:t>
            </a:r>
            <a:r>
              <a:rPr lang="ru-RU" sz="4000" dirty="0">
                <a:effectLst/>
                <a:latin typeface="Liberation Serif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Liberation Serif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980728"/>
            <a:ext cx="7560840" cy="4482832"/>
          </a:xfrm>
        </p:spPr>
        <p:txBody>
          <a:bodyPr/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школьная лекция</a:t>
            </a: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анализ конкретной ситуации  </a:t>
            </a:r>
            <a:endParaRPr lang="ru-RU" sz="2800" dirty="0">
              <a:latin typeface="Liberation Serif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ролевые игры  </a:t>
            </a:r>
            <a:endParaRPr lang="ru-RU" sz="2800" dirty="0" smtClean="0">
              <a:latin typeface="Liberation Serif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проектная деятельность</a:t>
            </a:r>
            <a:r>
              <a:rPr lang="ru-RU" sz="2800" spc="25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 </a:t>
            </a:r>
            <a:endParaRPr lang="ru-RU" sz="2800" dirty="0">
              <a:latin typeface="Liberation Serif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группов</a:t>
            </a:r>
            <a:r>
              <a:rPr lang="ru-RU" sz="2800" spc="2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ая</a:t>
            </a:r>
            <a:r>
              <a:rPr lang="ru-RU" sz="2800" spc="25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  </a:t>
            </a:r>
            <a:r>
              <a:rPr lang="ru-RU" sz="28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работа</a:t>
            </a:r>
            <a:r>
              <a:rPr lang="ru-RU" sz="2800" spc="25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 </a:t>
            </a:r>
            <a:endParaRPr lang="ru-RU" sz="2800" dirty="0">
              <a:latin typeface="Liberation Serif"/>
              <a:ea typeface="Calibri"/>
              <a:cs typeface="Times New Roman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проблемное </a:t>
            </a:r>
            <a:r>
              <a:rPr lang="ru-RU" sz="2800" dirty="0">
                <a:solidFill>
                  <a:srgbClr val="000000"/>
                </a:solidFill>
                <a:latin typeface="Liberation Serif"/>
                <a:ea typeface="Times New Roman"/>
                <a:cs typeface="Times New Roman"/>
              </a:rPr>
              <a:t>обучение.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4305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05801" cy="692696"/>
          </a:xfrm>
        </p:spPr>
        <p:txBody>
          <a:bodyPr/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Liberation Serif"/>
                <a:ea typeface="Times New Roman"/>
                <a:cs typeface="Times New Roman"/>
              </a:rPr>
              <a:t>Метод анализа конкретных ситуаций: </a:t>
            </a:r>
            <a:r>
              <a:rPr lang="ru-RU" sz="4000" dirty="0">
                <a:effectLst/>
                <a:latin typeface="Liberation Serif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Liberation Serif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620688"/>
            <a:ext cx="3419872" cy="6237312"/>
          </a:xfrm>
        </p:spPr>
        <p:txBody>
          <a:bodyPr>
            <a:no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Liberation Serif"/>
                <a:ea typeface="Calibri"/>
                <a:cs typeface="Times New Roman"/>
              </a:rPr>
              <a:t>Например: ЧС. Лесные пожары:  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Liberation Serif"/>
                <a:ea typeface="Calibri"/>
                <a:cs typeface="Times New Roman"/>
              </a:rPr>
              <a:t> ознакомила учащихся с ситуацией; </a:t>
            </a:r>
            <a:r>
              <a:rPr lang="ru-RU" sz="2400" dirty="0" smtClean="0">
                <a:latin typeface="Liberation Serif"/>
                <a:ea typeface="Calibri"/>
                <a:cs typeface="Times New Roman"/>
              </a:rPr>
              <a:t>предложила  </a:t>
            </a:r>
            <a:r>
              <a:rPr lang="ru-RU" sz="2400" dirty="0">
                <a:latin typeface="Liberation Serif"/>
                <a:ea typeface="Calibri"/>
                <a:cs typeface="Times New Roman"/>
              </a:rPr>
              <a:t>несколько  вариантов  ответа  выхода  из  данной ситуации;   провожу  дискуссию  о  возможных  способах  разрешения  и выбора  оптимального  правильного  ответа  с  помощью вопросов: 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419872" y="476672"/>
            <a:ext cx="5724128" cy="6120680"/>
          </a:xfrm>
        </p:spPr>
        <p:txBody>
          <a:bodyPr>
            <a:noAutofit/>
          </a:bodyPr>
          <a:lstStyle/>
          <a:p>
            <a:pPr marL="0" indent="449580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как  вы  оцениваете  то,  что  произошло  в предложенной  мной  ситуации?  Насколько  она типична?  </a:t>
            </a:r>
          </a:p>
          <a:p>
            <a:pPr marL="0" indent="449580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  какие  ошибки  и  кем  были  допущены  в  данной  ситуации? Какова причина этих ошибок?  </a:t>
            </a:r>
          </a:p>
          <a:p>
            <a:pPr marL="0" indent="449580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 какие  нормы,  правила,  законы  нарушены? </a:t>
            </a:r>
          </a:p>
          <a:p>
            <a:pPr marL="0" indent="449580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 Какими нормативными  актами  должны  руководствоваться участники данной ситуации?   какие решения, действия, шаги предприняли бы вы в данных обстоятельствах,  если  бы  оказались  непосредственными участниками  описываемых  событий?  </a:t>
            </a:r>
          </a:p>
          <a:p>
            <a:pPr marL="0" indent="449580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Обоснуйте  свои действия  с  точки  зрения  закона,  нравственных  норм, элементарной логики и здравого смысла. </a:t>
            </a:r>
          </a:p>
          <a:p>
            <a:pPr marL="0" indent="449580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Определите минимум знаний,  которые  необходимы  для  оптимального  поведения  в данной ситуации.   </a:t>
            </a:r>
          </a:p>
          <a:p>
            <a:pPr marL="0" indent="449580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Предложите  систему  мероприятий,  которые  предупредили  бы возникновение  подобных  ситуаций.  </a:t>
            </a:r>
          </a:p>
          <a:p>
            <a:pPr marL="0" indent="449580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Обоснуйте  своё предложение.   Что  полезного  для  себя  вы  извлекли  из  анализа  ситуации? </a:t>
            </a:r>
          </a:p>
          <a:p>
            <a:pPr marL="0" indent="449580"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Изменились ли какие-то ваши мнения и суждения?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0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0247"/>
            <a:ext cx="8424936" cy="600441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Liberation Serif" pitchFamily="18" charset="0"/>
              </a:rPr>
              <a:t>Метод игры</a:t>
            </a:r>
            <a:endParaRPr lang="ru-RU" sz="3200" dirty="0">
              <a:latin typeface="Liberation Serif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64704"/>
            <a:ext cx="3995936" cy="6093296"/>
          </a:xfrm>
        </p:spPr>
        <p:txBody>
          <a:bodyPr/>
          <a:lstStyle/>
          <a:p>
            <a:r>
              <a:rPr lang="ru-RU" sz="2800" b="1" dirty="0">
                <a:latin typeface="Liberation Serif" pitchFamily="18" charset="0"/>
              </a:rPr>
              <a:t>игра</a:t>
            </a:r>
            <a:r>
              <a:rPr lang="ru-RU" dirty="0">
                <a:latin typeface="Liberation Serif" pitchFamily="18" charset="0"/>
              </a:rPr>
              <a:t>  -  игровая  имитационная  модель,  воссоздающая условия, содержание, динамику той </a:t>
            </a:r>
            <a:r>
              <a:rPr lang="ru-RU" dirty="0" smtClean="0">
                <a:latin typeface="Liberation Serif" pitchFamily="18" charset="0"/>
              </a:rPr>
              <a:t>или </a:t>
            </a:r>
            <a:r>
              <a:rPr lang="ru-RU" dirty="0">
                <a:latin typeface="Liberation Serif" pitchFamily="18" charset="0"/>
              </a:rPr>
              <a:t>иной </a:t>
            </a:r>
            <a:r>
              <a:rPr lang="ru-RU" dirty="0" smtClean="0">
                <a:latin typeface="Liberation Serif" pitchFamily="18" charset="0"/>
              </a:rPr>
              <a:t>деятельности.</a:t>
            </a:r>
          </a:p>
          <a:p>
            <a:endParaRPr lang="ru-RU" dirty="0">
              <a:latin typeface="Liberation Serif" pitchFamily="18" charset="0"/>
            </a:endParaRPr>
          </a:p>
          <a:p>
            <a:r>
              <a:rPr lang="ru-RU" dirty="0">
                <a:latin typeface="Liberation Serif" pitchFamily="18" charset="0"/>
              </a:rPr>
              <a:t>Например:  игра </a:t>
            </a:r>
            <a:r>
              <a:rPr lang="ru-RU" b="1" dirty="0">
                <a:latin typeface="Liberation Serif" pitchFamily="18" charset="0"/>
              </a:rPr>
              <a:t>«Знание спасёт жизнь»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563888" y="620688"/>
            <a:ext cx="5472608" cy="6237165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latin typeface="Liberation Serif" pitchFamily="18" charset="0"/>
              </a:rPr>
              <a:t>Задание  1.  </a:t>
            </a:r>
            <a:r>
              <a:rPr lang="ru-RU" sz="2400" dirty="0">
                <a:latin typeface="Liberation Serif" pitchFamily="18" charset="0"/>
              </a:rPr>
              <a:t>На  первом  этаже  в  фойе  школы  произошел  пожар,  и огонь  распространяется.  Возможные  травмы  при  пожаре.  Ваши </a:t>
            </a:r>
            <a:r>
              <a:rPr lang="ru-RU" sz="2400" dirty="0" smtClean="0">
                <a:latin typeface="Liberation Serif" pitchFamily="18" charset="0"/>
              </a:rPr>
              <a:t>действия?</a:t>
            </a:r>
          </a:p>
          <a:p>
            <a:r>
              <a:rPr lang="ru-RU" sz="2400" b="1" dirty="0" smtClean="0">
                <a:latin typeface="Liberation Serif" pitchFamily="18" charset="0"/>
              </a:rPr>
              <a:t>Задание  </a:t>
            </a:r>
            <a:r>
              <a:rPr lang="ru-RU" sz="2400" b="1" dirty="0">
                <a:latin typeface="Liberation Serif" pitchFamily="18" charset="0"/>
              </a:rPr>
              <a:t>2. </a:t>
            </a:r>
            <a:r>
              <a:rPr lang="ru-RU" sz="2400" dirty="0">
                <a:latin typeface="Liberation Serif" pitchFamily="18" charset="0"/>
              </a:rPr>
              <a:t>В субботний день в первой половине, пришло известие «Наводнение». Возможные травмы при наводнении.  Ваши </a:t>
            </a:r>
            <a:r>
              <a:rPr lang="ru-RU" sz="2400" dirty="0" smtClean="0">
                <a:latin typeface="Liberation Serif" pitchFamily="18" charset="0"/>
              </a:rPr>
              <a:t>действия?</a:t>
            </a:r>
          </a:p>
          <a:p>
            <a:r>
              <a:rPr lang="ru-RU" sz="2400" b="1" dirty="0" smtClean="0">
                <a:latin typeface="Liberation Serif" pitchFamily="18" charset="0"/>
              </a:rPr>
              <a:t>Задание </a:t>
            </a:r>
            <a:r>
              <a:rPr lang="ru-RU" sz="2400" b="1" dirty="0">
                <a:latin typeface="Liberation Serif" pitchFamily="18" charset="0"/>
              </a:rPr>
              <a:t>3. </a:t>
            </a:r>
            <a:r>
              <a:rPr lang="ru-RU" sz="2400" dirty="0">
                <a:latin typeface="Liberation Serif" pitchFamily="18" charset="0"/>
              </a:rPr>
              <a:t>Во  время  коллективного  выезда  автобус  попал  в  ДТП. Возможные травмы при ДТП. Ваши действия? </a:t>
            </a:r>
          </a:p>
          <a:p>
            <a:r>
              <a:rPr lang="ru-RU" sz="2400" b="1" dirty="0">
                <a:latin typeface="Liberation Serif" pitchFamily="18" charset="0"/>
              </a:rPr>
              <a:t>Задание 4. </a:t>
            </a:r>
            <a:r>
              <a:rPr lang="ru-RU" sz="2400" dirty="0">
                <a:latin typeface="Liberation Serif" pitchFamily="18" charset="0"/>
              </a:rPr>
              <a:t>На  зимних  каникулах  вы  едете  кататься с  друзьями  на пруд. Возможные травмы при этом.  Ваши действия?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25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247"/>
            <a:ext cx="6512511" cy="672449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Liberation Serif"/>
                <a:ea typeface="Calibri"/>
                <a:cs typeface="Times New Roman"/>
              </a:rPr>
              <a:t>метод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Liberation Serif"/>
                <a:ea typeface="Calibri"/>
                <a:cs typeface="Times New Roman"/>
              </a:rPr>
              <a:t>проектов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620689"/>
            <a:ext cx="4608512" cy="5688632"/>
          </a:xfrm>
        </p:spPr>
        <p:txBody>
          <a:bodyPr>
            <a:normAutofit fontScale="77500" lnSpcReduction="20000"/>
          </a:bodyPr>
          <a:lstStyle/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 smtClean="0">
              <a:latin typeface="Liberation Serif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Liberation Serif"/>
                <a:ea typeface="Calibri"/>
                <a:cs typeface="Times New Roman"/>
              </a:rPr>
              <a:t>Например: </a:t>
            </a:r>
            <a:r>
              <a:rPr lang="ru-RU" sz="2400" b="1" dirty="0">
                <a:latin typeface="Liberation Serif"/>
                <a:ea typeface="Calibri"/>
                <a:cs typeface="Times New Roman"/>
              </a:rPr>
              <a:t>Т</a:t>
            </a:r>
            <a:r>
              <a:rPr lang="ru-RU" sz="2400" b="1" dirty="0" smtClean="0">
                <a:latin typeface="Liberation Serif"/>
                <a:ea typeface="Calibri"/>
                <a:cs typeface="Times New Roman"/>
              </a:rPr>
              <a:t>уризма</a:t>
            </a:r>
            <a:r>
              <a:rPr lang="ru-RU" sz="2400" b="1" dirty="0">
                <a:latin typeface="Liberation Serif"/>
                <a:ea typeface="Calibri"/>
                <a:cs typeface="Times New Roman"/>
              </a:rPr>
              <a:t>.  </a:t>
            </a:r>
            <a:r>
              <a:rPr lang="ru-RU" sz="2400" b="1" dirty="0" smtClean="0">
                <a:latin typeface="Liberation Serif"/>
                <a:ea typeface="Calibri"/>
                <a:cs typeface="Times New Roman"/>
              </a:rPr>
              <a:t>Поход на 2 -3 дня.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1 группа:  </a:t>
            </a:r>
            <a:r>
              <a:rPr lang="ru-RU" sz="24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задание рассчитать  вес личного и общего снаряжения на каждого члена группы. </a:t>
            </a:r>
            <a:endParaRPr lang="ru-RU" sz="2400" dirty="0" smtClean="0">
              <a:solidFill>
                <a:schemeClr val="tx1"/>
              </a:solidFill>
              <a:latin typeface="Liberation Serif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2 группа </a:t>
            </a:r>
            <a:r>
              <a:rPr lang="ru-RU" sz="24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прокладывала маршрут, остановки, способы преодоления препятствий и время необходимое на весь путь. </a:t>
            </a:r>
            <a:endParaRPr lang="ru-RU" sz="2400" dirty="0" smtClean="0">
              <a:solidFill>
                <a:schemeClr val="tx1"/>
              </a:solidFill>
              <a:latin typeface="Liberation Serif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Здесь  </a:t>
            </a:r>
            <a:r>
              <a:rPr lang="ru-RU" sz="24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ребята  работают  с  учебником,  с  интернетом, дополнительной  литературой.  Даётся  время  на  защиту  проектов    и ответы на вопросы.   </a:t>
            </a:r>
            <a:endParaRPr lang="ru-RU" sz="1800" dirty="0">
              <a:solidFill>
                <a:schemeClr val="tx1"/>
              </a:solidFill>
              <a:latin typeface="Liberation Serif"/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Liberation Serif"/>
                <a:ea typeface="Calibri"/>
                <a:cs typeface="Times New Roman"/>
              </a:rPr>
              <a:t>Подводя  итог, даю  общую  оценку  не  только  каждой  команде,  но  и командир   даёт  оценку  деятельности  своей  команде,  в  зависимости от  принесённого  вклада.   </a:t>
            </a:r>
            <a:endParaRPr lang="ru-RU" sz="1800" dirty="0">
              <a:solidFill>
                <a:schemeClr val="tx1"/>
              </a:solidFill>
              <a:latin typeface="Liberation Serif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88024" y="908720"/>
            <a:ext cx="3994776" cy="5256584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Liberation Serif" pitchFamily="18" charset="0"/>
              </a:rPr>
              <a:t>Проектная деятельность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Liberation Serif" pitchFamily="18" charset="0"/>
              </a:rPr>
              <a:t>Темы: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Liberation Serif" pitchFamily="18" charset="0"/>
              </a:rPr>
              <a:t>«Пластик в нашей жизни»</a:t>
            </a:r>
          </a:p>
          <a:p>
            <a:r>
              <a:rPr lang="ru-RU" sz="1800" b="1" cap="small" dirty="0" smtClean="0">
                <a:solidFill>
                  <a:prstClr val="black"/>
                </a:solidFill>
                <a:latin typeface="Liberation Serif" pitchFamily="18" charset="0"/>
                <a:ea typeface="+mj-ea"/>
                <a:cs typeface="+mj-cs"/>
              </a:rPr>
              <a:t>«Влияние </a:t>
            </a:r>
            <a:r>
              <a:rPr lang="ru-RU" sz="1800" b="1" cap="small" dirty="0">
                <a:solidFill>
                  <a:prstClr val="black"/>
                </a:solidFill>
                <a:latin typeface="Liberation Serif" pitchFamily="18" charset="0"/>
                <a:ea typeface="+mj-ea"/>
                <a:cs typeface="+mj-cs"/>
              </a:rPr>
              <a:t>компьютерных игр на здоровье </a:t>
            </a:r>
            <a:r>
              <a:rPr lang="ru-RU" sz="1800" b="1" cap="small" dirty="0" smtClean="0">
                <a:solidFill>
                  <a:prstClr val="black"/>
                </a:solidFill>
                <a:latin typeface="Liberation Serif" pitchFamily="18" charset="0"/>
                <a:ea typeface="+mj-ea"/>
                <a:cs typeface="+mj-cs"/>
              </a:rPr>
              <a:t>человека»</a:t>
            </a:r>
          </a:p>
          <a:p>
            <a:r>
              <a:rPr lang="ru-RU" sz="1800" b="1" dirty="0">
                <a:solidFill>
                  <a:prstClr val="black"/>
                </a:solidFill>
                <a:latin typeface="Liberation Serif" pitchFamily="18" charset="0"/>
                <a:ea typeface="+mj-ea"/>
                <a:cs typeface="+mj-cs"/>
              </a:rPr>
              <a:t>«Роль витаминов в жизни человека»</a:t>
            </a:r>
            <a:endParaRPr lang="ru-RU" sz="1800" b="1" dirty="0" smtClean="0">
              <a:latin typeface="Liberation Serif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  <a:latin typeface="Liberation Serif" pitchFamily="18" charset="0"/>
              </a:rPr>
              <a:t>«Огонь – друг ,  огонь – враг».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Liberation Serif" pitchFamily="18" charset="0"/>
                <a:ea typeface="Times New Roman"/>
              </a:rPr>
              <a:t>«Курение подростков  как </a:t>
            </a:r>
            <a:r>
              <a:rPr lang="ru-RU" sz="2000" b="1" dirty="0">
                <a:solidFill>
                  <a:schemeClr val="tx1"/>
                </a:solidFill>
                <a:latin typeface="Liberation Serif" pitchFamily="18" charset="0"/>
                <a:ea typeface="Times New Roman"/>
              </a:rPr>
              <a:t>проблема охраны </a:t>
            </a:r>
            <a:r>
              <a:rPr lang="ru-RU" sz="2000" b="1" dirty="0" smtClean="0">
                <a:solidFill>
                  <a:schemeClr val="tx1"/>
                </a:solidFill>
                <a:latin typeface="Liberation Serif" pitchFamily="18" charset="0"/>
                <a:ea typeface="Times New Roman"/>
              </a:rPr>
              <a:t>здоровья»</a:t>
            </a:r>
            <a:endParaRPr lang="ru-RU" sz="2000" b="1" dirty="0">
              <a:solidFill>
                <a:schemeClr val="tx1"/>
              </a:solidFill>
              <a:latin typeface="Liberation Serif" pitchFamily="18" charset="0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  <a:latin typeface="Liberation Serif" pitchFamily="18" charset="0"/>
                <a:ea typeface="Times New Roman"/>
              </a:rPr>
              <a:t>«Движение –это жизнь»  </a:t>
            </a:r>
          </a:p>
          <a:p>
            <a:endParaRPr lang="ru-RU" b="1" dirty="0">
              <a:latin typeface="Liberation Serif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10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Уроки и внеурочные мероприятия.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51" y="1052736"/>
            <a:ext cx="2745671" cy="1837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/>
          <a:srcRect l="24120" t="14194" r="43237" b="38710"/>
          <a:stretch/>
        </p:blipFill>
        <p:spPr bwMode="auto">
          <a:xfrm>
            <a:off x="235970" y="3820786"/>
            <a:ext cx="2745252" cy="17684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461" y="1705178"/>
            <a:ext cx="268922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User\Desktop\ШМО\дюп 2\отчё пож . ч\фото го (1)\downloa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412" y="1124744"/>
            <a:ext cx="2916944" cy="202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ser\Desktop\20220217_11314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521" y="4365104"/>
            <a:ext cx="2767966" cy="207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User\Desktop\дюп\дюп фото2\8 день\IMG_113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3" t="26145" r="7339"/>
          <a:stretch/>
        </p:blipFill>
        <p:spPr bwMode="auto">
          <a:xfrm>
            <a:off x="6196558" y="3933056"/>
            <a:ext cx="2638651" cy="187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92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880</TotalTime>
  <Words>583</Words>
  <Application>Microsoft Office PowerPoint</Application>
  <PresentationFormat>Экран (4:3)</PresentationFormat>
  <Paragraphs>73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Муниципальное общеобразовательное учреждение «Килачевская средняя общеобразовательная школа»  «Деятельность учителя по формированию личностных и социальных компетенций обучающихся» </vt:lpstr>
      <vt:lpstr>Презентация PowerPoint</vt:lpstr>
      <vt:lpstr>Компетентность в области ОБЖ </vt:lpstr>
      <vt:lpstr> формирование компетенции школьника  направлена: </vt:lpstr>
      <vt:lpstr>Формы и методы обучения ОБЖ </vt:lpstr>
      <vt:lpstr>Метод анализа конкретных ситуаций:  </vt:lpstr>
      <vt:lpstr>Метод игры</vt:lpstr>
      <vt:lpstr>метод проектов </vt:lpstr>
      <vt:lpstr>Уроки и внеурочные мероприятия.</vt:lpstr>
      <vt:lpstr>Презентация PowerPoint</vt:lpstr>
      <vt:lpstr>ДЮП  </vt:lpstr>
      <vt:lpstr>Где найти информацию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«Килачевская средняя общеобразовательная школа»  Дружина Юных Пожарных «Огнеборцы»</dc:title>
  <dc:creator>User</dc:creator>
  <cp:lastModifiedBy>User</cp:lastModifiedBy>
  <cp:revision>71</cp:revision>
  <dcterms:created xsi:type="dcterms:W3CDTF">2022-02-10T14:36:15Z</dcterms:created>
  <dcterms:modified xsi:type="dcterms:W3CDTF">2022-11-01T12:24:09Z</dcterms:modified>
</cp:coreProperties>
</file>