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83" r:id="rId3"/>
    <p:sldId id="284" r:id="rId4"/>
    <p:sldId id="258" r:id="rId5"/>
    <p:sldId id="282" r:id="rId6"/>
    <p:sldId id="263" r:id="rId7"/>
    <p:sldId id="271" r:id="rId8"/>
    <p:sldId id="259" r:id="rId9"/>
    <p:sldId id="261" r:id="rId10"/>
    <p:sldId id="267" r:id="rId11"/>
    <p:sldId id="285" r:id="rId12"/>
    <p:sldId id="266" r:id="rId13"/>
    <p:sldId id="289" r:id="rId14"/>
    <p:sldId id="265" r:id="rId15"/>
    <p:sldId id="286" r:id="rId16"/>
    <p:sldId id="287" r:id="rId17"/>
    <p:sldId id="270" r:id="rId18"/>
    <p:sldId id="288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8E140-6BC5-439C-849D-E128DEEF9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B426F-CB34-429D-91AD-5A6F3BF08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38EB6-6409-4F2C-BB24-908ADF5E2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D22C7-D906-48A7-BC63-DBBB7FBAC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7304E-C7C6-4F90-BDA7-C844178D4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BE0F7-9CCA-4844-8041-6AD91F8E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A0735-A51E-4E65-A3F6-3D5DF3489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4914F-BA75-4A65-96DE-05C495E0C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0F86C-A40B-445A-A228-18968DEB0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5FB70-2DAA-4FE7-8C62-C4233BF45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C1665-1E17-4C0F-A164-8B0A41242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3184E0E-B403-470F-B678-324259DA0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562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rgbClr val="660066"/>
                </a:solidFill>
              </a:rPr>
              <a:t>Профилактика суицида</a:t>
            </a:r>
          </a:p>
          <a:p>
            <a:pPr algn="r" eaLnBrk="1" hangingPunct="1">
              <a:buFontTx/>
              <a:buNone/>
              <a:defRPr/>
            </a:pPr>
            <a:r>
              <a:rPr lang="ru-RU" sz="1600" b="1" i="1" dirty="0" smtClean="0"/>
              <a:t> </a:t>
            </a:r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endParaRPr lang="ru-RU" sz="1600" b="1" i="1" dirty="0" smtClean="0"/>
          </a:p>
          <a:p>
            <a:pPr algn="r" eaLnBrk="1" hangingPunct="1">
              <a:buFontTx/>
              <a:buNone/>
              <a:defRPr/>
            </a:pPr>
            <a:r>
              <a:rPr lang="ru-RU" sz="1600" b="1" i="1" dirty="0" smtClean="0"/>
              <a:t>МОУ «Знаменская СОШ»</a:t>
            </a:r>
          </a:p>
          <a:p>
            <a:pPr algn="r" eaLnBrk="1" hangingPunct="1">
              <a:buFontTx/>
              <a:buNone/>
              <a:defRPr/>
            </a:pPr>
            <a:r>
              <a:rPr lang="ru-RU" sz="1600" b="1" i="1" dirty="0" smtClean="0"/>
              <a:t>Педагог-психолог </a:t>
            </a:r>
          </a:p>
          <a:p>
            <a:pPr algn="r" eaLnBrk="1" hangingPunct="1">
              <a:buFontTx/>
              <a:buNone/>
              <a:defRPr/>
            </a:pPr>
            <a:r>
              <a:rPr lang="ru-RU" sz="1600" b="1" i="1" dirty="0" smtClean="0"/>
              <a:t>Попова О.В.</a:t>
            </a:r>
          </a:p>
        </p:txBody>
      </p:sp>
      <p:pic>
        <p:nvPicPr>
          <p:cNvPr id="3075" name="Picture 7" descr="12587854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4191000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Поведенческие ключи: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32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400" dirty="0" smtClean="0"/>
              <a:t>   </a:t>
            </a:r>
            <a:r>
              <a:rPr lang="ru-RU" sz="1800" dirty="0" smtClean="0">
                <a:latin typeface="Times New Roman" pitchFamily="18" charset="0"/>
              </a:rPr>
              <a:t>  </a:t>
            </a:r>
            <a:r>
              <a:rPr lang="ru-RU" sz="1800" b="1" dirty="0" smtClean="0">
                <a:latin typeface="Times New Roman" pitchFamily="18" charset="0"/>
              </a:rPr>
              <a:t>Отчаяние и плач.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Повторное прослушивание грустной музыки и песен.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Нехватка жизненной активности.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Изменение суточного ритма (бодрствование ночью и сон днем).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Повышение или потеря аппетита.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Вялость и апатия.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Неспособность сконцентрироваться и принимать решения, смятение.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Уход от обычной социальной активности, замкнутость.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Приведение в порядок своих дел.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Отказ от личных вещей.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Стремление к рискованным действиям, например, безрассудное хождение по карнизам.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Суицидальные попытки в прошлом.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Чувство вины, упрек в свой адрес, ощущение бесполезности и низкая самооценка.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Потеря интереса к увлечениям, спорту или школе.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Не соблюдение правил личной гигиены и ухода за внешностью.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Скудные планы на будущее.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latin typeface="Times New Roman" pitchFamily="18" charset="0"/>
              </a:rPr>
              <a:t>     Стремление к тому, чтобы их оставили в покое, что вызывает раздражение со стороны других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Характерные признаки суицидального поведения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Словесные признаки</a:t>
            </a:r>
          </a:p>
          <a:p>
            <a:pPr eaLnBrk="1" hangingPunct="1"/>
            <a:r>
              <a:rPr lang="ru-RU" dirty="0" smtClean="0"/>
              <a:t>Поведенческие признаки</a:t>
            </a:r>
          </a:p>
          <a:p>
            <a:pPr eaLnBrk="1" hangingPunct="1"/>
            <a:r>
              <a:rPr lang="ru-RU" dirty="0" smtClean="0"/>
              <a:t>Ситуационные признаки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Таня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0"/>
            <a:ext cx="36861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Причины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суицидального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поведения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детей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и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подростков</a:t>
            </a:r>
            <a:endParaRPr lang="ru-RU" sz="36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Times New Roman" pitchFamily="18" charset="0"/>
              </a:rPr>
              <a:t>Нарушение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детско-родительских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отношений</a:t>
            </a:r>
            <a:r>
              <a:rPr lang="en-US" sz="24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Times New Roman" pitchFamily="18" charset="0"/>
              </a:rPr>
              <a:t>Конфликты</a:t>
            </a:r>
            <a:r>
              <a:rPr lang="en-US" sz="2400" dirty="0" smtClean="0">
                <a:latin typeface="Times New Roman" pitchFamily="18" charset="0"/>
              </a:rPr>
              <a:t> с </a:t>
            </a:r>
            <a:r>
              <a:rPr lang="en-US" sz="2400" dirty="0" err="1" smtClean="0">
                <a:latin typeface="Times New Roman" pitchFamily="18" charset="0"/>
              </a:rPr>
              <a:t>друзьями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педагогами</a:t>
            </a:r>
            <a:r>
              <a:rPr lang="en-US" sz="2400" dirty="0" smtClean="0">
                <a:latin typeface="Times New Roman" pitchFamily="18" charset="0"/>
              </a:rPr>
              <a:t>.(</a:t>
            </a:r>
            <a:r>
              <a:rPr lang="en-US" sz="2400" dirty="0" err="1" smtClean="0">
                <a:latin typeface="Times New Roman" pitchFamily="18" charset="0"/>
              </a:rPr>
              <a:t>как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последняя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капля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</a:rPr>
              <a:t>толкнувшая</a:t>
            </a:r>
            <a:r>
              <a:rPr lang="en-US" sz="2400" dirty="0" smtClean="0">
                <a:latin typeface="Times New Roman" pitchFamily="18" charset="0"/>
              </a:rPr>
              <a:t> к </a:t>
            </a:r>
            <a:r>
              <a:rPr lang="en-US" sz="2400" dirty="0" err="1" smtClean="0">
                <a:latin typeface="Times New Roman" pitchFamily="18" charset="0"/>
              </a:rPr>
              <a:t>суициду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</a:rPr>
              <a:t>но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основная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причина</a:t>
            </a:r>
            <a:r>
              <a:rPr lang="en-US" sz="2400" dirty="0" smtClean="0">
                <a:latin typeface="Times New Roman" pitchFamily="18" charset="0"/>
              </a:rPr>
              <a:t> №1)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Times New Roman" pitchFamily="18" charset="0"/>
              </a:rPr>
              <a:t>Прессинг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успеха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( </a:t>
            </a:r>
            <a:r>
              <a:rPr lang="en-US" sz="2400" dirty="0" err="1" smtClean="0">
                <a:latin typeface="Times New Roman" pitchFamily="18" charset="0"/>
              </a:rPr>
              <a:t>страх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оправдать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надежды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взрослых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</a:rPr>
              <a:t>собственные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слишком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высокие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притязания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успех</a:t>
            </a:r>
            <a:r>
              <a:rPr lang="en-US" sz="2400" dirty="0" smtClean="0">
                <a:latin typeface="Times New Roman" pitchFamily="18" charset="0"/>
              </a:rPr>
              <a:t>).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Times New Roman" pitchFamily="18" charset="0"/>
              </a:rPr>
              <a:t>Отсутствие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негативного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отношения</a:t>
            </a:r>
            <a:r>
              <a:rPr lang="en-US" sz="2400" dirty="0" smtClean="0">
                <a:latin typeface="Times New Roman" pitchFamily="18" charset="0"/>
              </a:rPr>
              <a:t> к </a:t>
            </a:r>
            <a:r>
              <a:rPr lang="en-US" sz="2400" dirty="0" err="1" smtClean="0">
                <a:latin typeface="Times New Roman" pitchFamily="18" charset="0"/>
              </a:rPr>
              <a:t>суициду</a:t>
            </a:r>
            <a:r>
              <a:rPr lang="en-US" sz="2400" dirty="0" smtClean="0">
                <a:latin typeface="Times New Roman" pitchFamily="18" charset="0"/>
              </a:rPr>
              <a:t> в </a:t>
            </a:r>
            <a:r>
              <a:rPr lang="en-US" sz="2400" dirty="0" err="1" smtClean="0">
                <a:latin typeface="Times New Roman" pitchFamily="18" charset="0"/>
              </a:rPr>
              <a:t>сознании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подростков</a:t>
            </a:r>
            <a:r>
              <a:rPr lang="en-US" sz="2400" dirty="0" smtClean="0">
                <a:latin typeface="Times New Roman" pitchFamily="18" charset="0"/>
              </a:rPr>
              <a:t>.( </a:t>
            </a:r>
            <a:r>
              <a:rPr lang="en-US" sz="2400" dirty="0" err="1" smtClean="0">
                <a:latin typeface="Times New Roman" pitchFamily="18" charset="0"/>
              </a:rPr>
              <a:t>самоубийца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вызывает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сочувствие</a:t>
            </a:r>
            <a:r>
              <a:rPr lang="en-US" sz="2400" dirty="0" smtClean="0">
                <a:latin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презрение</a:t>
            </a:r>
            <a:r>
              <a:rPr lang="en-US" sz="2400" dirty="0" smtClean="0">
                <a:latin typeface="Times New Roman" pitchFamily="18" charset="0"/>
              </a:rPr>
              <a:t>)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Times New Roman" pitchFamily="18" charset="0"/>
              </a:rPr>
              <a:t>Самоубийство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фанатов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после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смерти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кумира</a:t>
            </a:r>
            <a:r>
              <a:rPr lang="en-US" sz="2400" dirty="0" smtClean="0">
                <a:latin typeface="Times New Roman" pitchFamily="18" charset="0"/>
              </a:rPr>
              <a:t>. (</a:t>
            </a:r>
            <a:r>
              <a:rPr lang="en-US" sz="2400" dirty="0" err="1" smtClean="0">
                <a:latin typeface="Times New Roman" pitchFamily="18" charset="0"/>
              </a:rPr>
              <a:t>имеют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часто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массовый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характер</a:t>
            </a:r>
            <a:r>
              <a:rPr lang="en-US" sz="2400" dirty="0" smtClean="0">
                <a:latin typeface="Times New Roman" pitchFamily="18" charset="0"/>
              </a:rPr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/>
              <a:t>Кто подвержен суициду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1 категория: лица с низким уровнем социализации.</a:t>
            </a:r>
          </a:p>
          <a:p>
            <a:pPr>
              <a:buNone/>
            </a:pPr>
            <a:r>
              <a:rPr lang="ru-RU" sz="3600" dirty="0" smtClean="0"/>
              <a:t>2 категория: лица с достаточно высоким уровнем социализации.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Группа риска подростков, склонных к суициду:</a:t>
            </a: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660066"/>
                </a:solidFill>
                <a:latin typeface="Times New Roman" pitchFamily="18" charset="0"/>
              </a:rPr>
            </a:br>
            <a:endParaRPr lang="ru-RU" sz="3200" dirty="0" smtClean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smtClean="0">
                <a:latin typeface="Times New Roman" pitchFamily="18" charset="0"/>
              </a:rPr>
              <a:t>    Отличники, т. к. к ним все предъявляют повышенные требования. К тому же эти дети редко бывают приняты в социальной группе сверстников, что также может привести к суицидальному исходу.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smtClean="0">
                <a:latin typeface="Times New Roman" pitchFamily="18" charset="0"/>
              </a:rPr>
              <a:t>    </a:t>
            </a:r>
            <a:r>
              <a:rPr lang="ru-RU" sz="2400" smtClean="0">
                <a:latin typeface="Times New Roman" pitchFamily="18" charset="0"/>
              </a:rPr>
              <a:t>Дети, которые резко снижают успехи в учебной деятельности, естественно вызывая тем самым недоумение и возмущение родителей и учителей.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smtClean="0">
                <a:latin typeface="Times New Roman" pitchFamily="18" charset="0"/>
              </a:rPr>
              <a:t>   Дети, к которым окружающие предъявляют завышенные требования, а они в силу субъективных причин не могут их выполнить.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smtClean="0">
                <a:latin typeface="Times New Roman" pitchFamily="18" charset="0"/>
              </a:rPr>
              <a:t>     </a:t>
            </a:r>
            <a:r>
              <a:rPr lang="ru-RU" sz="2400" smtClean="0">
                <a:latin typeface="Times New Roman" pitchFamily="18" charset="0"/>
              </a:rPr>
              <a:t>Дети с повышенной тревожностью и склонностью к депрессиям (в основном это дети с родовыми травмами, правополушарные и те, у которых в роду или ближайшем окружении были случаи или попытки самоубийства), особенно в пубертате (периоде полового созревания).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9900"/>
          </a:xfrm>
        </p:spPr>
        <p:txBody>
          <a:bodyPr/>
          <a:lstStyle/>
          <a:p>
            <a:pPr algn="ctr"/>
            <a:r>
              <a:rPr lang="ru-RU" sz="2000" b="1" i="1" dirty="0" smtClean="0"/>
              <a:t>План мероприятий по профилактике суицида                                   среди  детей и подростков</a:t>
            </a:r>
            <a:endParaRPr lang="ru-RU" sz="20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990600"/>
          <a:ext cx="8041639" cy="5568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5025736"/>
                <a:gridCol w="113610"/>
                <a:gridCol w="1185500"/>
                <a:gridCol w="1259593"/>
              </a:tblGrid>
              <a:tr h="31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Содержание </a:t>
                      </a:r>
                      <a:r>
                        <a:rPr lang="ru-RU" sz="11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Просветительско-профилактическая деятельность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Ответственный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Выявление и реабилитация несовершеннолетних и их семей, оказавшихся в сложной жизненной ситуации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Постоянно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Кл.руководители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 педагог</a:t>
                      </a:r>
                    </a:p>
                  </a:txBody>
                  <a:tcPr marL="68580" marR="68580" marT="0" marB="0"/>
                </a:tc>
              </a:tr>
              <a:tr h="29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Исследования социального статуса семей учащихся. Составление социального паспорта класса и школы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Кл.руководители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9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Соц.педагог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Составление базы данных по социально-неблагополучным семьям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 педагог</a:t>
                      </a:r>
                    </a:p>
                  </a:txBody>
                  <a:tcPr marL="68580" marR="68580" marT="0" marB="0"/>
                </a:tc>
              </a:tr>
              <a:tr h="264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индивидуальных профилактических мероприятий семьями социального риска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уч. года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Соц.педагог</a:t>
                      </a:r>
                    </a:p>
                  </a:txBody>
                  <a:tcPr marL="68580" marR="68580" marT="0" marB="0"/>
                </a:tc>
              </a:tr>
              <a:tr h="1086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Мини-тренинги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учимся снимать усталость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как преодолевать тревогу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способы решения конфликтов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стресс в жизни человека. Способы борьбы со стрессом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способы саморегулирования эмоционального состояния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как сказать НЕТ!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</a:t>
                      </a:r>
                      <a:r>
                        <a:rPr lang="ru-RU" sz="9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года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46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Правовые классные часы: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уголовная ответственность несовершеннолетних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знаешь ли ты свои права и обязанности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</a:t>
                      </a:r>
                      <a:r>
                        <a:rPr lang="ru-RU" sz="9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года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 педагог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Кл.руководители</a:t>
                      </a:r>
                    </a:p>
                  </a:txBody>
                  <a:tcPr marL="68580" marR="68580" marT="0" marB="0"/>
                </a:tc>
              </a:tr>
              <a:tr h="31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Психолого-педагогическая поддержка обучающимся при подготовке и проведении выпускных экзаменах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</a:t>
                      </a:r>
                      <a:r>
                        <a:rPr lang="ru-RU" sz="9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года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Учителя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68580" marR="68580" marT="0" marB="0"/>
                </a:tc>
              </a:tr>
              <a:tr h="14879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Родители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9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Родительские консультации на тему: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возрастные психолого-педагогические особенности (младший школьник, подросток, старший школьник)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наказание и поощрение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психологические особенности периода адаптации, формы родительской помощи и поддержки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признаки, мотивы, профилактика суицида                                   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трудный возраст или советы родителям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уголовная ответственность родителей и несовершеннолетних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как помочь ребенку при подготовке к экзаменам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запросу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Соц. педагог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68580" marR="68580" marT="0" marB="0"/>
                </a:tc>
              </a:tr>
              <a:tr h="14879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Диагностика учащихся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1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Диагностика психологического климата в коллективе (1, 5, 10 классы)</a:t>
                      </a: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0" marR="0" marT="0" marB="0"/>
                </a:tc>
              </a:tr>
              <a:tr h="148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9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Методика определения степени риска совершения суицида (И.А. Погодин)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запросу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 тренинги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учимся снимать усталость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как преодолевать тревогу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способы решения конфликтов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стресс в жизни человека и способы борьбы со стрессом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способы саморегулирования эмоционального состояния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</a:rPr>
              <a:t>-  как сказать НЕТ!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ЧТО МОЖЕТ ИЗМЕНИТЬ СИТУАЦИЮ</a:t>
            </a:r>
            <a:r>
              <a:rPr lang="ru-RU" sz="4000" i="1" dirty="0" smtClean="0">
                <a:solidFill>
                  <a:srgbClr val="660066"/>
                </a:solidFill>
                <a:latin typeface="Times New Roman" pitchFamily="18" charset="0"/>
              </a:rPr>
              <a:t/>
            </a:r>
            <a:br>
              <a:rPr lang="ru-RU" sz="4000" i="1" dirty="0" smtClean="0">
                <a:solidFill>
                  <a:srgbClr val="660066"/>
                </a:solidFill>
                <a:latin typeface="Times New Roman" pitchFamily="18" charset="0"/>
              </a:rPr>
            </a:br>
            <a:endParaRPr lang="ru-RU" sz="4000" i="1" dirty="0" smtClean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выслушайте решившегося на самоубийство подростка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Оцените серьезность намерений и чувств, глубину эмоционального кризиса ребенка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отнеситесь ко всем даже самым незначительным обидам и жалобам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бойтесь прямо спросить, не думает ли он или она о самоубийстве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Поддерживайте его и будьте настойчивы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Убедите его в том, что он сделал верный шаг, приняв вашу помощь</a:t>
            </a:r>
          </a:p>
          <a:p>
            <a:pPr eaLnBrk="1" hangingPunct="1">
              <a:lnSpc>
                <a:spcPct val="9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Окажите поддержку в успешной реализации ребенка в настоящем и помогите определить перспективу на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3880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Чтобы ценить жизнь, необходимо знать две основные вещи:</a:t>
            </a:r>
          </a:p>
          <a:p>
            <a:pPr algn="ctr"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Нам нужно, чтобы нас любили.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Нам нужно хорошо к себе относиться.</a:t>
            </a:r>
          </a:p>
          <a:p>
            <a:pPr marL="514350" indent="-51435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наше поведение оказывают воздействие               два основных принципа: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Наше поведение зависит от того, как мы к себе относимся.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Поведение каждого человека имеет цель, а наши поступки не проходят «просто так».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638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7200" b="1" i="1" dirty="0" smtClean="0">
                <a:effectLst/>
                <a:latin typeface="Times New Roman" pitchFamily="18" charset="0"/>
              </a:rPr>
              <a:t>Спасибо за внимание.</a:t>
            </a:r>
          </a:p>
          <a:p>
            <a:pPr algn="ctr" eaLnBrk="1" hangingPunct="1">
              <a:buFontTx/>
              <a:buNone/>
              <a:defRPr/>
            </a:pPr>
            <a:r>
              <a:rPr lang="ru-RU" sz="7200" b="1" i="1" dirty="0" smtClean="0">
                <a:effectLst/>
                <a:latin typeface="Times New Roman" pitchFamily="18" charset="0"/>
              </a:rPr>
              <a:t> Больших Вам успехов !</a:t>
            </a:r>
          </a:p>
          <a:p>
            <a:pPr algn="ctr" eaLnBrk="1" hangingPunct="1">
              <a:buNone/>
              <a:defRPr/>
            </a:pPr>
            <a:endParaRPr lang="ru-RU" sz="7200" dirty="0" smtClean="0">
              <a:solidFill>
                <a:srgbClr val="66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“Мы выбираем жизнь, они - смерть.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 пишем письма, они – предсмертные записки.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 строим планы на будущее, у них……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них нет будущего.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Кажется, что мы и они – из разных миров.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Но как велика пропасть между нами,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Читающими эти строки,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тем, кто решился на самоубийство?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 сильно нужно измениться человеку, 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Чтобы сделать этот шаг? Всего лишь -  шаг.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Они не были рождены самоубийцами, но умерли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 этим клеймом.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Они продолжают умирать”.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03300"/>
          </a:xfrm>
        </p:spPr>
        <p:txBody>
          <a:bodyPr/>
          <a:lstStyle/>
          <a:p>
            <a:pPr algn="ctr"/>
            <a:r>
              <a:rPr lang="ru-RU" b="1" i="1" dirty="0" smtClean="0"/>
              <a:t>Статистика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Частота суицидальных действий среди молодежи, в течение последних двух десятилетий удвоилась.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30% лиц в возрасте 14 – 24 лет бывают суицидальные мысли, 6% юношей и 10% девушек совершают суицидальные действия.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общего количества суицидов 90% - совершается людьми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психотическими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состояниями и лишь 10% - без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психотических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расстройств.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Некоторые специалисты пишут о том, что в 10% суицидальное поведение имеет цель покончить собой и в 90% суицидальное поведение подростка – это привлечение к себе внимания.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27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татистика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458200" cy="5029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endParaRPr lang="ru-RU" sz="2200" dirty="0" smtClean="0">
              <a:latin typeface="Times New Roman" pitchFamily="18" charset="0"/>
            </a:endParaRP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количеству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самоубийств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занимает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количеству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самоубийств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среди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подростков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Ежегодно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1,5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самоубийств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совершаются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несовершеннолетними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детского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- 19,8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случаев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суицидов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последние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частота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самоубийств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среди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10-14-летних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случаев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тысяч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Среди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подростков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15-19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- 19-20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случаев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5000"/>
              </a:lnSpc>
              <a:buClr>
                <a:srgbClr val="660066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превышает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средний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мировой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показатель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этой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возрастной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категории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в 2,7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   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"/>
            <a:ext cx="8153400" cy="28194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b="1" i="1" dirty="0" smtClean="0">
                <a:effectLst/>
              </a:rPr>
              <a:t>     </a:t>
            </a:r>
            <a:r>
              <a:rPr lang="ru-RU" sz="3600" b="1" i="1" u="sng" dirty="0" smtClean="0">
                <a:effectLst/>
                <a:latin typeface="Times New Roman" pitchFamily="18" charset="0"/>
                <a:cs typeface="Times New Roman" pitchFamily="18" charset="0"/>
              </a:rPr>
              <a:t>Суицид</a:t>
            </a:r>
            <a:r>
              <a:rPr lang="ru-RU" sz="36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effectLst/>
                <a:latin typeface="Times New Roman" pitchFamily="18" charset="0"/>
                <a:cs typeface="Times New Roman" pitchFamily="18" charset="0"/>
              </a:rPr>
              <a:t>–это умышленное самоповреждение со смертельным исходом (лишение себя жизни)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1206" name="Picture 6" descr="13-web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362200"/>
            <a:ext cx="2590800" cy="387262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Суицидальное поведение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это проявление суицидальной активности – мысли, намерения, высказывания, угрозы, попытки, покушения</a:t>
            </a:r>
          </a:p>
        </p:txBody>
      </p:sp>
      <p:pic>
        <p:nvPicPr>
          <p:cNvPr id="5123" name="Picture 4" descr="i?id=409984320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5538" y="2590800"/>
            <a:ext cx="29384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addi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38400"/>
            <a:ext cx="3124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suicide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038600"/>
            <a:ext cx="342900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err="1" smtClean="0">
                <a:solidFill>
                  <a:schemeClr val="tx1"/>
                </a:solidFill>
                <a:latin typeface="Times New Roman" pitchFamily="18" charset="0"/>
              </a:rPr>
              <a:t>Виды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  <a:latin typeface="Times New Roman" pitchFamily="18" charset="0"/>
              </a:rPr>
              <a:t>суицида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</a:rPr>
              <a:t>: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eaLnBrk="1" hangingPunct="1"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Times New Roman" pitchFamily="18" charset="0"/>
              </a:rPr>
              <a:t>Демонстратив</a:t>
            </a:r>
            <a:r>
              <a:rPr lang="ru-RU" sz="2800" dirty="0" err="1" smtClean="0">
                <a:latin typeface="Times New Roman" pitchFamily="18" charset="0"/>
              </a:rPr>
              <a:t>ное</a:t>
            </a:r>
            <a:r>
              <a:rPr lang="ru-RU" sz="2800" dirty="0" smtClean="0">
                <a:latin typeface="Times New Roman" pitchFamily="18" charset="0"/>
              </a:rPr>
              <a:t> поведение</a:t>
            </a:r>
            <a:r>
              <a:rPr lang="en-US" sz="2800" dirty="0" smtClean="0">
                <a:latin typeface="Times New Roman" pitchFamily="18" charset="0"/>
              </a:rPr>
              <a:t> (п</a:t>
            </a:r>
            <a:r>
              <a:rPr lang="ru-RU" sz="2800" dirty="0" err="1" smtClean="0">
                <a:latin typeface="Times New Roman" pitchFamily="18" charset="0"/>
              </a:rPr>
              <a:t>роявляются</a:t>
            </a:r>
            <a:r>
              <a:rPr lang="ru-RU" sz="2800" dirty="0" smtClean="0">
                <a:latin typeface="Times New Roman" pitchFamily="18" charset="0"/>
              </a:rPr>
              <a:t> в виде порезов вен, отравления неядовитыми лекарствами, изображения повешения</a:t>
            </a:r>
            <a:r>
              <a:rPr lang="en-US" sz="2800" dirty="0" smtClean="0">
                <a:latin typeface="Times New Roman" pitchFamily="18" charset="0"/>
              </a:rPr>
              <a:t>).</a:t>
            </a:r>
            <a:endParaRPr lang="ru-RU" sz="2800" dirty="0" smtClean="0">
              <a:latin typeface="Times New Roman" pitchFamily="18" charset="0"/>
            </a:endParaRPr>
          </a:p>
          <a:p>
            <a:pPr eaLnBrk="1" hangingPunct="1">
              <a:buClr>
                <a:srgbClr val="660066"/>
              </a:buClr>
              <a:buFont typeface="Wingdings" pitchFamily="2" charset="2"/>
              <a:buChar char="ü"/>
              <a:defRPr/>
            </a:pPr>
            <a:endParaRPr lang="en-US" sz="2800" dirty="0" smtClean="0">
              <a:latin typeface="Times New Roman" pitchFamily="18" charset="0"/>
            </a:endParaRPr>
          </a:p>
          <a:p>
            <a:pPr eaLnBrk="1" hangingPunct="1"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Аффективное суицидальное поведение </a:t>
            </a:r>
            <a:r>
              <a:rPr lang="en-US" sz="2800" dirty="0" smtClean="0">
                <a:latin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</a:rPr>
              <a:t>попытки повешения, отравление токсичными и сильнодействующими препаратами)</a:t>
            </a:r>
          </a:p>
          <a:p>
            <a:pPr eaLnBrk="1" hangingPunct="1">
              <a:buClr>
                <a:srgbClr val="660066"/>
              </a:buClr>
              <a:buFont typeface="Wingdings" pitchFamily="2" charset="2"/>
              <a:buChar char="ü"/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eaLnBrk="1" hangingPunct="1"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Times New Roman" pitchFamily="18" charset="0"/>
              </a:rPr>
              <a:t>Истинн</a:t>
            </a:r>
            <a:r>
              <a:rPr lang="ru-RU" sz="2800" dirty="0" err="1" smtClean="0">
                <a:latin typeface="Times New Roman" pitchFamily="18" charset="0"/>
              </a:rPr>
              <a:t>ое</a:t>
            </a:r>
            <a:r>
              <a:rPr lang="ru-RU" sz="2800" dirty="0" smtClean="0">
                <a:latin typeface="Times New Roman" pitchFamily="18" charset="0"/>
              </a:rPr>
              <a:t> суицидальное поведение (чаще прибегают к повешению)</a:t>
            </a:r>
            <a:endParaRPr lang="en-US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71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Мотивы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суицидального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поведения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детей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 и </a:t>
            </a:r>
            <a:r>
              <a:rPr lang="en-US" sz="3600" b="1" i="1" dirty="0" err="1" smtClean="0">
                <a:solidFill>
                  <a:schemeClr val="tx1"/>
                </a:solidFill>
                <a:latin typeface="Times New Roman" pitchFamily="18" charset="0"/>
              </a:rPr>
              <a:t>подростков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</a:rPr>
              <a:t>:</a:t>
            </a:r>
            <a:endParaRPr lang="ru-RU" sz="36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1.Переживание </a:t>
            </a:r>
            <a:r>
              <a:rPr lang="en-US" sz="2000" dirty="0" err="1" smtClean="0">
                <a:latin typeface="Times New Roman" pitchFamily="18" charset="0"/>
              </a:rPr>
              <a:t>обиды,одиночества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отчужденности</a:t>
            </a:r>
            <a:r>
              <a:rPr lang="en-US" sz="2000" dirty="0" smtClean="0">
                <a:latin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</a:rPr>
              <a:t>непонимания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2. </a:t>
            </a:r>
            <a:r>
              <a:rPr lang="en-US" sz="2000" dirty="0" err="1" smtClean="0">
                <a:latin typeface="Times New Roman" pitchFamily="18" charset="0"/>
              </a:rPr>
              <a:t>Действительная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мнимая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утрата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любви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родителей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3. </a:t>
            </a:r>
            <a:r>
              <a:rPr lang="en-US" sz="2000" dirty="0" err="1" smtClean="0">
                <a:latin typeface="Times New Roman" pitchFamily="18" charset="0"/>
              </a:rPr>
              <a:t>Переживания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связанные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смертью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разводом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уходом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родителей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из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семьи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4. </a:t>
            </a:r>
            <a:r>
              <a:rPr lang="en-US" sz="2000" dirty="0" err="1" smtClean="0">
                <a:latin typeface="Times New Roman" pitchFamily="18" charset="0"/>
              </a:rPr>
              <a:t>Чувство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вины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стыда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оскорбленного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самолюбия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5. </a:t>
            </a:r>
            <a:r>
              <a:rPr lang="en-US" sz="2000" dirty="0" err="1" smtClean="0">
                <a:latin typeface="Times New Roman" pitchFamily="18" charset="0"/>
              </a:rPr>
              <a:t>Боязнь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позора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насмешек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унижения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6. </a:t>
            </a:r>
            <a:r>
              <a:rPr lang="en-US" sz="2000" dirty="0" err="1" smtClean="0">
                <a:latin typeface="Times New Roman" pitchFamily="18" charset="0"/>
              </a:rPr>
              <a:t>Страх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наказания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7. </a:t>
            </a:r>
            <a:r>
              <a:rPr lang="en-US" sz="2000" dirty="0" err="1" smtClean="0">
                <a:latin typeface="Times New Roman" pitchFamily="18" charset="0"/>
              </a:rPr>
              <a:t>Любовные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неудачи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беременность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8. </a:t>
            </a:r>
            <a:r>
              <a:rPr lang="en-US" sz="2000" dirty="0" err="1" smtClean="0">
                <a:latin typeface="Times New Roman" pitchFamily="18" charset="0"/>
              </a:rPr>
              <a:t>Чувство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мести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злобы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</a:rPr>
              <a:t>протеста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9. </a:t>
            </a:r>
            <a:r>
              <a:rPr lang="en-US" sz="2000" dirty="0" err="1" smtClean="0">
                <a:latin typeface="Times New Roman" pitchFamily="18" charset="0"/>
              </a:rPr>
              <a:t>Желание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привлечь</a:t>
            </a:r>
            <a:r>
              <a:rPr lang="en-US" sz="2000" dirty="0" smtClean="0">
                <a:latin typeface="Times New Roman" pitchFamily="18" charset="0"/>
              </a:rPr>
              <a:t> к </a:t>
            </a:r>
            <a:r>
              <a:rPr lang="en-US" sz="2000" dirty="0" err="1" smtClean="0">
                <a:latin typeface="Times New Roman" pitchFamily="18" charset="0"/>
              </a:rPr>
              <a:t>себе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внимание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10. </a:t>
            </a:r>
            <a:r>
              <a:rPr lang="en-US" sz="2000" dirty="0" err="1" smtClean="0">
                <a:latin typeface="Times New Roman" pitchFamily="18" charset="0"/>
              </a:rPr>
              <a:t>Чувство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безнадежности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11. </a:t>
            </a:r>
            <a:r>
              <a:rPr lang="en-US" sz="2000" dirty="0" err="1" smtClean="0">
                <a:latin typeface="Times New Roman" pitchFamily="18" charset="0"/>
              </a:rPr>
              <a:t>Множественные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проблемы</a:t>
            </a:r>
            <a:r>
              <a:rPr lang="en-US" sz="2000" dirty="0" smtClean="0">
                <a:latin typeface="Times New Roman" pitchFamily="18" charset="0"/>
              </a:rPr>
              <a:t>, </a:t>
            </a: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err="1" smtClean="0">
                <a:latin typeface="Times New Roman" pitchFamily="18" charset="0"/>
              </a:rPr>
              <a:t>все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глобальные</a:t>
            </a:r>
            <a:r>
              <a:rPr lang="en-US" sz="2000" dirty="0" smtClean="0">
                <a:latin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</a:rPr>
              <a:t>неразрешимые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12. </a:t>
            </a:r>
            <a:r>
              <a:rPr lang="en-US" sz="2000" dirty="0" err="1" smtClean="0">
                <a:latin typeface="Times New Roman" pitchFamily="18" charset="0"/>
              </a:rPr>
              <a:t>Желание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наказать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обидчика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</a:rPr>
              <a:t>13. </a:t>
            </a:r>
            <a:r>
              <a:rPr lang="en-US" sz="2000" dirty="0" err="1" smtClean="0">
                <a:latin typeface="Times New Roman" pitchFamily="18" charset="0"/>
              </a:rPr>
              <a:t>Депрессивные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состояния</a:t>
            </a:r>
            <a:r>
              <a:rPr lang="en-US" sz="20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11268" name="Picture 4" descr="i?id=167305998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76600"/>
            <a:ext cx="3581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Характерные черты суицидальных личностей: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800" dirty="0" smtClean="0"/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1400" b="1" dirty="0" smtClean="0">
                <a:latin typeface="Times New Roman" pitchFamily="18" charset="0"/>
              </a:rPr>
              <a:t>     </a:t>
            </a:r>
            <a:r>
              <a:rPr lang="ru-RU" sz="2000" b="1" dirty="0" smtClean="0">
                <a:latin typeface="Times New Roman" pitchFamily="18" charset="0"/>
              </a:rPr>
              <a:t>Настойчивые или повторные мысли о самоубийстве.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  Депрессивное настроение, часто с потерей аппетита, жизненной активности, проблемы со сном.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 Может присутствовать зависимость от наркотиков или алкоголя.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 Чувство изоляции, отверженности; их депрессия может быть вызвана уходом из семьи и лишением систем поддержки.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 Ощущение безнадежности и беспомощности. В такой момент угроза суицида может быть первым сильным чувством.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 Неспособность общаться с другими людьми из-за чувства безысходности и мыслей о самоубийстве.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  Они считают, что лучше не станет «никогда». Их речь и мысли полны обобщений и фатальны: «жизнь ужасна», «всем все равно».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  Они обладают туннельным видением, т. е. неспособностью увидеть то положительное, что могло бы быть приемлемо для них. 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    Они видят только один выход из сложившейся ситуации.</a:t>
            </a:r>
          </a:p>
          <a:p>
            <a:pPr eaLnBrk="1" hangingPunct="1">
              <a:lnSpc>
                <a:spcPct val="80000"/>
              </a:lnSpc>
              <a:buClr>
                <a:srgbClr val="660066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</a:rPr>
              <a:t>    Они амбивалентны – хотят умереть, и в то же время, некоторым образом, хотят жить.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1020</Words>
  <Application>Microsoft Office PowerPoint</Application>
  <PresentationFormat>Экран (4:3)</PresentationFormat>
  <Paragraphs>210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Океан</vt:lpstr>
      <vt:lpstr>Слайд 1</vt:lpstr>
      <vt:lpstr>Слайд 2</vt:lpstr>
      <vt:lpstr>Статистика</vt:lpstr>
      <vt:lpstr>Статистика</vt:lpstr>
      <vt:lpstr>Слайд 5</vt:lpstr>
      <vt:lpstr>Слайд 6</vt:lpstr>
      <vt:lpstr>Виды суицида:</vt:lpstr>
      <vt:lpstr>Мотивы суицидального поведения детей и подростков:</vt:lpstr>
      <vt:lpstr>Характерные черты суицидальных личностей:</vt:lpstr>
      <vt:lpstr>Поведенческие ключи: </vt:lpstr>
      <vt:lpstr>Характерные признаки суицидального поведения</vt:lpstr>
      <vt:lpstr>Причины суицидального поведения детей и подростков</vt:lpstr>
      <vt:lpstr>Кто подвержен суициду</vt:lpstr>
      <vt:lpstr>Группа риска подростков, склонных к суициду: </vt:lpstr>
      <vt:lpstr>План мероприятий по профилактике суицида                                   среди  детей и подростков</vt:lpstr>
      <vt:lpstr>Мини тренинги</vt:lpstr>
      <vt:lpstr>ЧТО МОЖЕТ ИЗМЕНИТЬ СИТУАЦИЮ 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Оля</cp:lastModifiedBy>
  <cp:revision>27</cp:revision>
  <cp:lastPrinted>1601-01-01T00:00:00Z</cp:lastPrinted>
  <dcterms:created xsi:type="dcterms:W3CDTF">1601-01-01T00:00:00Z</dcterms:created>
  <dcterms:modified xsi:type="dcterms:W3CDTF">2023-02-21T03:39:52Z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