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58" r:id="rId4"/>
    <p:sldId id="257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sz="2160" b="1" i="0" u="none" strike="noStrike" baseline="0" dirty="0" smtClean="0">
                <a:effectLst/>
              </a:rPr>
              <a:t>Кол-во выпускников, участвовавших в ЕГЭ </a:t>
            </a:r>
            <a:r>
              <a:rPr lang="ru-RU" sz="2160" b="1" i="0" u="none" strike="noStrike" baseline="0" dirty="0" smtClean="0">
                <a:effectLst/>
              </a:rPr>
              <a:t>по физике за последние 10 лет</a:t>
            </a:r>
            <a:endParaRPr lang="ru-RU" dirty="0"/>
          </a:p>
        </c:rich>
      </c:tx>
      <c:layout/>
      <c:overlay val="0"/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Кол-во</c:v>
                </c:pt>
              </c:strCache>
            </c:strRef>
          </c:tx>
          <c:cat>
            <c:numRef>
              <c:f>Лист1!$A$2:$A$12</c:f>
              <c:numCache>
                <c:formatCode>General</c:formatCode>
                <c:ptCount val="11"/>
                <c:pt idx="0">
                  <c:v>2013</c:v>
                </c:pt>
                <c:pt idx="1">
                  <c:v>2014</c:v>
                </c:pt>
                <c:pt idx="2">
                  <c:v>2015</c:v>
                </c:pt>
                <c:pt idx="3">
                  <c:v>2016</c:v>
                </c:pt>
                <c:pt idx="4">
                  <c:v>2017</c:v>
                </c:pt>
                <c:pt idx="5">
                  <c:v>2018</c:v>
                </c:pt>
                <c:pt idx="6">
                  <c:v>2019</c:v>
                </c:pt>
                <c:pt idx="7">
                  <c:v>2020</c:v>
                </c:pt>
                <c:pt idx="8">
                  <c:v>2021</c:v>
                </c:pt>
                <c:pt idx="9">
                  <c:v>2022</c:v>
                </c:pt>
                <c:pt idx="10">
                  <c:v>2023</c:v>
                </c:pt>
              </c:numCache>
            </c:numRef>
          </c:cat>
          <c:val>
            <c:numRef>
              <c:f>Лист1!$B$2:$B$12</c:f>
              <c:numCache>
                <c:formatCode>General</c:formatCode>
                <c:ptCount val="11"/>
                <c:pt idx="0">
                  <c:v>22</c:v>
                </c:pt>
                <c:pt idx="1">
                  <c:v>24</c:v>
                </c:pt>
                <c:pt idx="2">
                  <c:v>19</c:v>
                </c:pt>
                <c:pt idx="3">
                  <c:v>24</c:v>
                </c:pt>
                <c:pt idx="4">
                  <c:v>25</c:v>
                </c:pt>
                <c:pt idx="5">
                  <c:v>18</c:v>
                </c:pt>
                <c:pt idx="6">
                  <c:v>9</c:v>
                </c:pt>
                <c:pt idx="7">
                  <c:v>8</c:v>
                </c:pt>
                <c:pt idx="8">
                  <c:v>7</c:v>
                </c:pt>
                <c:pt idx="9">
                  <c:v>9</c:v>
                </c:pt>
                <c:pt idx="10">
                  <c:v>16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00980992"/>
        <c:axId val="56657024"/>
      </c:lineChart>
      <c:catAx>
        <c:axId val="10098099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56657024"/>
        <c:crosses val="autoZero"/>
        <c:auto val="1"/>
        <c:lblAlgn val="ctr"/>
        <c:lblOffset val="100"/>
        <c:noMultiLvlLbl val="0"/>
      </c:catAx>
      <c:valAx>
        <c:axId val="5665702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00980992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</c:title>
    <c:autoTitleDeleted val="0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Кол-во выпускников, участвовавших в ЕГЭ</c:v>
                </c:pt>
              </c:strCache>
            </c:strRef>
          </c:tx>
          <c:explosion val="25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numRef>
              <c:f>Лист1!$A$2:$A$3</c:f>
              <c:numCache>
                <c:formatCode>General</c:formatCode>
                <c:ptCount val="2"/>
                <c:pt idx="0">
                  <c:v>2022</c:v>
                </c:pt>
                <c:pt idx="1">
                  <c:v>2023</c:v>
                </c:pt>
              </c:numCache>
            </c:num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9</c:v>
                </c:pt>
                <c:pt idx="1">
                  <c:v>16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sz="2160" b="1" i="0" u="none" strike="noStrike" baseline="0" dirty="0" smtClean="0">
                <a:effectLst/>
              </a:rPr>
              <a:t>Кол-во выпускников, участвовавших в ЕГЭ 2023</a:t>
            </a:r>
            <a:endParaRPr lang="ru-RU" dirty="0"/>
          </a:p>
        </c:rich>
      </c:tx>
      <c:layout/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Кол-во</c:v>
                </c:pt>
              </c:strCache>
            </c:strRef>
          </c:tx>
          <c:invertIfNegative val="0"/>
          <c:cat>
            <c:strRef>
              <c:f>Лист1!$A$2:$A$6</c:f>
              <c:strCache>
                <c:ptCount val="5"/>
                <c:pt idx="0">
                  <c:v>Бердюгинская</c:v>
                </c:pt>
                <c:pt idx="1">
                  <c:v>Зайковская №1</c:v>
                </c:pt>
                <c:pt idx="2">
                  <c:v>Знаменская</c:v>
                </c:pt>
                <c:pt idx="3">
                  <c:v>Килачевская</c:v>
                </c:pt>
                <c:pt idx="4">
                  <c:v>Пионерская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1</c:v>
                </c:pt>
                <c:pt idx="1">
                  <c:v>7</c:v>
                </c:pt>
                <c:pt idx="2">
                  <c:v>1</c:v>
                </c:pt>
                <c:pt idx="3">
                  <c:v>1</c:v>
                </c:pt>
                <c:pt idx="4">
                  <c:v>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55289728"/>
        <c:axId val="55291264"/>
      </c:barChart>
      <c:catAx>
        <c:axId val="55289728"/>
        <c:scaling>
          <c:orientation val="minMax"/>
        </c:scaling>
        <c:delete val="0"/>
        <c:axPos val="b"/>
        <c:majorTickMark val="out"/>
        <c:minorTickMark val="none"/>
        <c:tickLblPos val="nextTo"/>
        <c:crossAx val="55291264"/>
        <c:crosses val="autoZero"/>
        <c:auto val="1"/>
        <c:lblAlgn val="ctr"/>
        <c:lblOffset val="100"/>
        <c:noMultiLvlLbl val="0"/>
      </c:catAx>
      <c:valAx>
        <c:axId val="5529126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55289728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 sz="2160" b="0" i="0" u="none" strike="noStrike" baseline="0" dirty="0" smtClean="0">
                <a:effectLst/>
              </a:rPr>
              <a:t>max </a:t>
            </a:r>
            <a:r>
              <a:rPr lang="ru-RU" sz="2160" b="0" i="0" u="none" strike="noStrike" baseline="0" dirty="0" smtClean="0">
                <a:effectLst/>
              </a:rPr>
              <a:t>балл</a:t>
            </a:r>
            <a:r>
              <a:rPr lang="ru-RU" sz="2160" b="1" i="0" u="none" strike="noStrike" baseline="0" dirty="0" smtClean="0"/>
              <a:t> </a:t>
            </a:r>
            <a:endParaRPr lang="ru-RU" dirty="0"/>
          </a:p>
        </c:rich>
      </c:tx>
      <c:layout/>
      <c:overlay val="0"/>
    </c:title>
    <c:autoTitleDeleted val="0"/>
    <c:plotArea>
      <c:layout/>
      <c:lineChart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Кол-во</c:v>
                </c:pt>
              </c:strCache>
            </c:strRef>
          </c:tx>
          <c:cat>
            <c:numRef>
              <c:f>Лист1!$A$2:$A$10</c:f>
              <c:numCache>
                <c:formatCode>General</c:formatCode>
                <c:ptCount val="9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  <c:pt idx="5">
                  <c:v>2020</c:v>
                </c:pt>
                <c:pt idx="6">
                  <c:v>2021</c:v>
                </c:pt>
                <c:pt idx="7">
                  <c:v>2022</c:v>
                </c:pt>
                <c:pt idx="8">
                  <c:v>2023</c:v>
                </c:pt>
              </c:numCache>
            </c:numRef>
          </c:cat>
          <c:val>
            <c:numRef>
              <c:f>Лист1!$B$2:$B$10</c:f>
              <c:numCache>
                <c:formatCode>General</c:formatCode>
                <c:ptCount val="9"/>
                <c:pt idx="0">
                  <c:v>92</c:v>
                </c:pt>
                <c:pt idx="1">
                  <c:v>74</c:v>
                </c:pt>
                <c:pt idx="2">
                  <c:v>80</c:v>
                </c:pt>
                <c:pt idx="3">
                  <c:v>61</c:v>
                </c:pt>
                <c:pt idx="4">
                  <c:v>62</c:v>
                </c:pt>
                <c:pt idx="5">
                  <c:v>78</c:v>
                </c:pt>
                <c:pt idx="6">
                  <c:v>80</c:v>
                </c:pt>
                <c:pt idx="7">
                  <c:v>68</c:v>
                </c:pt>
                <c:pt idx="8">
                  <c:v>85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60543744"/>
        <c:axId val="60545280"/>
      </c:lineChart>
      <c:catAx>
        <c:axId val="6054374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60545280"/>
        <c:crosses val="autoZero"/>
        <c:auto val="1"/>
        <c:lblAlgn val="ctr"/>
        <c:lblOffset val="100"/>
        <c:noMultiLvlLbl val="0"/>
      </c:catAx>
      <c:valAx>
        <c:axId val="6054528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60543744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sz="2160" b="0" i="0" u="none" strike="noStrike" baseline="0" dirty="0" smtClean="0">
                <a:effectLst/>
              </a:rPr>
              <a:t>Средний балл (</a:t>
            </a:r>
            <a:r>
              <a:rPr lang="en-US" sz="2160" b="0" i="0" u="none" strike="noStrike" baseline="0" dirty="0" smtClean="0">
                <a:effectLst/>
              </a:rPr>
              <a:t>min 36)</a:t>
            </a:r>
            <a:r>
              <a:rPr lang="en-US" sz="2160" b="1" i="0" u="none" strike="noStrike" baseline="0" dirty="0" smtClean="0"/>
              <a:t> </a:t>
            </a:r>
            <a:r>
              <a:rPr lang="ru-RU" sz="2160" b="1" i="0" u="none" strike="noStrike" baseline="0" dirty="0" smtClean="0"/>
              <a:t> </a:t>
            </a:r>
            <a:endParaRPr lang="ru-RU" dirty="0"/>
          </a:p>
        </c:rich>
      </c:tx>
      <c:layout/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балл</c:v>
                </c:pt>
              </c:strCache>
            </c:strRef>
          </c:tx>
          <c:invertIfNegative val="0"/>
          <c:cat>
            <c:strRef>
              <c:f>Лист1!$A$2:$A$4</c:f>
              <c:strCache>
                <c:ptCount val="3"/>
                <c:pt idx="0">
                  <c:v>Ирбитское МО</c:v>
                </c:pt>
                <c:pt idx="1">
                  <c:v>Свердловская обл.</c:v>
                </c:pt>
                <c:pt idx="2">
                  <c:v>РФ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51</c:v>
                </c:pt>
                <c:pt idx="1">
                  <c:v>55</c:v>
                </c:pt>
                <c:pt idx="2">
                  <c:v>54.85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3326976"/>
        <c:axId val="13324288"/>
      </c:barChart>
      <c:valAx>
        <c:axId val="1332428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3326976"/>
        <c:crossBetween val="between"/>
      </c:valAx>
      <c:catAx>
        <c:axId val="13326976"/>
        <c:scaling>
          <c:orientation val="minMax"/>
        </c:scaling>
        <c:delete val="0"/>
        <c:axPos val="b"/>
        <c:majorTickMark val="out"/>
        <c:minorTickMark val="none"/>
        <c:tickLblPos val="nextTo"/>
        <c:crossAx val="13324288"/>
        <c:auto val="1"/>
        <c:lblAlgn val="ctr"/>
        <c:lblOffset val="100"/>
        <c:noMultiLvlLbl val="0"/>
      </c:cat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sz="2160" b="0" i="0" u="none" strike="noStrike" baseline="0" dirty="0" smtClean="0">
                <a:effectLst/>
              </a:rPr>
              <a:t>Средний балл (</a:t>
            </a:r>
            <a:r>
              <a:rPr lang="en-US" sz="2160" b="0" i="0" u="none" strike="noStrike" baseline="0" dirty="0" smtClean="0">
                <a:effectLst/>
              </a:rPr>
              <a:t>min 36)</a:t>
            </a:r>
            <a:r>
              <a:rPr lang="en-US" sz="2160" b="1" i="0" u="none" strike="noStrike" baseline="0" dirty="0" smtClean="0"/>
              <a:t> </a:t>
            </a:r>
            <a:r>
              <a:rPr lang="ru-RU" sz="2160" b="1" i="0" u="none" strike="noStrike" baseline="0" dirty="0" smtClean="0"/>
              <a:t> </a:t>
            </a:r>
            <a:endParaRPr lang="ru-RU" dirty="0"/>
          </a:p>
        </c:rich>
      </c:tx>
      <c:layout/>
      <c:overlay val="0"/>
    </c:title>
    <c:autoTitleDeleted val="0"/>
    <c:plotArea>
      <c:layout/>
      <c:lineChart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балл</c:v>
                </c:pt>
              </c:strCache>
            </c:strRef>
          </c:tx>
          <c:cat>
            <c:numRef>
              <c:f>Лист1!$A$2:$A$11</c:f>
              <c:numCache>
                <c:formatCode>General</c:formatCode>
                <c:ptCount val="10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  <c:pt idx="5">
                  <c:v>2019</c:v>
                </c:pt>
                <c:pt idx="6">
                  <c:v>2020</c:v>
                </c:pt>
                <c:pt idx="7">
                  <c:v>2021</c:v>
                </c:pt>
                <c:pt idx="8">
                  <c:v>2022</c:v>
                </c:pt>
                <c:pt idx="9">
                  <c:v>2023</c:v>
                </c:pt>
              </c:numCache>
            </c:numRef>
          </c:cat>
          <c:val>
            <c:numRef>
              <c:f>Лист1!$B$2:$B$11</c:f>
              <c:numCache>
                <c:formatCode>General</c:formatCode>
                <c:ptCount val="10"/>
                <c:pt idx="0">
                  <c:v>42.6</c:v>
                </c:pt>
                <c:pt idx="1">
                  <c:v>50.9</c:v>
                </c:pt>
                <c:pt idx="2">
                  <c:v>51.1</c:v>
                </c:pt>
                <c:pt idx="3">
                  <c:v>48.9</c:v>
                </c:pt>
                <c:pt idx="4">
                  <c:v>46.4</c:v>
                </c:pt>
                <c:pt idx="5">
                  <c:v>51.3</c:v>
                </c:pt>
                <c:pt idx="6">
                  <c:v>54.3</c:v>
                </c:pt>
                <c:pt idx="7" formatCode="0.0">
                  <c:v>54</c:v>
                </c:pt>
                <c:pt idx="8" formatCode="0.0">
                  <c:v>48.6</c:v>
                </c:pt>
                <c:pt idx="9">
                  <c:v>51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54500352"/>
        <c:axId val="13708672"/>
      </c:lineChart>
      <c:valAx>
        <c:axId val="1370867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54500352"/>
        <c:crosses val="autoZero"/>
        <c:crossBetween val="between"/>
      </c:valAx>
      <c:catAx>
        <c:axId val="5450035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3708672"/>
        <c:crosses val="autoZero"/>
        <c:auto val="1"/>
        <c:lblAlgn val="ctr"/>
        <c:lblOffset val="100"/>
        <c:noMultiLvlLbl val="0"/>
      </c:cat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25.08.2023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25.08.2023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25.08.2023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25.08.2023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25.08.2023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25.08.2023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25.08.2023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2564904"/>
            <a:ext cx="7772400" cy="1470025"/>
          </a:xfrm>
        </p:spPr>
        <p:txBody>
          <a:bodyPr/>
          <a:lstStyle/>
          <a:p>
            <a:r>
              <a:rPr lang="ru-RU" dirty="0"/>
              <a:t>Анализ статистических данных результатов ЕГЭ по </a:t>
            </a:r>
            <a:r>
              <a:rPr lang="ru-RU" dirty="0" smtClean="0"/>
              <a:t>физике </a:t>
            </a:r>
            <a:endParaRPr lang="ru-RU" dirty="0"/>
          </a:p>
        </p:txBody>
      </p:sp>
      <p:pic>
        <p:nvPicPr>
          <p:cNvPr id="1034" name="Picture 10" descr="https://sun9-88.userapi.com/impg/aDqly7aD_S-NKEWa4_K2haBkT8kSBRPRbR6BhQ/nUM_lxc-5nE.jpg?size=1200x630&amp;quality=95&amp;sign=3ba9909468fde32311ccc68373c49a46&amp;c_uniq_tag=0eIfKDE1SON44gTzig9oPrr7q9mHwblSH-ifHWHWEkM&amp;type=album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177" y="174956"/>
            <a:ext cx="2083435" cy="10938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5" name="Picture 11" descr="C:\Users\User\Desktop\20.06\1d0867f7-bdab-4591-90ee-b3b237175d6a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328" y="-963488"/>
            <a:ext cx="1925089" cy="4176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306452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" name="Picture 10" descr="https://sun9-88.userapi.com/impg/aDqly7aD_S-NKEWa4_K2haBkT8kSBRPRbR6BhQ/nUM_lxc-5nE.jpg?size=1200x630&amp;quality=95&amp;sign=3ba9909468fde32311ccc68373c49a46&amp;c_uniq_tag=0eIfKDE1SON44gTzig9oPrr7q9mHwblSH-ifHWHWEkM&amp;type=album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177" y="174956"/>
            <a:ext cx="2083435" cy="10938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5" name="Picture 11" descr="C:\Users\User\Desktop\20.06\1d0867f7-bdab-4591-90ee-b3b237175d6a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328" y="-963488"/>
            <a:ext cx="1925089" cy="4176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val="2968885373"/>
              </p:ext>
            </p:extLst>
          </p:nvPr>
        </p:nvGraphicFramePr>
        <p:xfrm>
          <a:off x="1835696" y="1700808"/>
          <a:ext cx="609600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23286984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" name="Picture 10" descr="https://sun9-88.userapi.com/impg/aDqly7aD_S-NKEWa4_K2haBkT8kSBRPRbR6BhQ/nUM_lxc-5nE.jpg?size=1200x630&amp;quality=95&amp;sign=3ba9909468fde32311ccc68373c49a46&amp;c_uniq_tag=0eIfKDE1SON44gTzig9oPrr7q9mHwblSH-ifHWHWEkM&amp;type=album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177" y="174956"/>
            <a:ext cx="2083435" cy="10938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5" name="Picture 11" descr="C:\Users\User\Desktop\20.06\1d0867f7-bdab-4591-90ee-b3b237175d6a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328" y="-963488"/>
            <a:ext cx="1925089" cy="4176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val="572159191"/>
              </p:ext>
            </p:extLst>
          </p:nvPr>
        </p:nvGraphicFramePr>
        <p:xfrm>
          <a:off x="1619672" y="1700808"/>
          <a:ext cx="609600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25837842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" name="Picture 10" descr="https://sun9-88.userapi.com/impg/aDqly7aD_S-NKEWa4_K2haBkT8kSBRPRbR6BhQ/nUM_lxc-5nE.jpg?size=1200x630&amp;quality=95&amp;sign=3ba9909468fde32311ccc68373c49a46&amp;c_uniq_tag=0eIfKDE1SON44gTzig9oPrr7q9mHwblSH-ifHWHWEkM&amp;type=album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177" y="174956"/>
            <a:ext cx="2083435" cy="10938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5" name="Picture 11" descr="C:\Users\User\Desktop\20.06\1d0867f7-bdab-4591-90ee-b3b237175d6a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328" y="-963488"/>
            <a:ext cx="1925089" cy="4176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val="1288388219"/>
              </p:ext>
            </p:extLst>
          </p:nvPr>
        </p:nvGraphicFramePr>
        <p:xfrm>
          <a:off x="1835696" y="1700808"/>
          <a:ext cx="609600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7655166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" name="Picture 10" descr="https://sun9-88.userapi.com/impg/aDqly7aD_S-NKEWa4_K2haBkT8kSBRPRbR6BhQ/nUM_lxc-5nE.jpg?size=1200x630&amp;quality=95&amp;sign=3ba9909468fde32311ccc68373c49a46&amp;c_uniq_tag=0eIfKDE1SON44gTzig9oPrr7q9mHwblSH-ifHWHWEkM&amp;type=album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177" y="174956"/>
            <a:ext cx="2083435" cy="10938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5" name="Picture 11" descr="C:\Users\User\Desktop\20.06\1d0867f7-bdab-4591-90ee-b3b237175d6a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328" y="-963488"/>
            <a:ext cx="1925089" cy="4176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val="3525437050"/>
              </p:ext>
            </p:extLst>
          </p:nvPr>
        </p:nvGraphicFramePr>
        <p:xfrm>
          <a:off x="1835696" y="1700808"/>
          <a:ext cx="609600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27464931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" name="Picture 10" descr="https://sun9-88.userapi.com/impg/aDqly7aD_S-NKEWa4_K2haBkT8kSBRPRbR6BhQ/nUM_lxc-5nE.jpg?size=1200x630&amp;quality=95&amp;sign=3ba9909468fde32311ccc68373c49a46&amp;c_uniq_tag=0eIfKDE1SON44gTzig9oPrr7q9mHwblSH-ifHWHWEkM&amp;type=album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177" y="174956"/>
            <a:ext cx="2083435" cy="10938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5" name="Picture 11" descr="C:\Users\User\Desktop\20.06\1d0867f7-bdab-4591-90ee-b3b237175d6a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328" y="-963488"/>
            <a:ext cx="1925089" cy="4176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val="2297646820"/>
              </p:ext>
            </p:extLst>
          </p:nvPr>
        </p:nvGraphicFramePr>
        <p:xfrm>
          <a:off x="1907704" y="1700808"/>
          <a:ext cx="609600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16345749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" name="Picture 10" descr="https://sun9-88.userapi.com/impg/aDqly7aD_S-NKEWa4_K2haBkT8kSBRPRbR6BhQ/nUM_lxc-5nE.jpg?size=1200x630&amp;quality=95&amp;sign=3ba9909468fde32311ccc68373c49a46&amp;c_uniq_tag=0eIfKDE1SON44gTzig9oPrr7q9mHwblSH-ifHWHWEkM&amp;type=album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177" y="174956"/>
            <a:ext cx="2083435" cy="10938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5" name="Picture 11" descr="C:\Users\User\Desktop\20.06\1d0867f7-bdab-4591-90ee-b3b237175d6a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328" y="-963488"/>
            <a:ext cx="1925089" cy="4176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val="355301901"/>
              </p:ext>
            </p:extLst>
          </p:nvPr>
        </p:nvGraphicFramePr>
        <p:xfrm>
          <a:off x="1907704" y="1700808"/>
          <a:ext cx="609600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317909828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261</TotalTime>
  <Words>46</Words>
  <Application>Microsoft Office PowerPoint</Application>
  <PresentationFormat>Экран (4:3)</PresentationFormat>
  <Paragraphs>7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Анализ статистических данных результатов ЕГЭ по физике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Анализ статистических данных результатов ЕГЭ по физике </dc:title>
  <dc:creator>User</dc:creator>
  <cp:lastModifiedBy>User</cp:lastModifiedBy>
  <cp:revision>10</cp:revision>
  <dcterms:created xsi:type="dcterms:W3CDTF">2023-08-23T10:46:28Z</dcterms:created>
  <dcterms:modified xsi:type="dcterms:W3CDTF">2023-08-25T21:58:46Z</dcterms:modified>
</cp:coreProperties>
</file>