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307" r:id="rId3"/>
    <p:sldId id="294" r:id="rId4"/>
    <p:sldId id="317" r:id="rId5"/>
    <p:sldId id="318" r:id="rId6"/>
    <p:sldId id="313" r:id="rId7"/>
    <p:sldId id="323" r:id="rId8"/>
    <p:sldId id="314" r:id="rId9"/>
    <p:sldId id="320" r:id="rId10"/>
    <p:sldId id="321" r:id="rId11"/>
    <p:sldId id="316" r:id="rId12"/>
    <p:sldId id="322" r:id="rId13"/>
    <p:sldId id="326" r:id="rId14"/>
    <p:sldId id="325" r:id="rId15"/>
    <p:sldId id="327" r:id="rId16"/>
    <p:sldId id="312" r:id="rId17"/>
    <p:sldId id="324" r:id="rId18"/>
    <p:sldId id="260" r:id="rId19"/>
    <p:sldId id="328" r:id="rId20"/>
    <p:sldId id="329" r:id="rId21"/>
    <p:sldId id="330" r:id="rId22"/>
    <p:sldId id="331" r:id="rId23"/>
    <p:sldId id="332" r:id="rId24"/>
    <p:sldId id="311" r:id="rId25"/>
    <p:sldId id="305" r:id="rId26"/>
    <p:sldId id="306" r:id="rId27"/>
    <p:sldId id="315" r:id="rId28"/>
    <p:sldId id="30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A219"/>
    <a:srgbClr val="CCCC00"/>
    <a:srgbClr val="06A6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BA8F8C-3029-40AA-978C-A9F0607CB811}" type="datetimeFigureOut">
              <a:rPr lang="ru-RU" smtClean="0"/>
              <a:pPr/>
              <a:t>08.09.2023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E179D-9106-4823-868B-D9C75E984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370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053B5-58D3-4A8A-9684-23CB3D0DF02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442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2570D-C48A-4FC6-B87D-491B076831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894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705E-0569-429C-AE47-76146419C66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079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6CD59-B583-4701-8120-FE3C3663215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802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B5AB7-BFD1-49F6-9395-10B71F81F28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080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0009-16D1-483B-9EFD-D86D83F8A6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557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609CC-FEF6-4AE1-9057-500008A9FD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22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8316-3270-49AC-8D42-3B473CD11D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089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BEFAA-8F13-4019-9AF4-CC0DF84EA4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57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EA61B-FFBD-45A5-9AA0-694AB89C38B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764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B638-E978-4765-8550-CA108CFDFF4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21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182F5-44EC-4676-966F-0779BA1A7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08.09.2023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6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068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63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836" y="190500"/>
            <a:ext cx="8766163" cy="1358900"/>
          </a:xfrm>
          <a:noFill/>
        </p:spPr>
        <p:txBody>
          <a:bodyPr>
            <a:noAutofit/>
          </a:bodyPr>
          <a:lstStyle/>
          <a:p>
            <a:r>
              <a:rPr lang="ru-RU" sz="4800" b="1" dirty="0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Добро пожаловать в </a:t>
            </a:r>
            <a:r>
              <a:rPr lang="ru-RU" sz="4800" b="1" dirty="0" smtClean="0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ИНТЕЛЛЕКТУАЛЬНОЕ КАФЕ</a:t>
            </a:r>
            <a:endParaRPr lang="ru-RU" sz="4800" b="1" dirty="0">
              <a:ln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747631"/>
            <a:ext cx="48895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2400" dirty="0" smtClean="0">
                <a:solidFill>
                  <a:prstClr val="black"/>
                </a:solidFill>
              </a:rPr>
              <a:t>РМО учителей физики № 1, 28.08.2023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35519" y="1751734"/>
            <a:ext cx="31242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2400" dirty="0" smtClean="0">
                <a:solidFill>
                  <a:prstClr val="black"/>
                </a:solidFill>
              </a:rPr>
              <a:t>Управляющий кафе  Ж.Г. Горбунова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1</a:t>
            </a:fld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60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575" y="3573016"/>
            <a:ext cx="7419644" cy="252028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dirty="0" err="1" smtClean="0">
                <a:latin typeface="Times New Roman"/>
                <a:ea typeface="Calibri"/>
                <a:cs typeface="Times New Roman"/>
              </a:rPr>
              <a:t>Голомидов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Евгений Сергеевич,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Речкаловская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СОШ</a:t>
            </a:r>
            <a:br>
              <a:rPr lang="ru-RU" sz="2400" dirty="0"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latin typeface="Times New Roman"/>
                <a:ea typeface="Calibri"/>
                <a:cs typeface="Times New Roman"/>
              </a:rPr>
              <a:t>Пономарева Дарья Михайловна,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Зайковская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СОШ №1</a:t>
            </a:r>
            <a:br>
              <a:rPr lang="ru-RU" sz="2400" dirty="0">
                <a:latin typeface="Times New Roman"/>
                <a:ea typeface="Calibri"/>
                <a:cs typeface="Times New Roman"/>
              </a:rPr>
            </a:br>
            <a:r>
              <a:rPr lang="ru-RU" sz="2400" dirty="0" err="1">
                <a:latin typeface="Times New Roman"/>
                <a:ea typeface="Calibri"/>
                <a:cs typeface="Times New Roman"/>
              </a:rPr>
              <a:t>Голоунина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Валентина Викторовна,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Горкинская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СОШ </a:t>
            </a:r>
            <a:br>
              <a:rPr lang="ru-RU" sz="2400" dirty="0">
                <a:latin typeface="Times New Roman"/>
                <a:ea typeface="Calibri"/>
                <a:cs typeface="Times New Roman"/>
              </a:rPr>
            </a:br>
            <a:r>
              <a:rPr lang="ru-RU" sz="2400" dirty="0" err="1">
                <a:latin typeface="Times New Roman"/>
                <a:ea typeface="Calibri"/>
                <a:cs typeface="Times New Roman"/>
              </a:rPr>
              <a:t>Мордяшова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Ирина Анатольевна,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Фоминская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ООШ</a:t>
            </a:r>
            <a:br>
              <a:rPr lang="ru-RU" sz="2400" dirty="0">
                <a:latin typeface="Times New Roman"/>
                <a:ea typeface="Calibri"/>
                <a:cs typeface="Times New Roman"/>
              </a:rPr>
            </a:br>
            <a:r>
              <a:rPr lang="ru-RU" sz="2400" dirty="0" err="1">
                <a:latin typeface="Times New Roman"/>
                <a:ea typeface="Calibri"/>
                <a:cs typeface="Times New Roman"/>
              </a:rPr>
              <a:t>Свалухина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Ольга Владимировна,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Пьянковская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ООШ</a:t>
            </a:r>
            <a:br>
              <a:rPr lang="ru-RU" sz="2400" dirty="0"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latin typeface="Times New Roman"/>
                <a:ea typeface="Calibri"/>
                <a:cs typeface="Times New Roman"/>
              </a:rPr>
              <a:t>Пушкарева Марина Владимировна,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Килачевская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СОШ</a:t>
            </a:r>
            <a:br>
              <a:rPr lang="ru-RU" sz="2400" dirty="0">
                <a:latin typeface="Times New Roman"/>
                <a:ea typeface="Calibri"/>
                <a:cs typeface="Times New Roman"/>
              </a:rPr>
            </a:br>
            <a:r>
              <a:rPr lang="ru-RU" sz="2400" dirty="0">
                <a:latin typeface="Times New Roman"/>
                <a:ea typeface="Calibri"/>
                <a:cs typeface="Times New Roman"/>
              </a:rPr>
              <a:t>Кондратьева Татьяна Валерьевна,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Стриганская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СОШ</a:t>
            </a:r>
            <a:endParaRPr lang="ru-RU" sz="24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10</a:t>
            </a:fld>
            <a:endParaRPr lang="ru-RU" sz="4000" b="1">
              <a:solidFill>
                <a:srgbClr val="002060"/>
              </a:solidFill>
            </a:endParaRPr>
          </a:p>
        </p:txBody>
      </p:sp>
      <p:sp>
        <p:nvSpPr>
          <p:cNvPr id="4" name="AutoShape 6" descr="Женщина шеф-повара показывать о'кеы Иллюстрация вектора - иллюстрации  насчитывающей показ, характер: 11621156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Женщина шеф-повара показывать о'кеы Иллюстрация вектора - иллюстрации  насчитывающей показ, характер: 11621156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Женщина шеф-повара показывать о'кеы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Женщина шеф-повара показывать о'кеы Иллюстрация вектора - иллюстрации  насчитывающей показ, характер: 116211561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02" name="Picture 14" descr="Женщина шеф-повара показывать о'кеы Иллюстрация вектора - иллюстрации  насчитывающей показ, характер: 11621156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" t="3460" r="6431"/>
          <a:stretch/>
        </p:blipFill>
        <p:spPr bwMode="auto">
          <a:xfrm>
            <a:off x="7530436" y="0"/>
            <a:ext cx="1613563" cy="201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18" descr="5 самых известных шеф-поваров - RestOn.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905" y="1020474"/>
            <a:ext cx="3200772" cy="224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8" name="Picture 20" descr="шеф повар шеф повара PNG , шеф повар клипарт, мультфильм, шеф повар PNG  картинки и пнг PSD рисунок для бесплатной загруз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0" t="2431" r="22942" b="8387"/>
          <a:stretch/>
        </p:blipFill>
        <p:spPr bwMode="auto">
          <a:xfrm>
            <a:off x="30471" y="7937"/>
            <a:ext cx="1659529" cy="217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15816" y="312738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Наши  шеф-повара</a:t>
            </a: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: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67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11</a:t>
            </a:fld>
            <a:endParaRPr lang="ru-RU" sz="4000" b="1">
              <a:solidFill>
                <a:srgbClr val="002060"/>
              </a:solidFill>
            </a:endParaRPr>
          </a:p>
        </p:txBody>
      </p:sp>
      <p:pic>
        <p:nvPicPr>
          <p:cNvPr id="9220" name="Picture 4" descr="2023 год — год педагога и наставника — МБУК г. Иркутска «ЦБС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700" y="3302116"/>
            <a:ext cx="6321570" cy="355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МКУ Департамент образования Местной администрации г.о.Нальч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04"/>
            <a:ext cx="4700893" cy="355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Трудовое воспитание детей в семье | МБДОУ Городищенский детский сад  &quot;Аленький цветочек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5520"/>
            <a:ext cx="2893177" cy="327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Воспитание детей. Восток и Запад. Особенности воспитания | ProDetk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0705"/>
            <a:ext cx="2627784" cy="261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НАСТАВНИЧЕСТВО – ГБОУ СОШ №2 г. Сызран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119" y="1101841"/>
            <a:ext cx="20764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40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12</a:t>
            </a:fld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32656"/>
            <a:ext cx="820891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Liberation Serif"/>
                <a:ea typeface="Calibri"/>
                <a:cs typeface="Times New Roman"/>
              </a:rPr>
              <a:t>Цель</a:t>
            </a:r>
            <a:r>
              <a:rPr lang="ru-RU" sz="2400" b="1" dirty="0">
                <a:latin typeface="Liberation Serif"/>
                <a:ea typeface="Calibri"/>
                <a:cs typeface="Times New Roman"/>
              </a:rPr>
              <a:t>: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 Повышение качества физического образования через развитие профессиональных компетенций учителей физики.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b="1" dirty="0" smtClean="0">
                <a:latin typeface="Liberation Serif"/>
                <a:ea typeface="Calibri"/>
                <a:cs typeface="Times New Roman"/>
              </a:rPr>
              <a:t>      Задачи</a:t>
            </a:r>
            <a:r>
              <a:rPr lang="ru-RU" sz="2400" b="1" dirty="0">
                <a:latin typeface="Liberation Serif"/>
                <a:ea typeface="Calibri"/>
                <a:cs typeface="Times New Roman"/>
              </a:rPr>
              <a:t>: 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Продолжить работу по развитию профессиональных компетентностей педагогов через выявление и устранение профессиональных дефицитов.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Способствовать профессиональному развитию педагогов через организацию методической помощи учителям (индивидуальные консультации, семинары, вебинары, мастер-классы и т.д.).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Продолжить работу по изучению особенностей ФГОС ООО-2021 в части учебного предмета «Физика».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Подготовка к ГИА-2023 по физике: анализ типичных ошибок при сдаче ОГЭ, ЕГЭ, разбор и решение заданий</a:t>
            </a: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.</a:t>
            </a:r>
            <a:endParaRPr lang="ru-RU" sz="2800" dirty="0"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0603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619056" y="6381328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13</a:t>
            </a:fld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31035"/>
            <a:ext cx="792088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 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2.   Количество 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заседаний РМО в учебном году: 1, из них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marL="793115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теоретические 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- </a:t>
            </a: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1,</a:t>
            </a:r>
            <a:endParaRPr lang="ru-RU" sz="2400" dirty="0" smtClean="0">
              <a:latin typeface="Times New Roman"/>
              <a:ea typeface="Calibri"/>
              <a:cs typeface="Times New Roman"/>
            </a:endParaRPr>
          </a:p>
          <a:p>
            <a:pPr marL="793115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практические 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- 0</a:t>
            </a: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.</a:t>
            </a:r>
          </a:p>
          <a:p>
            <a:pPr marL="793115" indent="-342900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Педагоги, представляющие опыт работы: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err="1">
                <a:latin typeface="Liberation Serif"/>
                <a:ea typeface="Calibri"/>
                <a:cs typeface="Times New Roman"/>
              </a:rPr>
              <a:t>Голомидов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 Евгений Сергеевич, </a:t>
            </a:r>
            <a:r>
              <a:rPr lang="ru-RU" sz="2400" dirty="0" err="1">
                <a:latin typeface="Liberation Serif"/>
                <a:ea typeface="Calibri"/>
                <a:cs typeface="Times New Roman"/>
              </a:rPr>
              <a:t>Речкаловская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 СОШ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Серкова Светлана Геннадьевна, </a:t>
            </a:r>
            <a:r>
              <a:rPr lang="ru-RU" sz="2400" dirty="0" err="1">
                <a:latin typeface="Liberation Serif"/>
                <a:ea typeface="Calibri"/>
                <a:cs typeface="Times New Roman"/>
              </a:rPr>
              <a:t>Дубская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 СОШ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Пономарева Дарья Михайловна, </a:t>
            </a:r>
            <a:r>
              <a:rPr lang="ru-RU" sz="2400" dirty="0" err="1">
                <a:latin typeface="Liberation Serif"/>
                <a:ea typeface="Calibri"/>
                <a:cs typeface="Times New Roman"/>
              </a:rPr>
              <a:t>Зайковская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 СОШ №1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Кондратьева Татьяна Валерьевна, </a:t>
            </a:r>
            <a:r>
              <a:rPr lang="ru-RU" sz="2400" dirty="0" err="1">
                <a:latin typeface="Liberation Serif"/>
                <a:ea typeface="Calibri"/>
                <a:cs typeface="Times New Roman"/>
              </a:rPr>
              <a:t>Стриганская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 СОШ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Ваганова Яна 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Владимировна, </a:t>
            </a:r>
            <a:r>
              <a:rPr lang="ru-RU" sz="2400" dirty="0" err="1">
                <a:latin typeface="Liberation Serif"/>
                <a:ea typeface="Calibri"/>
                <a:cs typeface="Times New Roman"/>
              </a:rPr>
              <a:t>Харловская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 </a:t>
            </a: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СОШ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117743" y="4682798"/>
            <a:ext cx="6938479" cy="2175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87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14</a:t>
            </a:fld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32656"/>
            <a:ext cx="8208912" cy="5579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buFont typeface="+mj-lt"/>
              <a:buAutoNum type="arabicPeriod" startAt="3"/>
            </a:pPr>
            <a:r>
              <a:rPr lang="ru-RU" sz="2400" dirty="0">
                <a:solidFill>
                  <a:prstClr val="black"/>
                </a:solidFill>
                <a:latin typeface="Liberation Serif"/>
                <a:ea typeface="Calibri"/>
                <a:cs typeface="Times New Roman"/>
              </a:rPr>
              <a:t>Количество педагогов по предмету - 19, из них имеют</a:t>
            </a:r>
            <a:endParaRPr lang="ru-RU" sz="24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450215" lvl="0" algn="just">
              <a:lnSpc>
                <a:spcPct val="115000"/>
              </a:lnSpc>
            </a:pPr>
            <a:r>
              <a:rPr lang="ru-RU" sz="2400" dirty="0">
                <a:solidFill>
                  <a:prstClr val="black"/>
                </a:solidFill>
                <a:latin typeface="Liberation Serif"/>
                <a:ea typeface="Calibri"/>
                <a:cs typeface="Times New Roman"/>
              </a:rPr>
              <a:t>- соответствие занимаемой должности - 2,</a:t>
            </a:r>
            <a:endParaRPr lang="ru-RU" sz="24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450215" lvl="0" algn="just">
              <a:lnSpc>
                <a:spcPct val="115000"/>
              </a:lnSpc>
            </a:pPr>
            <a:r>
              <a:rPr lang="ru-RU" sz="2400" dirty="0">
                <a:solidFill>
                  <a:prstClr val="black"/>
                </a:solidFill>
                <a:latin typeface="Liberation Serif"/>
                <a:ea typeface="Calibri"/>
                <a:cs typeface="Times New Roman"/>
              </a:rPr>
              <a:t>- первую квалификационную категорию - 16,</a:t>
            </a:r>
            <a:endParaRPr lang="ru-RU" sz="24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450215" lvl="0" algn="just">
              <a:lnSpc>
                <a:spcPct val="115000"/>
              </a:lnSpc>
            </a:pPr>
            <a:r>
              <a:rPr lang="ru-RU" sz="2400" dirty="0">
                <a:solidFill>
                  <a:prstClr val="black"/>
                </a:solidFill>
                <a:latin typeface="Liberation Serif"/>
                <a:ea typeface="Calibri"/>
                <a:cs typeface="Times New Roman"/>
              </a:rPr>
              <a:t>- высшую квалификационную категорию - 1.</a:t>
            </a:r>
            <a:endParaRPr lang="ru-RU" sz="24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latin typeface="Liberation Serif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4. Деятельность 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РМО с детьми, имеющими повышенный интерес к предмету: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marL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- Школьный этап </a:t>
            </a:r>
            <a:r>
              <a:rPr lang="ru-RU" sz="2400" dirty="0" err="1">
                <a:latin typeface="Liberation Serif"/>
                <a:ea typeface="Calibri"/>
                <a:cs typeface="Times New Roman"/>
              </a:rPr>
              <a:t>ВсОШ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.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marL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- Муниципальный этап </a:t>
            </a:r>
            <a:r>
              <a:rPr lang="ru-RU" sz="2400" dirty="0" err="1">
                <a:latin typeface="Liberation Serif"/>
                <a:ea typeface="Calibri"/>
                <a:cs typeface="Times New Roman"/>
              </a:rPr>
              <a:t>ВсОШ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.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marL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- Турнир естествоиспытателей. 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marL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  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Liberation Serif"/>
                <a:ea typeface="Calibri"/>
                <a:cs typeface="Times New Roman"/>
              </a:rPr>
              <a:t>5. Освещение </a:t>
            </a:r>
            <a:r>
              <a:rPr lang="ru-RU" sz="2400" dirty="0">
                <a:latin typeface="Liberation Serif"/>
                <a:ea typeface="Calibri"/>
                <a:cs typeface="Times New Roman"/>
              </a:rPr>
              <a:t>работы РМО </a:t>
            </a:r>
            <a:endParaRPr lang="ru-RU" sz="2400" dirty="0">
              <a:latin typeface="Times New Roman"/>
              <a:ea typeface="Calibri"/>
              <a:cs typeface="Times New Roman"/>
            </a:endParaRPr>
          </a:p>
          <a:p>
            <a:pPr marL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Liberation Serif"/>
                <a:ea typeface="Calibri"/>
                <a:cs typeface="Times New Roman"/>
              </a:rPr>
              <a:t>- на сайте Управления образования и МКУ «ЦРО» - 1.</a:t>
            </a:r>
            <a:endParaRPr lang="ru-RU" sz="24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5842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15</a:t>
            </a:fld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548680"/>
            <a:ext cx="7560840" cy="597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мероприятия с детьми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(физика, астрономия).</a:t>
            </a:r>
          </a:p>
          <a:p>
            <a:pPr algn="just">
              <a:lnSpc>
                <a:spcPct val="115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Турнир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естествоиспытателей. </a:t>
            </a:r>
          </a:p>
          <a:p>
            <a:pPr marL="450215"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</a:pP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Планируемое в следующем году практическое РМ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О: </a:t>
            </a:r>
          </a:p>
          <a:p>
            <a:pPr lvl="0" algn="just">
              <a:lnSpc>
                <a:spcPct val="115000"/>
              </a:lnSpc>
              <a:buSzPts val="1200"/>
            </a:pPr>
            <a:r>
              <a:rPr lang="ru-RU" sz="2800" spc="-75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ru-RU" sz="2800" b="1" spc="-75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Спицина</a:t>
            </a:r>
            <a:r>
              <a:rPr lang="ru-RU" sz="2800" b="1" spc="-75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b="1" spc="-75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Любовь </a:t>
            </a:r>
            <a:r>
              <a:rPr lang="ru-RU" sz="2800" b="1" spc="-75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Александровна, Знаменская СОШ (сентябрь).</a:t>
            </a:r>
            <a:endParaRPr lang="ru-RU" sz="2800" spc="-75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необходимо сделать на уровне района, чтобы работы РМО стала эффективнее</a:t>
            </a:r>
            <a:r>
              <a:rPr lang="ru-RU" sz="2800" u="sng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? Темы? Проблемы? Вопросы? Идеи?</a:t>
            </a:r>
            <a:endParaRPr lang="ru-RU" sz="2800" u="sng" dirty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50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16</a:t>
            </a:fld>
            <a:endParaRPr lang="ru-RU" sz="4000" b="1">
              <a:solidFill>
                <a:srgbClr val="002060"/>
              </a:solidFill>
            </a:endParaRPr>
          </a:p>
        </p:txBody>
      </p:sp>
      <p:sp>
        <p:nvSpPr>
          <p:cNvPr id="4" name="AutoShape 6" descr="ЦВЕТНОЙ АЛФАВИТ(3) Для распечатки на принтере, распечатайте и вырезайте с  детьми | Фоны, рамки, трафареты | Алфавит, Трафареты, Трафареты бук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 descr="Картинки красивые детские буквы для печати (59 фото) - 59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926" y="617539"/>
            <a:ext cx="1745512" cy="171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4" descr="Красивые детские буквы для печати (23 лучших фото)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6" descr="Красивые детские буквы для печати (23 лучших фото)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8" name="Picture 18" descr="ЦВЕТНОЙ АЛФАВИТ(3) | Алфавит, Трафареты, Детские подел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05647"/>
            <a:ext cx="1606002" cy="188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Разноцветные буквы | Буквы оформлен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0" r="23552"/>
          <a:stretch/>
        </p:blipFill>
        <p:spPr bwMode="auto">
          <a:xfrm>
            <a:off x="765175" y="3234493"/>
            <a:ext cx="1648523" cy="237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алфавит | Записи с меткой алфавит | Копилка педагогических идей :  LiveInternet - Российский Сервис Онлайн-Дневников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 t="6108" r="6360" b="2627"/>
          <a:stretch/>
        </p:blipFill>
        <p:spPr bwMode="auto">
          <a:xfrm>
            <a:off x="687546" y="769938"/>
            <a:ext cx="1862246" cy="199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6" descr="Осенний алфавит. буква o, оранжевый с тенями и красивыми осенними листьями  на ветру. иллюстрация на белом фоне. | Премиум векторы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8" descr="Осенний алфавит. буква o, оранжевый с тенями и красивыми осенними листьями на ветру. иллюстрация на белом фоне.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52" name="Picture 32" descr="Пин на доске ABC SOLA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0536">
            <a:off x="2702985" y="1741764"/>
            <a:ext cx="1806015" cy="2107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4" name="Picture 34" descr="Картинки про букву Ч детям — учим русский алфавит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" t="7783" r="8008" b="4230"/>
          <a:stretch/>
        </p:blipFill>
        <p:spPr bwMode="auto">
          <a:xfrm>
            <a:off x="4427984" y="287366"/>
            <a:ext cx="1728192" cy="187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6" name="Picture 36" descr="Пин на доске Алфавіт Абетка Цифри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4" t="7060" r="15877" b="5244"/>
          <a:stretch/>
        </p:blipFill>
        <p:spPr bwMode="auto">
          <a:xfrm>
            <a:off x="4932040" y="2474046"/>
            <a:ext cx="1485802" cy="185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8" name="Picture 38" descr="Картинки буквы С — красивые, детские, раскраски, трафарет, рукописны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861048"/>
            <a:ext cx="1473129" cy="196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12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17</a:t>
            </a:fld>
            <a:endParaRPr lang="ru-RU" sz="4000" b="1">
              <a:solidFill>
                <a:srgbClr val="002060"/>
              </a:solidFill>
            </a:endParaRPr>
          </a:p>
        </p:txBody>
      </p:sp>
      <p:sp>
        <p:nvSpPr>
          <p:cNvPr id="4" name="AutoShape 6" descr="ЦВЕТНОЙ АЛФАВИТ(3) Для распечатки на принтере, распечатайте и вырезайте с  детьми | Фоны, рамки, трафареты | Алфавит, Трафареты, Трафареты бук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 descr="Картинки красивые детские буквы для печати (59 фото) - 59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90041"/>
            <a:ext cx="1745512" cy="171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4" descr="Красивые детские буквы для печати (23 лучших фото)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6" descr="Красивые детские буквы для печати (23 лучших фото)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8" name="Picture 18" descr="ЦВЕТНОЙ АЛФАВИТ(3) | Алфавит, Трафареты, Детские подел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897" y="4628941"/>
            <a:ext cx="1606002" cy="188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Разноцветные буквы | Буквы оформлен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0" r="23552"/>
          <a:stretch/>
        </p:blipFill>
        <p:spPr bwMode="auto">
          <a:xfrm>
            <a:off x="3059135" y="2321157"/>
            <a:ext cx="1648523" cy="237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алфавит | Записи с меткой алфавит | Копилка педагогических идей :  LiveInternet - Российский Сервис Онлайн-Дневников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 t="6108" r="6360" b="2627"/>
          <a:stretch/>
        </p:blipFill>
        <p:spPr bwMode="auto">
          <a:xfrm>
            <a:off x="2021151" y="369324"/>
            <a:ext cx="1862246" cy="199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6" descr="Осенний алфавит. буква o, оранжевый с тенями и красивыми осенними листьями  на ветру. иллюстрация на белом фоне. | Премиум векторы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8" descr="Осенний алфавит. буква o, оранжевый с тенями и красивыми осенними листьями на ветру. иллюстрация на белом фоне.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52" name="Picture 32" descr="Пин на доске ABC SOLA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0536">
            <a:off x="6291909" y="4533009"/>
            <a:ext cx="1806015" cy="2107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4" name="Picture 34" descr="Картинки про букву Ч детям — учим русский алфавит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" t="7783" r="8008" b="4230"/>
          <a:stretch/>
        </p:blipFill>
        <p:spPr bwMode="auto">
          <a:xfrm>
            <a:off x="1053845" y="2571711"/>
            <a:ext cx="1728192" cy="187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6" name="Picture 36" descr="Пин на доске Алфавіт Абетка Цифри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4" t="7060" r="15877" b="5244"/>
          <a:stretch/>
        </p:blipFill>
        <p:spPr bwMode="auto">
          <a:xfrm>
            <a:off x="6804248" y="2514452"/>
            <a:ext cx="1485802" cy="185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8" name="Picture 38" descr="Картинки буквы С — красивые, детские, раскраски, трафарет, рукописны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547" y="2460908"/>
            <a:ext cx="1473129" cy="196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20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4" r="35227"/>
          <a:stretch/>
        </p:blipFill>
        <p:spPr bwMode="auto">
          <a:xfrm>
            <a:off x="1" y="5301208"/>
            <a:ext cx="1761761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58689"/>
            <a:ext cx="7704856" cy="126367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ОВОЩНОЕ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РАГУ «Радуга вкусов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b="1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881517"/>
            <a:ext cx="2530003" cy="2530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8640"/>
            <a:ext cx="1763689" cy="246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6309320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4000" b="1" smtClean="0">
                <a:solidFill>
                  <a:schemeClr val="tx1"/>
                </a:solidFill>
              </a:rPr>
              <a:pPr/>
              <a:t>18</a:t>
            </a:fld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Содержимое 5"/>
          <p:cNvSpPr>
            <a:spLocks noGrp="1"/>
          </p:cNvSpPr>
          <p:nvPr>
            <p:ph idx="1"/>
          </p:nvPr>
        </p:nvSpPr>
        <p:spPr>
          <a:xfrm>
            <a:off x="1331640" y="1423222"/>
            <a:ext cx="7344816" cy="4268884"/>
          </a:xfrm>
        </p:spPr>
        <p:txBody>
          <a:bodyPr>
            <a:noAutofit/>
          </a:bodyPr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 № 1</a:t>
            </a:r>
            <a:endParaRPr lang="ru-RU" sz="2800" dirty="0">
              <a:solidFill>
                <a:prstClr val="black"/>
              </a:solidFill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Анализ статистических данных результатов ОГЭ (статистика отметок по результатам ОГЭ, сравнить с прошлым годом, причины успешности/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неуспешности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, предложения)	</a:t>
            </a:r>
            <a:endParaRPr lang="ru-RU" sz="2400" dirty="0" smtClean="0">
              <a:latin typeface="Times New Roman"/>
              <a:ea typeface="Calibri"/>
              <a:cs typeface="Times New Roman"/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400" dirty="0" err="1" smtClean="0">
                <a:latin typeface="Times New Roman"/>
                <a:ea typeface="Calibri"/>
                <a:cs typeface="Times New Roman"/>
              </a:rPr>
              <a:t>Голомидов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Евгений Сергеевич,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Речкаловская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СОШ</a:t>
            </a:r>
            <a:endParaRPr lang="ru-RU" sz="1800" dirty="0">
              <a:latin typeface="Times New Roman"/>
              <a:ea typeface="Calibri"/>
              <a:cs typeface="Times New Roman"/>
            </a:endParaRPr>
          </a:p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ru-RU" sz="2400" dirty="0">
                <a:latin typeface="Times New Roman"/>
                <a:ea typeface="Calibri"/>
              </a:rPr>
              <a:t>Анализ статистических данных результатов ЕГЭ (статистика баллов по результатам ЕГЭ, сравнить с прошлым годом, причины </a:t>
            </a:r>
            <a:r>
              <a:rPr lang="ru-RU" sz="2400" dirty="0" smtClean="0">
                <a:latin typeface="Times New Roman"/>
                <a:ea typeface="Calibri"/>
              </a:rPr>
              <a:t>успешности /</a:t>
            </a:r>
            <a:r>
              <a:rPr lang="ru-RU" sz="2400" dirty="0" err="1">
                <a:latin typeface="Times New Roman"/>
                <a:ea typeface="Calibri"/>
              </a:rPr>
              <a:t>неуспешности</a:t>
            </a:r>
            <a:r>
              <a:rPr lang="ru-RU" sz="2400" dirty="0">
                <a:latin typeface="Times New Roman"/>
                <a:ea typeface="Calibri"/>
              </a:rPr>
              <a:t>, предложения)	</a:t>
            </a:r>
            <a:endParaRPr lang="ru-RU" sz="2400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/>
                <a:ea typeface="Calibri"/>
              </a:rPr>
              <a:t>Пономарева </a:t>
            </a:r>
            <a:r>
              <a:rPr lang="ru-RU" sz="2400" dirty="0">
                <a:latin typeface="Times New Roman"/>
                <a:ea typeface="Calibri"/>
              </a:rPr>
              <a:t>Дарья Михайловна, </a:t>
            </a:r>
            <a:r>
              <a:rPr lang="ru-RU" sz="2400" dirty="0" err="1">
                <a:latin typeface="Times New Roman"/>
                <a:ea typeface="Calibri"/>
              </a:rPr>
              <a:t>Зайковская</a:t>
            </a:r>
            <a:r>
              <a:rPr lang="ru-RU" sz="2400" dirty="0">
                <a:latin typeface="Times New Roman"/>
                <a:ea typeface="Calibri"/>
              </a:rPr>
              <a:t> СОШ №1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00313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4" r="35227"/>
          <a:stretch/>
        </p:blipFill>
        <p:spPr bwMode="auto">
          <a:xfrm>
            <a:off x="1" y="5301208"/>
            <a:ext cx="1761761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75003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ОВОЩНОЕ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РАГУ «Радуга вкусов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b="1" dirty="0"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6309320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4000" b="1" smtClean="0">
                <a:solidFill>
                  <a:schemeClr val="tx1"/>
                </a:solidFill>
              </a:rPr>
              <a:pPr/>
              <a:t>19</a:t>
            </a:fld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Содержимое 5"/>
          <p:cNvSpPr>
            <a:spLocks noGrp="1"/>
          </p:cNvSpPr>
          <p:nvPr>
            <p:ph idx="1"/>
          </p:nvPr>
        </p:nvSpPr>
        <p:spPr>
          <a:xfrm>
            <a:off x="1331640" y="881517"/>
            <a:ext cx="7344816" cy="5976483"/>
          </a:xfrm>
        </p:spPr>
        <p:txBody>
          <a:bodyPr>
            <a:noAutofit/>
          </a:bodyPr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 №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dirty="0">
              <a:solidFill>
                <a:prstClr val="black"/>
              </a:solidFill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</a:rPr>
              <a:t>Обновление содержания образования по физике, </a:t>
            </a:r>
            <a:r>
              <a:rPr lang="ru-RU" sz="2400" dirty="0" smtClean="0">
                <a:latin typeface="Times New Roman"/>
                <a:ea typeface="Calibri"/>
              </a:rPr>
              <a:t>           7 </a:t>
            </a:r>
            <a:r>
              <a:rPr lang="ru-RU" sz="2400" dirty="0">
                <a:latin typeface="Times New Roman"/>
                <a:ea typeface="Calibri"/>
              </a:rPr>
              <a:t>класс </a:t>
            </a:r>
            <a:endParaRPr lang="ru-RU" sz="2400" dirty="0" smtClean="0">
              <a:latin typeface="Times New Roman"/>
              <a:ea typeface="Calibri"/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400" dirty="0" err="1" smtClean="0">
                <a:latin typeface="Times New Roman"/>
                <a:ea typeface="Calibri"/>
              </a:rPr>
              <a:t>Голоунина</a:t>
            </a:r>
            <a:r>
              <a:rPr lang="ru-RU" sz="2400" dirty="0" smtClean="0">
                <a:latin typeface="Times New Roman"/>
                <a:ea typeface="Calibri"/>
              </a:rPr>
              <a:t> </a:t>
            </a:r>
            <a:r>
              <a:rPr lang="ru-RU" sz="2400" dirty="0">
                <a:latin typeface="Times New Roman"/>
                <a:ea typeface="Calibri"/>
              </a:rPr>
              <a:t>Валентина Викторовна, </a:t>
            </a:r>
            <a:r>
              <a:rPr lang="ru-RU" sz="2400" dirty="0" err="1">
                <a:latin typeface="Times New Roman"/>
                <a:ea typeface="Calibri"/>
              </a:rPr>
              <a:t>Горкинская</a:t>
            </a:r>
            <a:r>
              <a:rPr lang="ru-RU" sz="2400" dirty="0">
                <a:latin typeface="Times New Roman"/>
                <a:ea typeface="Calibri"/>
              </a:rPr>
              <a:t> СОШ</a:t>
            </a: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dirty="0">
              <a:solidFill>
                <a:prstClr val="black"/>
              </a:solidFill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Обновление содержания образования по физике,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        8 класс</a:t>
            </a:r>
            <a:endParaRPr lang="ru-RU" sz="1800" dirty="0" smtClean="0">
              <a:latin typeface="Times New Roman"/>
              <a:ea typeface="Calibri"/>
              <a:cs typeface="Times New Roman"/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400" dirty="0" err="1" smtClean="0">
                <a:latin typeface="Times New Roman"/>
                <a:ea typeface="Calibri"/>
                <a:cs typeface="Times New Roman"/>
              </a:rPr>
              <a:t>Мордяшова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Ирина Анатольевна, </a:t>
            </a:r>
            <a:r>
              <a:rPr lang="ru-RU" sz="2400" dirty="0" err="1" smtClean="0">
                <a:latin typeface="Times New Roman"/>
                <a:ea typeface="Calibri"/>
                <a:cs typeface="Times New Roman"/>
              </a:rPr>
              <a:t>Фоминская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ООШ</a:t>
            </a:r>
          </a:p>
          <a:p>
            <a:pPr marL="0" lvl="0" indent="0" algn="just">
              <a:spcAft>
                <a:spcPts val="0"/>
              </a:spcAft>
              <a:buNone/>
            </a:pPr>
            <a:endParaRPr lang="ru-RU" sz="2400" dirty="0">
              <a:effectLst/>
              <a:latin typeface="Times New Roman"/>
              <a:ea typeface="Calibri"/>
              <a:cs typeface="Times New Roman"/>
            </a:endParaRPr>
          </a:p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 №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8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Обновление содержания образования по физике,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                  9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класс</a:t>
            </a:r>
          </a:p>
          <a:p>
            <a:pPr marL="0" lvl="0" indent="0" algn="just">
              <a:buNone/>
            </a:pPr>
            <a:r>
              <a:rPr lang="ru-RU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Свалухина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Ольга Владимировна, </a:t>
            </a:r>
            <a:r>
              <a:rPr lang="ru-RU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Пьянковская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ООШ</a:t>
            </a:r>
          </a:p>
          <a:p>
            <a:pPr marL="0" lvl="0" indent="0" algn="just">
              <a:spcAft>
                <a:spcPts val="0"/>
              </a:spcAft>
              <a:buNone/>
            </a:pPr>
            <a:endParaRPr lang="ru-RU" sz="18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4399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ллюстрация кафе для детей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2"/>
          <a:stretch/>
        </p:blipFill>
        <p:spPr bwMode="auto">
          <a:xfrm>
            <a:off x="1115616" y="0"/>
            <a:ext cx="69241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60232" y="6309320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2</a:t>
            </a:fld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70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4" r="35227"/>
          <a:stretch/>
        </p:blipFill>
        <p:spPr bwMode="auto">
          <a:xfrm>
            <a:off x="1" y="5301208"/>
            <a:ext cx="1761761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75003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ОВОЩНОЕ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РАГУ «Радуга вкусов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b="1" dirty="0"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6309320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4000" b="1" smtClean="0">
                <a:solidFill>
                  <a:schemeClr val="tx1"/>
                </a:solidFill>
              </a:rPr>
              <a:pPr/>
              <a:t>20</a:t>
            </a:fld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Содержимое 5"/>
          <p:cNvSpPr>
            <a:spLocks noGrp="1"/>
          </p:cNvSpPr>
          <p:nvPr>
            <p:ph idx="1"/>
          </p:nvPr>
        </p:nvSpPr>
        <p:spPr>
          <a:xfrm>
            <a:off x="1331640" y="881517"/>
            <a:ext cx="7344816" cy="5976483"/>
          </a:xfrm>
        </p:spPr>
        <p:txBody>
          <a:bodyPr>
            <a:noAutofit/>
          </a:bodyPr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 №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800" dirty="0" smtClean="0">
              <a:solidFill>
                <a:prstClr val="black"/>
              </a:solidFill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Обновление содержания образования по физике, 10 класс</a:t>
            </a:r>
            <a:endParaRPr lang="ru-RU" sz="1800" dirty="0">
              <a:latin typeface="Times New Roman"/>
              <a:ea typeface="Calibri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/>
                <a:ea typeface="Calibri"/>
              </a:rPr>
              <a:t>Пушкарева </a:t>
            </a:r>
            <a:r>
              <a:rPr lang="ru-RU" sz="2400" dirty="0">
                <a:latin typeface="Times New Roman"/>
                <a:ea typeface="Calibri"/>
              </a:rPr>
              <a:t>Марина Владимировна, </a:t>
            </a:r>
            <a:r>
              <a:rPr lang="ru-RU" sz="2400" dirty="0" err="1">
                <a:latin typeface="Times New Roman"/>
                <a:ea typeface="Calibri"/>
              </a:rPr>
              <a:t>Килачевская</a:t>
            </a:r>
            <a:r>
              <a:rPr lang="ru-RU" sz="2400" dirty="0">
                <a:latin typeface="Times New Roman"/>
                <a:ea typeface="Calibri"/>
              </a:rPr>
              <a:t> СОШ</a:t>
            </a: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800" dirty="0">
              <a:solidFill>
                <a:prstClr val="black"/>
              </a:solidFill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Обновление содержания образования по физике,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         11 класс</a:t>
            </a:r>
            <a:endParaRPr lang="ru-RU" sz="1800" dirty="0" smtClean="0">
              <a:latin typeface="Times New Roman"/>
              <a:ea typeface="Calibri"/>
              <a:cs typeface="Times New Roman"/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/>
                <a:ea typeface="Calibri"/>
              </a:rPr>
              <a:t>Кондратьева Татьяна Валерьевна, </a:t>
            </a:r>
            <a:r>
              <a:rPr lang="ru-RU" sz="2400" dirty="0" err="1">
                <a:latin typeface="Times New Roman"/>
                <a:ea typeface="Calibri"/>
              </a:rPr>
              <a:t>Стриганская</a:t>
            </a:r>
            <a:r>
              <a:rPr lang="ru-RU" sz="2400" dirty="0">
                <a:latin typeface="Times New Roman"/>
                <a:ea typeface="Calibri"/>
              </a:rPr>
              <a:t> </a:t>
            </a:r>
            <a:r>
              <a:rPr lang="ru-RU" sz="2400" dirty="0" smtClean="0">
                <a:latin typeface="Times New Roman"/>
                <a:ea typeface="Calibri"/>
              </a:rPr>
              <a:t>СОШ</a:t>
            </a:r>
          </a:p>
          <a:p>
            <a:pPr marL="0" lvl="0" indent="0" algn="just">
              <a:spcAft>
                <a:spcPts val="0"/>
              </a:spcAft>
              <a:buNone/>
            </a:pPr>
            <a:endParaRPr lang="ru-RU" sz="2400" dirty="0">
              <a:effectLst/>
              <a:latin typeface="Times New Roman"/>
              <a:ea typeface="Calibri"/>
              <a:cs typeface="Times New Roman"/>
            </a:endParaRPr>
          </a:p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 №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8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Обновление содержания образования по физике,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                  9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класс</a:t>
            </a:r>
          </a:p>
          <a:p>
            <a:pPr marL="0" lvl="0" indent="0" algn="just">
              <a:buNone/>
            </a:pPr>
            <a:r>
              <a:rPr lang="ru-RU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Свалухина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Ольга Владимировна, </a:t>
            </a:r>
            <a:r>
              <a:rPr lang="ru-RU" sz="2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Пьянковская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ООШ</a:t>
            </a:r>
          </a:p>
          <a:p>
            <a:pPr marL="0" lvl="0" indent="0" algn="just">
              <a:spcAft>
                <a:spcPts val="0"/>
              </a:spcAft>
              <a:buNone/>
            </a:pPr>
            <a:endParaRPr lang="ru-RU" sz="18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6384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75003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ДЕСЕРТ «ИЗЮМИНКА»</a:t>
            </a:r>
            <a:endParaRPr lang="ru-RU" sz="4000" b="1" dirty="0"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6309320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4000" b="1" smtClean="0">
                <a:solidFill>
                  <a:schemeClr val="tx1"/>
                </a:solidFill>
              </a:rPr>
              <a:pPr/>
              <a:t>21</a:t>
            </a:fld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Содержимое 5"/>
          <p:cNvSpPr>
            <a:spLocks noGrp="1"/>
          </p:cNvSpPr>
          <p:nvPr>
            <p:ph idx="1"/>
          </p:nvPr>
        </p:nvSpPr>
        <p:spPr>
          <a:xfrm>
            <a:off x="755576" y="692696"/>
            <a:ext cx="7848872" cy="5976483"/>
          </a:xfrm>
        </p:spPr>
        <p:txBody>
          <a:bodyPr>
            <a:noAutofit/>
          </a:bodyPr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банка экспертов муниципальных предметных комиссий по проведению анализа внешних оценочных процедур (ОГЭ, ЕГЭ, ВПР), МЭ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spcAft>
                <a:spcPts val="0"/>
              </a:spcAft>
              <a:buNone/>
            </a:pPr>
            <a:endParaRPr lang="ru-RU" sz="1800" dirty="0" smtClean="0">
              <a:latin typeface="Times New Roman"/>
              <a:ea typeface="Calibri"/>
              <a:cs typeface="Times New Roman"/>
            </a:endParaRPr>
          </a:p>
          <a:p>
            <a:pPr indent="0"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Список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экспертов по проведению анализа внешних оценочных процедур (ОГЭ-2023):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-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Голомидов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 Евгений Сергеевич,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Речкаловская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 СОШ.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 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Список экспертов по проведению анализа внешних оценочных процедур (ЕГЭ-2023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):</a:t>
            </a:r>
          </a:p>
          <a:p>
            <a:pPr indent="0"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-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Пономарева Дарья Михайловна,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Зайковская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 СОШ №1.</a:t>
            </a:r>
          </a:p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159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75003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ДЕСЕРТ «ИЗЮМИНКА»</a:t>
            </a:r>
            <a:endParaRPr lang="ru-RU" sz="4000" b="1" dirty="0"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6309320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4000" b="1" smtClean="0">
                <a:solidFill>
                  <a:schemeClr val="tx1"/>
                </a:solidFill>
              </a:rPr>
              <a:pPr/>
              <a:t>22</a:t>
            </a:fld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Содержимое 5"/>
          <p:cNvSpPr>
            <a:spLocks noGrp="1"/>
          </p:cNvSpPr>
          <p:nvPr>
            <p:ph idx="1"/>
          </p:nvPr>
        </p:nvSpPr>
        <p:spPr>
          <a:xfrm>
            <a:off x="755576" y="692696"/>
            <a:ext cx="7848872" cy="5976483"/>
          </a:xfrm>
        </p:spPr>
        <p:txBody>
          <a:bodyPr>
            <a:noAutofit/>
          </a:bodyPr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банка экспертов муниципальных предметных комиссий по проведению анализа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МЭ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Список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экспертов по проведению анализа МЭ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ВсОШ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 по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физике/астрономии,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2023-24: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-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-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-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Список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экспертов по проведению анализа внешних оценочных процедур (ВПР), 2023-24: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-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-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-</a:t>
            </a:r>
          </a:p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endParaRPr lang="ru-RU" sz="28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5892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75003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ДЕСЕРТ «ИЗЮМИНКА»</a:t>
            </a:r>
            <a:endParaRPr lang="ru-RU" sz="4000" b="1" dirty="0"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6309320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4000" b="1" smtClean="0">
                <a:solidFill>
                  <a:schemeClr val="tx1"/>
                </a:solidFill>
              </a:rPr>
              <a:pPr/>
              <a:t>23</a:t>
            </a:fld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Содержимое 5"/>
          <p:cNvSpPr>
            <a:spLocks noGrp="1"/>
          </p:cNvSpPr>
          <p:nvPr>
            <p:ph idx="1"/>
          </p:nvPr>
        </p:nvSpPr>
        <p:spPr>
          <a:xfrm>
            <a:off x="899592" y="692696"/>
            <a:ext cx="7488832" cy="5976483"/>
          </a:xfrm>
        </p:spPr>
        <p:txBody>
          <a:bodyPr>
            <a:noAutofit/>
          </a:bodyPr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банка экспертов муниципальных предметных комиссий по проведению анализа внешних оценочных процедур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(ВПР)</a:t>
            </a:r>
          </a:p>
          <a:p>
            <a:pPr marL="0" lvl="0" indent="0">
              <a:spcAft>
                <a:spcPts val="0"/>
              </a:spcAft>
              <a:buNone/>
            </a:pP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Список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экспертов по проведению анализа внешних оценочных процедур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(ОГЭ/ЕГЭ),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2023-24: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-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-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-</a:t>
            </a:r>
          </a:p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buNone/>
            </a:pPr>
            <a:endParaRPr lang="ru-RU" sz="28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907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662" y="188640"/>
            <a:ext cx="7886700" cy="7596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Рецепт на весь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«Кислородный коктейль»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chemeClr val="accent1">
                    <a:lumMod val="75000"/>
                  </a:schemeClr>
                </a:solidFill>
              </a:rPr>
              <a:pPr/>
              <a:t>24</a:t>
            </a:fld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https://pictures.pibig.info/uploads/posts/2023-03/1680252123_pictures-pibig-info-p-kafe-risunok-dlya-detei-instagram-5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0" t="6378" b="2682"/>
          <a:stretch/>
        </p:blipFill>
        <p:spPr bwMode="auto">
          <a:xfrm>
            <a:off x="1979712" y="4005064"/>
            <a:ext cx="5400600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63588" y="831080"/>
            <a:ext cx="76328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Возьмите чашу терпения. 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Налейте туда полное сердце любви.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Бросьте две пригоршни щедрости. 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Плесните туда же юмора. 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Посыпьте добротой, добавьте, как можно больше веры и все это хорошо перемешайте. 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 намажьте на кусок отпущенной вам жизни и предлагайте всем, кого встретите на пути. 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Ш.А.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Амонашвили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8398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+mn-lt"/>
              </a:rPr>
              <a:t>Игровой прием «Вкус кофе»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4514" name="Picture 2" descr="https://im0-tub-ru.yandex.net/i?id=41c53975cff4e783cfcb75c7280d462e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501008"/>
            <a:ext cx="3362325" cy="3048001"/>
          </a:xfrm>
          <a:prstGeom prst="rect">
            <a:avLst/>
          </a:prstGeom>
          <a:noFill/>
        </p:spPr>
      </p:pic>
      <p:pic>
        <p:nvPicPr>
          <p:cNvPr id="5" name="Рисунок 4" descr="http://s.f.kz/prod/732/731130_550.jpg"/>
          <p:cNvPicPr/>
          <p:nvPr/>
        </p:nvPicPr>
        <p:blipFill rotWithShape="1">
          <a:blip r:embed="rId3" cstate="print"/>
          <a:srcRect t="16740" b="16740"/>
          <a:stretch/>
        </p:blipFill>
        <p:spPr bwMode="auto">
          <a:xfrm>
            <a:off x="1979712" y="1557771"/>
            <a:ext cx="2830580" cy="17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chemeClr val="accent1">
                    <a:lumMod val="75000"/>
                  </a:schemeClr>
                </a:solidFill>
              </a:rPr>
              <a:pPr/>
              <a:t>25</a:t>
            </a:fld>
            <a:endParaRPr lang="ru-RU" sz="4000" b="1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530" name="Picture 2" descr="Перечница — 9 букв сканворд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8" t="4286" r="24523" b="6232"/>
          <a:stretch/>
        </p:blipFill>
        <p:spPr bwMode="auto">
          <a:xfrm>
            <a:off x="5028515" y="1700808"/>
            <a:ext cx="1232219" cy="174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72237" y="2640715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ПЕРЕЦ</a:t>
            </a:r>
            <a:endParaRPr lang="ru-RU" sz="1600" dirty="0">
              <a:solidFill>
                <a:schemeClr val="bg1"/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139111" cy="62919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629" y="365126"/>
            <a:ext cx="8795657" cy="132556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6A219"/>
                </a:solidFill>
                <a:latin typeface="+mn-lt"/>
              </a:rPr>
              <a:t>Уважаемые коллеги!</a:t>
            </a:r>
            <a:br>
              <a:rPr lang="ru-RU" sz="2400" b="1" dirty="0">
                <a:solidFill>
                  <a:srgbClr val="06A219"/>
                </a:solidFill>
                <a:latin typeface="+mn-lt"/>
              </a:rPr>
            </a:br>
            <a:r>
              <a:rPr lang="ru-RU" sz="2400" b="1" dirty="0" smtClean="0">
                <a:solidFill>
                  <a:srgbClr val="06A219"/>
                </a:solidFill>
                <a:latin typeface="+mn-lt"/>
              </a:rPr>
              <a:t>Поздравляю вас с началом нового учебного года.</a:t>
            </a:r>
            <a:br>
              <a:rPr lang="ru-RU" sz="2400" b="1" dirty="0" smtClean="0">
                <a:solidFill>
                  <a:srgbClr val="06A219"/>
                </a:solidFill>
                <a:latin typeface="+mn-lt"/>
              </a:rPr>
            </a:br>
            <a:r>
              <a:rPr lang="ru-RU" sz="2400" b="1" dirty="0" smtClean="0">
                <a:solidFill>
                  <a:srgbClr val="06A219"/>
                </a:solidFill>
                <a:latin typeface="+mn-lt"/>
              </a:rPr>
              <a:t>Желаю всем сил, терпения, стремления к новым вершинам, здоровья и успехов</a:t>
            </a:r>
            <a:endParaRPr lang="ru-RU" sz="2400" b="1" dirty="0">
              <a:solidFill>
                <a:srgbClr val="06A219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26</a:t>
            </a:fld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8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27</a:t>
            </a:fld>
            <a:endParaRPr lang="ru-RU" sz="4000" b="1">
              <a:solidFill>
                <a:srgbClr val="002060"/>
              </a:solidFill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683568" y="404664"/>
            <a:ext cx="7886700" cy="5340251"/>
          </a:xfrm>
        </p:spPr>
        <p:txBody>
          <a:bodyPr>
            <a:normAutofit fontScale="85000" lnSpcReduction="20000"/>
          </a:bodyPr>
          <a:lstStyle/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Очередной учебный год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Свое начало вновь берет.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С чем вас сердечно поздравляю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Ну и, конечно же, желаю: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 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Удачи и терпенья безграничного,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Детей примерных, настроения отличного.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С улыбкой каждый новый день встречать,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Ни при каких условиях не унывать.</a:t>
            </a:r>
          </a:p>
          <a:p>
            <a:pPr algn="ctr" fontAlgn="base">
              <a:buNone/>
            </a:pPr>
            <a:endParaRPr lang="ru-RU" sz="30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Мы вас работою грузить не станем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И повторять вслух не устанем,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Что педагоги все у нас,</a:t>
            </a:r>
          </a:p>
          <a:p>
            <a:pPr algn="ctr" fontAlgn="base">
              <a:buNone/>
            </a:pPr>
            <a:r>
              <a:rPr lang="ru-RU" sz="3000" b="1" i="1" dirty="0" smtClean="0">
                <a:solidFill>
                  <a:schemeClr val="accent5">
                    <a:lumMod val="75000"/>
                  </a:schemeClr>
                </a:solidFill>
              </a:rPr>
              <a:t>Ну просто самый высший класс!</a:t>
            </a:r>
          </a:p>
          <a:p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0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Векторная иллюстрация каф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2" y="404664"/>
            <a:ext cx="8568952" cy="601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28</a:t>
            </a:fld>
            <a:endParaRPr lang="ru-RU" sz="4000" b="1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567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+mn-lt"/>
              </a:rPr>
              <a:t>Игровой приём «Прогноз погоды»</a:t>
            </a:r>
            <a:endParaRPr lang="ru-RU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3"/>
            <a:ext cx="6674229" cy="54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3</a:t>
            </a:fld>
            <a:endParaRPr lang="ru-RU" sz="40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xn----7sbb3aaldicno5bm3eh.xn--p1ai/91/5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5"/>
          <a:stretch/>
        </p:blipFill>
        <p:spPr bwMode="auto">
          <a:xfrm>
            <a:off x="994576" y="25116"/>
            <a:ext cx="6932184" cy="679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5772" y="6297232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4</a:t>
            </a:fld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02990" y="2255724"/>
            <a:ext cx="702990" cy="6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1</a:t>
            </a:r>
            <a:endParaRPr lang="ru-RU" sz="4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95736" y="25116"/>
            <a:ext cx="702990" cy="6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2</a:t>
            </a:r>
            <a:endParaRPr lang="ru-RU" sz="4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228184" y="25116"/>
            <a:ext cx="702990" cy="6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3</a:t>
            </a:r>
            <a:endParaRPr lang="ru-RU" sz="4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720326" y="2272864"/>
            <a:ext cx="702990" cy="6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4</a:t>
            </a:r>
            <a:endParaRPr lang="ru-RU" sz="4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037362" y="5387754"/>
            <a:ext cx="702990" cy="6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5</a:t>
            </a:r>
            <a:endParaRPr lang="ru-RU" sz="4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169693" y="6257850"/>
            <a:ext cx="702990" cy="6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6</a:t>
            </a:r>
            <a:endParaRPr lang="ru-RU" sz="40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259632" y="5424680"/>
            <a:ext cx="702990" cy="6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7</a:t>
            </a:r>
            <a:endParaRPr lang="ru-RU" sz="4000" b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655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</p:spPr>
        <p:txBody>
          <a:bodyPr>
            <a:normAutofit/>
          </a:bodyPr>
          <a:lstStyle/>
          <a:p>
            <a:pPr algn="ctr"/>
            <a:endParaRPr lang="ru-RU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5</a:t>
            </a:fld>
            <a:endParaRPr lang="ru-RU" sz="4000" b="1">
              <a:solidFill>
                <a:srgbClr val="002060"/>
              </a:solidFill>
            </a:endParaRPr>
          </a:p>
        </p:txBody>
      </p:sp>
      <p:pic>
        <p:nvPicPr>
          <p:cNvPr id="11266" name="Picture 2" descr="Листопад для дошкольник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" r="2137"/>
          <a:stretch/>
        </p:blipFill>
        <p:spPr bwMode="auto">
          <a:xfrm>
            <a:off x="19882" y="0"/>
            <a:ext cx="91241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01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8" name="Picture 14" descr="Десерт с клубникой «Магнолия» — Zira.uz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609" y="620688"/>
            <a:ext cx="3192551" cy="212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Десерт Павлова – рецепт с фото, Русская кух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3067405" cy="230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Чай цветы розовые (73 фото) - фото - картинки и рисунки: скачать бесплатн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332633"/>
            <a:ext cx="3264146" cy="204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Ученые: Чашка кофе по утрам снижает риск развития рак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689" y="3804795"/>
            <a:ext cx="2528392" cy="2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6</a:t>
            </a:fld>
            <a:endParaRPr lang="ru-RU" sz="4000" b="1">
              <a:solidFill>
                <a:srgbClr val="002060"/>
              </a:solidFill>
            </a:endParaRPr>
          </a:p>
        </p:txBody>
      </p:sp>
      <p:pic>
        <p:nvPicPr>
          <p:cNvPr id="6148" name="Picture 4" descr="картинка меню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152" y="1919333"/>
            <a:ext cx="3435846" cy="343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64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 chef holding an open book with a mustache on it's head and smi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156"/>
            <a:ext cx="7488832" cy="684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509120"/>
            <a:ext cx="6408712" cy="68761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ЗАКУСКА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«Классическая нарезка».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Итоги 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работы РМО. Предложения по повышению эффективности работы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РМО.</a:t>
            </a:r>
            <a:b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ОВОЩНОЕ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РАГУ «Радуга вкусов».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Анализ </a:t>
            </a:r>
            <a:r>
              <a:rPr lang="ru-RU" sz="2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статистических данных результатов </a:t>
            </a:r>
            <a: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ОГЭ/ЕГЭ.</a:t>
            </a:r>
            <a:br>
              <a:rPr lang="ru-RU" sz="28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7</a:t>
            </a:fld>
            <a:endParaRPr lang="ru-RU" sz="4000" b="1">
              <a:solidFill>
                <a:srgbClr val="002060"/>
              </a:solidFill>
            </a:endParaRPr>
          </a:p>
        </p:txBody>
      </p:sp>
      <p:pic>
        <p:nvPicPr>
          <p:cNvPr id="6" name="Picture 6" descr="Меню – &quot;РОСИНК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7" y="8156"/>
            <a:ext cx="2302847" cy="240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34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 chef holding an open book with a mustache on it's head and smi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156"/>
            <a:ext cx="7488832" cy="684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509120"/>
            <a:ext cx="6408712" cy="68761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ОВОЩНОЕ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РАГУ «Радуга вкусов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800" b="1" dirty="0" smtClean="0">
                <a:solidFill>
                  <a:prstClr val="black"/>
                </a:solidFill>
                <a:latin typeface="Calibri"/>
              </a:rPr>
              <a:t> </a:t>
            </a:r>
            <a:br>
              <a:rPr lang="ru-RU" sz="2800" b="1" dirty="0" smtClean="0">
                <a:solidFill>
                  <a:prstClr val="black"/>
                </a:solidFill>
                <a:latin typeface="Calibri"/>
              </a:rPr>
            </a:b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Обновление содержания образования по физике, 7-11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  <a:b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800" dirty="0">
                <a:latin typeface="Times New Roman"/>
                <a:ea typeface="Calibri"/>
                <a:cs typeface="Times New Roman"/>
              </a:rPr>
            </a:b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4. График оценочных процедур. Методические рекомендации, требования к оценочным процедурам.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800" dirty="0" smtClean="0">
                <a:latin typeface="Times New Roman"/>
                <a:ea typeface="Calibri"/>
                <a:cs typeface="Times New Roman"/>
              </a:rPr>
            </a:br>
            <a:endParaRPr lang="ru-RU" sz="2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8</a:t>
            </a:fld>
            <a:endParaRPr lang="ru-RU" sz="4000" b="1">
              <a:solidFill>
                <a:srgbClr val="002060"/>
              </a:solidFill>
            </a:endParaRPr>
          </a:p>
        </p:txBody>
      </p:sp>
      <p:pic>
        <p:nvPicPr>
          <p:cNvPr id="6" name="Picture 6" descr="Меню – &quot;РОСИНК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7" y="8156"/>
            <a:ext cx="2302847" cy="240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64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 chef holding an open book with a mustache on it's head and smi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156"/>
            <a:ext cx="7488832" cy="684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3" y="3068960"/>
            <a:ext cx="6192689" cy="3312368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ДЕСЕРТ «ИЗЮМИНКА».                          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5. Формирование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банка экспертов муниципальных предметных комиссий по проведению анализа внешних оценочных процедур (ОГЭ, ЕГЭ, ВПР), МЭ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ВсОШ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800" dirty="0">
                <a:latin typeface="Times New Roman"/>
                <a:ea typeface="Calibri"/>
                <a:cs typeface="Times New Roman"/>
              </a:rPr>
            </a:br>
            <a:r>
              <a:rPr lang="ru-RU" sz="28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800" dirty="0" smtClean="0">
                <a:latin typeface="Times New Roman"/>
                <a:ea typeface="Calibri"/>
                <a:cs typeface="Times New Roman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КИСЛОРОДНЫЙ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КОКТЕЙЛЬ.</a:t>
            </a:r>
            <a:endParaRPr lang="ru-RU" sz="2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4000" b="1" smtClean="0">
                <a:solidFill>
                  <a:srgbClr val="002060"/>
                </a:solidFill>
              </a:rPr>
              <a:pPr/>
              <a:t>9</a:t>
            </a:fld>
            <a:endParaRPr lang="ru-RU" sz="4000" b="1">
              <a:solidFill>
                <a:srgbClr val="002060"/>
              </a:solidFill>
            </a:endParaRPr>
          </a:p>
        </p:txBody>
      </p:sp>
      <p:pic>
        <p:nvPicPr>
          <p:cNvPr id="6" name="Picture 6" descr="Меню – &quot;РОСИНКА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7" y="8156"/>
            <a:ext cx="2302847" cy="240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08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586</Words>
  <Application>Microsoft Office PowerPoint</Application>
  <PresentationFormat>Экран (4:3)</PresentationFormat>
  <Paragraphs>161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1_Тема Office</vt:lpstr>
      <vt:lpstr>Добро пожаловать в ИНТЕЛЛЕКТУАЛЬНОЕ КАФЕ</vt:lpstr>
      <vt:lpstr>Презентация PowerPoint</vt:lpstr>
      <vt:lpstr>Игровой приём «Прогноз погоды»</vt:lpstr>
      <vt:lpstr>Презентация PowerPoint</vt:lpstr>
      <vt:lpstr>Презентация PowerPoint</vt:lpstr>
      <vt:lpstr>Презентация PowerPoint</vt:lpstr>
      <vt:lpstr>ЗАКУСКА «Классическая нарезка».  1. Итоги работы РМО. Предложения по повышению эффективности работы РМО.  ОВОЩНОЕ РАГУ «Радуга вкусов».   2. Анализ статистических данных результатов ОГЭ/ЕГЭ. </vt:lpstr>
      <vt:lpstr>ОВОЩНОЕ РАГУ «Радуга вкусов».  3. Обновление содержания образования по физике, 7-11.  4. График оценочных процедур. Методические рекомендации, требования к оценочным процедурам. </vt:lpstr>
      <vt:lpstr>ДЕСЕРТ «ИЗЮМИНКА».                           5. Формирование банка экспертов муниципальных предметных комиссий по проведению анализа внешних оценочных процедур (ОГЭ, ЕГЭ, ВПР), МЭ ВсОШ  КИСЛОРОДНЫЙ КОКТЕЙЛЬ.</vt:lpstr>
      <vt:lpstr>Голомидов Евгений Сергеевич, Речкаловская СОШ Пономарева Дарья Михайловна, Зайковская СОШ №1 Голоунина Валентина Викторовна, Горкинская СОШ  Мордяшова Ирина Анатольевна, Фоминская ООШ Свалухина Ольга Владимировна, Пьянковская ООШ Пушкарева Марина Владимировна, Килачевская СОШ Кондратьева Татьяна Валерьевна, Стриганская СОШ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ОВОЩНОЕ РАГУ «Радуга вкусов»</vt:lpstr>
      <vt:lpstr>ОВОЩНОЕ РАГУ «Радуга вкусов»</vt:lpstr>
      <vt:lpstr>ОВОЩНОЕ РАГУ «Радуга вкусов»</vt:lpstr>
      <vt:lpstr>ДЕСЕРТ «ИЗЮМИНКА»</vt:lpstr>
      <vt:lpstr>ДЕСЕРТ «ИЗЮМИНКА»</vt:lpstr>
      <vt:lpstr>ДЕСЕРТ «ИЗЮМИНКА»</vt:lpstr>
      <vt:lpstr>Рецепт на весь год  «Кислородный коктейль»</vt:lpstr>
      <vt:lpstr>Игровой прием «Вкус кофе»</vt:lpstr>
      <vt:lpstr>Уважаемые коллеги! Поздравляю вас с началом нового учебного года. Желаю всем сил, терпения, стремления к новым вершинам, здоровья и успехов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 в ИНТЕЛЛЕКТУАЛЬНОЕ КАФЕ</dc:title>
  <dc:creator>User</dc:creator>
  <cp:lastModifiedBy>User</cp:lastModifiedBy>
  <cp:revision>60</cp:revision>
  <dcterms:created xsi:type="dcterms:W3CDTF">2021-01-22T00:44:22Z</dcterms:created>
  <dcterms:modified xsi:type="dcterms:W3CDTF">2023-09-08T15:04:52Z</dcterms:modified>
</cp:coreProperties>
</file>