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1060;&#1080;&#1079;&#1080;&#1082;&#1072;%20&#1074;&#1099;&#1089;&#1090;&#1091;&#1087;&#1083;&#1077;&#1085;&#1080;&#1077;\03_&#1060;&#1080;&#1079;&#1080;&#1082;&#1072;_&#1054;&#1043;&#1069;_202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\Desktop\&#1060;&#1080;&#1079;&#1080;&#1082;&#1072;%20&#1074;&#1099;&#1089;&#1090;&#1091;&#1087;&#1083;&#1077;&#1085;&#1080;&#1077;\&#1042;&#1099;&#1087;&#1086;&#1083;&#1085;&#1077;&#1085;&#1080;&#1077;%20&#1079;&#1072;&#1076;&#1072;&#1085;&#1080;&#1081;_&#1054;&#1043;&#1069;_&#1060;&#1048;&#104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</a:t>
            </a:r>
            <a:r>
              <a:rPr lang="ru-RU" baseline="0"/>
              <a:t> учащихся ОГЭ по годам</a:t>
            </a:r>
            <a:endParaRPr lang="en-US" dirty="0"/>
          </a:p>
        </c:rich>
      </c:tx>
      <c:layout/>
    </c:title>
    <c:plotArea>
      <c:layout>
        <c:manualLayout>
          <c:layoutTarget val="inner"/>
          <c:xMode val="edge"/>
          <c:yMode val="edge"/>
          <c:x val="2.8642467386418465E-2"/>
          <c:y val="0.23656970014361542"/>
          <c:w val="0.95175357172847463"/>
          <c:h val="0.60316238312559312"/>
        </c:manualLayout>
      </c:layout>
      <c:barChart>
        <c:barDir val="col"/>
        <c:grouping val="stacked"/>
        <c:ser>
          <c:idx val="0"/>
          <c:order val="0"/>
          <c:tx>
            <c:strRef>
              <c:f>'01.06.2022'!$D$28:$D$35</c:f>
              <c:strCache>
                <c:ptCount val="1"/>
                <c:pt idx="0">
                  <c:v>2 4 8 7 30 10 25 17</c:v>
                </c:pt>
              </c:strCache>
            </c:strRef>
          </c:tx>
          <c:dLbls>
            <c:showVal val="1"/>
          </c:dLbls>
          <c:cat>
            <c:strRef>
              <c:f>'01.06.2022'!$A$28:$B$36</c:f>
              <c:strCache>
                <c:ptCount val="9"/>
                <c:pt idx="0">
                  <c:v>2012</c:v>
                </c:pt>
                <c:pt idx="1">
                  <c:v>2013</c:v>
                </c:pt>
                <c:pt idx="2">
                  <c:v>2013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2021</c:v>
                </c:pt>
              </c:strCache>
            </c:strRef>
          </c:cat>
          <c:val>
            <c:numRef>
              <c:f>'01.06.2022'!$D$28:$D$36</c:f>
              <c:numCache>
                <c:formatCode>General</c:formatCode>
                <c:ptCount val="9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7</c:v>
                </c:pt>
                <c:pt idx="4">
                  <c:v>30</c:v>
                </c:pt>
                <c:pt idx="5">
                  <c:v>10</c:v>
                </c:pt>
                <c:pt idx="6">
                  <c:v>25</c:v>
                </c:pt>
                <c:pt idx="7">
                  <c:v>17</c:v>
                </c:pt>
                <c:pt idx="8">
                  <c:v>6</c:v>
                </c:pt>
              </c:numCache>
            </c:numRef>
          </c:val>
        </c:ser>
        <c:overlap val="100"/>
        <c:axId val="77455744"/>
        <c:axId val="77457280"/>
      </c:barChart>
      <c:catAx>
        <c:axId val="77455744"/>
        <c:scaling>
          <c:orientation val="minMax"/>
        </c:scaling>
        <c:axPos val="b"/>
        <c:majorGridlines/>
        <c:tickLblPos val="nextTo"/>
        <c:crossAx val="77457280"/>
        <c:crosses val="autoZero"/>
        <c:auto val="1"/>
        <c:lblAlgn val="ctr"/>
        <c:lblOffset val="100"/>
      </c:catAx>
      <c:valAx>
        <c:axId val="77457280"/>
        <c:scaling>
          <c:orientation val="minMax"/>
        </c:scaling>
        <c:axPos val="l"/>
        <c:majorGridlines/>
        <c:numFmt formatCode="General" sourceLinked="1"/>
        <c:tickLblPos val="nextTo"/>
        <c:crossAx val="7745574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ОГЭ_ФИЗ!$A$17</c:f>
              <c:strCache>
                <c:ptCount val="1"/>
                <c:pt idx="0">
                  <c:v>110119</c:v>
                </c:pt>
              </c:strCache>
            </c:strRef>
          </c:tx>
          <c:cat>
            <c:numRef>
              <c:f>(ОГЭ_ФИЗ!$E$8:$AC$8;ОГЭ_ФИЗ!$E$11:$AC$11)</c:f>
              <c:numCache>
                <c:formatCode>General</c:formatCode>
                <c:ptCount val="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18</c:v>
                </c:pt>
                <c:pt idx="17">
                  <c:v>19</c:v>
                </c:pt>
                <c:pt idx="18">
                  <c:v>17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 formatCode="0">
                  <c:v>50</c:v>
                </c:pt>
                <c:pt idx="26" formatCode="0">
                  <c:v>33.333333333333329</c:v>
                </c:pt>
                <c:pt idx="27" formatCode="0">
                  <c:v>0</c:v>
                </c:pt>
                <c:pt idx="28" formatCode="0">
                  <c:v>38.888888888888893</c:v>
                </c:pt>
                <c:pt idx="29" formatCode="0">
                  <c:v>11.111111111111111</c:v>
                </c:pt>
                <c:pt idx="30" formatCode="0">
                  <c:v>11.111111111111111</c:v>
                </c:pt>
                <c:pt idx="31" formatCode="0">
                  <c:v>33.333333333333329</c:v>
                </c:pt>
                <c:pt idx="32" formatCode="0">
                  <c:v>55.555555555555557</c:v>
                </c:pt>
                <c:pt idx="33" formatCode="0">
                  <c:v>0</c:v>
                </c:pt>
                <c:pt idx="34" formatCode="0">
                  <c:v>22.222222222222221</c:v>
                </c:pt>
                <c:pt idx="35" formatCode="0">
                  <c:v>38.888888888888893</c:v>
                </c:pt>
                <c:pt idx="36" formatCode="0">
                  <c:v>27.777777777777779</c:v>
                </c:pt>
                <c:pt idx="37" formatCode="0">
                  <c:v>50</c:v>
                </c:pt>
                <c:pt idx="38" formatCode="0">
                  <c:v>55.555555555555557</c:v>
                </c:pt>
                <c:pt idx="39" formatCode="0">
                  <c:v>55.555555555555557</c:v>
                </c:pt>
                <c:pt idx="40" formatCode="0">
                  <c:v>55.555555555555557</c:v>
                </c:pt>
                <c:pt idx="41" formatCode="0">
                  <c:v>55.555555555555557</c:v>
                </c:pt>
                <c:pt idx="42" formatCode="0">
                  <c:v>55.555555555555557</c:v>
                </c:pt>
                <c:pt idx="43" formatCode="0">
                  <c:v>3.7037037037037033</c:v>
                </c:pt>
                <c:pt idx="44" formatCode="0">
                  <c:v>11.111111111111111</c:v>
                </c:pt>
                <c:pt idx="45" formatCode="0">
                  <c:v>5.5555555555555554</c:v>
                </c:pt>
                <c:pt idx="46" formatCode="0">
                  <c:v>27.777777777777779</c:v>
                </c:pt>
                <c:pt idx="47" formatCode="0">
                  <c:v>11.111111111111111</c:v>
                </c:pt>
                <c:pt idx="48" formatCode="0">
                  <c:v>0</c:v>
                </c:pt>
                <c:pt idx="49" formatCode="0">
                  <c:v>3.7037037037037033</c:v>
                </c:pt>
              </c:numCache>
            </c:numRef>
          </c:cat>
          <c:val>
            <c:numRef>
              <c:f>ОГЭ_ФИЗ!$E$17:$AC$17</c:f>
              <c:numCache>
                <c:formatCode>General</c:formatCode>
                <c:ptCount val="25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2</c:v>
                </c:pt>
                <c:pt idx="14">
                  <c:v>0</c:v>
                </c:pt>
                <c:pt idx="15">
                  <c:v>1</c:v>
                </c:pt>
                <c:pt idx="16">
                  <c:v>2</c:v>
                </c:pt>
                <c:pt idx="17">
                  <c:v>1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</c:numCache>
            </c:numRef>
          </c:val>
        </c:ser>
        <c:ser>
          <c:idx val="1"/>
          <c:order val="1"/>
          <c:tx>
            <c:strRef>
              <c:f>ОГЭ_ФИЗ!$A$16</c:f>
              <c:strCache>
                <c:ptCount val="1"/>
                <c:pt idx="0">
                  <c:v>110114</c:v>
                </c:pt>
              </c:strCache>
            </c:strRef>
          </c:tx>
          <c:cat>
            <c:numRef>
              <c:f>(ОГЭ_ФИЗ!$E$8:$AC$8;ОГЭ_ФИЗ!$E$11:$AC$11)</c:f>
              <c:numCache>
                <c:formatCode>General</c:formatCode>
                <c:ptCount val="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18</c:v>
                </c:pt>
                <c:pt idx="17">
                  <c:v>19</c:v>
                </c:pt>
                <c:pt idx="18">
                  <c:v>17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 formatCode="0">
                  <c:v>50</c:v>
                </c:pt>
                <c:pt idx="26" formatCode="0">
                  <c:v>33.333333333333329</c:v>
                </c:pt>
                <c:pt idx="27" formatCode="0">
                  <c:v>0</c:v>
                </c:pt>
                <c:pt idx="28" formatCode="0">
                  <c:v>38.888888888888893</c:v>
                </c:pt>
                <c:pt idx="29" formatCode="0">
                  <c:v>11.111111111111111</c:v>
                </c:pt>
                <c:pt idx="30" formatCode="0">
                  <c:v>11.111111111111111</c:v>
                </c:pt>
                <c:pt idx="31" formatCode="0">
                  <c:v>33.333333333333329</c:v>
                </c:pt>
                <c:pt idx="32" formatCode="0">
                  <c:v>55.555555555555557</c:v>
                </c:pt>
                <c:pt idx="33" formatCode="0">
                  <c:v>0</c:v>
                </c:pt>
                <c:pt idx="34" formatCode="0">
                  <c:v>22.222222222222221</c:v>
                </c:pt>
                <c:pt idx="35" formatCode="0">
                  <c:v>38.888888888888893</c:v>
                </c:pt>
                <c:pt idx="36" formatCode="0">
                  <c:v>27.777777777777779</c:v>
                </c:pt>
                <c:pt idx="37" formatCode="0">
                  <c:v>50</c:v>
                </c:pt>
                <c:pt idx="38" formatCode="0">
                  <c:v>55.555555555555557</c:v>
                </c:pt>
                <c:pt idx="39" formatCode="0">
                  <c:v>55.555555555555557</c:v>
                </c:pt>
                <c:pt idx="40" formatCode="0">
                  <c:v>55.555555555555557</c:v>
                </c:pt>
                <c:pt idx="41" formatCode="0">
                  <c:v>55.555555555555557</c:v>
                </c:pt>
                <c:pt idx="42" formatCode="0">
                  <c:v>55.555555555555557</c:v>
                </c:pt>
                <c:pt idx="43" formatCode="0">
                  <c:v>3.7037037037037033</c:v>
                </c:pt>
                <c:pt idx="44" formatCode="0">
                  <c:v>11.111111111111111</c:v>
                </c:pt>
                <c:pt idx="45" formatCode="0">
                  <c:v>5.5555555555555554</c:v>
                </c:pt>
                <c:pt idx="46" formatCode="0">
                  <c:v>27.777777777777779</c:v>
                </c:pt>
                <c:pt idx="47" formatCode="0">
                  <c:v>11.111111111111111</c:v>
                </c:pt>
                <c:pt idx="48" formatCode="0">
                  <c:v>0</c:v>
                </c:pt>
                <c:pt idx="49" formatCode="0">
                  <c:v>3.7037037037037033</c:v>
                </c:pt>
              </c:numCache>
            </c:numRef>
          </c:cat>
          <c:val>
            <c:numRef>
              <c:f>ОГЭ_ФИЗ!$E$16:$AC$16</c:f>
              <c:numCache>
                <c:formatCode>General</c:formatCode>
                <c:ptCount val="25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2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2</c:v>
                </c:pt>
                <c:pt idx="18">
                  <c:v>0</c:v>
                </c:pt>
                <c:pt idx="19">
                  <c:v>1</c:v>
                </c:pt>
                <c:pt idx="20">
                  <c:v>0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</c:numCache>
            </c:numRef>
          </c:val>
        </c:ser>
        <c:ser>
          <c:idx val="2"/>
          <c:order val="2"/>
          <c:tx>
            <c:strRef>
              <c:f>ОГЭ_ФИЗ!$A$15</c:f>
              <c:strCache>
                <c:ptCount val="1"/>
                <c:pt idx="0">
                  <c:v>110114</c:v>
                </c:pt>
              </c:strCache>
            </c:strRef>
          </c:tx>
          <c:cat>
            <c:numRef>
              <c:f>(ОГЭ_ФИЗ!$E$8:$AC$8;ОГЭ_ФИЗ!$E$11:$AC$11)</c:f>
              <c:numCache>
                <c:formatCode>General</c:formatCode>
                <c:ptCount val="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18</c:v>
                </c:pt>
                <c:pt idx="17">
                  <c:v>19</c:v>
                </c:pt>
                <c:pt idx="18">
                  <c:v>17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 formatCode="0">
                  <c:v>50</c:v>
                </c:pt>
                <c:pt idx="26" formatCode="0">
                  <c:v>33.333333333333329</c:v>
                </c:pt>
                <c:pt idx="27" formatCode="0">
                  <c:v>0</c:v>
                </c:pt>
                <c:pt idx="28" formatCode="0">
                  <c:v>38.888888888888893</c:v>
                </c:pt>
                <c:pt idx="29" formatCode="0">
                  <c:v>11.111111111111111</c:v>
                </c:pt>
                <c:pt idx="30" formatCode="0">
                  <c:v>11.111111111111111</c:v>
                </c:pt>
                <c:pt idx="31" formatCode="0">
                  <c:v>33.333333333333329</c:v>
                </c:pt>
                <c:pt idx="32" formatCode="0">
                  <c:v>55.555555555555557</c:v>
                </c:pt>
                <c:pt idx="33" formatCode="0">
                  <c:v>0</c:v>
                </c:pt>
                <c:pt idx="34" formatCode="0">
                  <c:v>22.222222222222221</c:v>
                </c:pt>
                <c:pt idx="35" formatCode="0">
                  <c:v>38.888888888888893</c:v>
                </c:pt>
                <c:pt idx="36" formatCode="0">
                  <c:v>27.777777777777779</c:v>
                </c:pt>
                <c:pt idx="37" formatCode="0">
                  <c:v>50</c:v>
                </c:pt>
                <c:pt idx="38" formatCode="0">
                  <c:v>55.555555555555557</c:v>
                </c:pt>
                <c:pt idx="39" formatCode="0">
                  <c:v>55.555555555555557</c:v>
                </c:pt>
                <c:pt idx="40" formatCode="0">
                  <c:v>55.555555555555557</c:v>
                </c:pt>
                <c:pt idx="41" formatCode="0">
                  <c:v>55.555555555555557</c:v>
                </c:pt>
                <c:pt idx="42" formatCode="0">
                  <c:v>55.555555555555557</c:v>
                </c:pt>
                <c:pt idx="43" formatCode="0">
                  <c:v>3.7037037037037033</c:v>
                </c:pt>
                <c:pt idx="44" formatCode="0">
                  <c:v>11.111111111111111</c:v>
                </c:pt>
                <c:pt idx="45" formatCode="0">
                  <c:v>5.5555555555555554</c:v>
                </c:pt>
                <c:pt idx="46" formatCode="0">
                  <c:v>27.777777777777779</c:v>
                </c:pt>
                <c:pt idx="47" formatCode="0">
                  <c:v>11.111111111111111</c:v>
                </c:pt>
                <c:pt idx="48" formatCode="0">
                  <c:v>0</c:v>
                </c:pt>
                <c:pt idx="49" formatCode="0">
                  <c:v>3.7037037037037033</c:v>
                </c:pt>
              </c:numCache>
            </c:numRef>
          </c:cat>
          <c:val>
            <c:numRef>
              <c:f>ОГЭ_ФИЗ!$E$15:$AC$15</c:f>
              <c:numCache>
                <c:formatCode>General</c:formatCode>
                <c:ptCount val="2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0</c:v>
                </c:pt>
                <c:pt idx="19">
                  <c:v>1</c:v>
                </c:pt>
                <c:pt idx="20">
                  <c:v>0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</c:numCache>
            </c:numRef>
          </c:val>
        </c:ser>
        <c:ser>
          <c:idx val="3"/>
          <c:order val="3"/>
          <c:tx>
            <c:strRef>
              <c:f>ОГЭ_ФИЗ!$A$14</c:f>
              <c:strCache>
                <c:ptCount val="1"/>
                <c:pt idx="0">
                  <c:v>110114</c:v>
                </c:pt>
              </c:strCache>
            </c:strRef>
          </c:tx>
          <c:cat>
            <c:numRef>
              <c:f>(ОГЭ_ФИЗ!$E$8:$AC$8;ОГЭ_ФИЗ!$E$11:$AC$11)</c:f>
              <c:numCache>
                <c:formatCode>General</c:formatCode>
                <c:ptCount val="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18</c:v>
                </c:pt>
                <c:pt idx="17">
                  <c:v>19</c:v>
                </c:pt>
                <c:pt idx="18">
                  <c:v>17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 formatCode="0">
                  <c:v>50</c:v>
                </c:pt>
                <c:pt idx="26" formatCode="0">
                  <c:v>33.333333333333329</c:v>
                </c:pt>
                <c:pt idx="27" formatCode="0">
                  <c:v>0</c:v>
                </c:pt>
                <c:pt idx="28" formatCode="0">
                  <c:v>38.888888888888893</c:v>
                </c:pt>
                <c:pt idx="29" formatCode="0">
                  <c:v>11.111111111111111</c:v>
                </c:pt>
                <c:pt idx="30" formatCode="0">
                  <c:v>11.111111111111111</c:v>
                </c:pt>
                <c:pt idx="31" formatCode="0">
                  <c:v>33.333333333333329</c:v>
                </c:pt>
                <c:pt idx="32" formatCode="0">
                  <c:v>55.555555555555557</c:v>
                </c:pt>
                <c:pt idx="33" formatCode="0">
                  <c:v>0</c:v>
                </c:pt>
                <c:pt idx="34" formatCode="0">
                  <c:v>22.222222222222221</c:v>
                </c:pt>
                <c:pt idx="35" formatCode="0">
                  <c:v>38.888888888888893</c:v>
                </c:pt>
                <c:pt idx="36" formatCode="0">
                  <c:v>27.777777777777779</c:v>
                </c:pt>
                <c:pt idx="37" formatCode="0">
                  <c:v>50</c:v>
                </c:pt>
                <c:pt idx="38" formatCode="0">
                  <c:v>55.555555555555557</c:v>
                </c:pt>
                <c:pt idx="39" formatCode="0">
                  <c:v>55.555555555555557</c:v>
                </c:pt>
                <c:pt idx="40" formatCode="0">
                  <c:v>55.555555555555557</c:v>
                </c:pt>
                <c:pt idx="41" formatCode="0">
                  <c:v>55.555555555555557</c:v>
                </c:pt>
                <c:pt idx="42" formatCode="0">
                  <c:v>55.555555555555557</c:v>
                </c:pt>
                <c:pt idx="43" formatCode="0">
                  <c:v>3.7037037037037033</c:v>
                </c:pt>
                <c:pt idx="44" formatCode="0">
                  <c:v>11.111111111111111</c:v>
                </c:pt>
                <c:pt idx="45" formatCode="0">
                  <c:v>5.5555555555555554</c:v>
                </c:pt>
                <c:pt idx="46" formatCode="0">
                  <c:v>27.777777777777779</c:v>
                </c:pt>
                <c:pt idx="47" formatCode="0">
                  <c:v>11.111111111111111</c:v>
                </c:pt>
                <c:pt idx="48" formatCode="0">
                  <c:v>0</c:v>
                </c:pt>
                <c:pt idx="49" formatCode="0">
                  <c:v>3.7037037037037033</c:v>
                </c:pt>
              </c:numCache>
            </c:numRef>
          </c:cat>
          <c:val>
            <c:numRef>
              <c:f>ОГЭ_ФИЗ!$E$14:$AC$14</c:f>
              <c:numCache>
                <c:formatCode>General</c:formatCode>
                <c:ptCount val="2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2</c:v>
                </c:pt>
                <c:pt idx="23">
                  <c:v>0</c:v>
                </c:pt>
                <c:pt idx="24">
                  <c:v>0</c:v>
                </c:pt>
              </c:numCache>
            </c:numRef>
          </c:val>
        </c:ser>
        <c:ser>
          <c:idx val="4"/>
          <c:order val="4"/>
          <c:tx>
            <c:strRef>
              <c:f>ОГЭ_ФИЗ!$A$13</c:f>
              <c:strCache>
                <c:ptCount val="1"/>
                <c:pt idx="0">
                  <c:v>110110</c:v>
                </c:pt>
              </c:strCache>
            </c:strRef>
          </c:tx>
          <c:cat>
            <c:numRef>
              <c:f>(ОГЭ_ФИЗ!$E$8:$AC$8;ОГЭ_ФИЗ!$E$11:$AC$11)</c:f>
              <c:numCache>
                <c:formatCode>General</c:formatCode>
                <c:ptCount val="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18</c:v>
                </c:pt>
                <c:pt idx="17">
                  <c:v>19</c:v>
                </c:pt>
                <c:pt idx="18">
                  <c:v>17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 formatCode="0">
                  <c:v>50</c:v>
                </c:pt>
                <c:pt idx="26" formatCode="0">
                  <c:v>33.333333333333329</c:v>
                </c:pt>
                <c:pt idx="27" formatCode="0">
                  <c:v>0</c:v>
                </c:pt>
                <c:pt idx="28" formatCode="0">
                  <c:v>38.888888888888893</c:v>
                </c:pt>
                <c:pt idx="29" formatCode="0">
                  <c:v>11.111111111111111</c:v>
                </c:pt>
                <c:pt idx="30" formatCode="0">
                  <c:v>11.111111111111111</c:v>
                </c:pt>
                <c:pt idx="31" formatCode="0">
                  <c:v>33.333333333333329</c:v>
                </c:pt>
                <c:pt idx="32" formatCode="0">
                  <c:v>55.555555555555557</c:v>
                </c:pt>
                <c:pt idx="33" formatCode="0">
                  <c:v>0</c:v>
                </c:pt>
                <c:pt idx="34" formatCode="0">
                  <c:v>22.222222222222221</c:v>
                </c:pt>
                <c:pt idx="35" formatCode="0">
                  <c:v>38.888888888888893</c:v>
                </c:pt>
                <c:pt idx="36" formatCode="0">
                  <c:v>27.777777777777779</c:v>
                </c:pt>
                <c:pt idx="37" formatCode="0">
                  <c:v>50</c:v>
                </c:pt>
                <c:pt idx="38" formatCode="0">
                  <c:v>55.555555555555557</c:v>
                </c:pt>
                <c:pt idx="39" formatCode="0">
                  <c:v>55.555555555555557</c:v>
                </c:pt>
                <c:pt idx="40" formatCode="0">
                  <c:v>55.555555555555557</c:v>
                </c:pt>
                <c:pt idx="41" formatCode="0">
                  <c:v>55.555555555555557</c:v>
                </c:pt>
                <c:pt idx="42" formatCode="0">
                  <c:v>55.555555555555557</c:v>
                </c:pt>
                <c:pt idx="43" formatCode="0">
                  <c:v>3.7037037037037033</c:v>
                </c:pt>
                <c:pt idx="44" formatCode="0">
                  <c:v>11.111111111111111</c:v>
                </c:pt>
                <c:pt idx="45" formatCode="0">
                  <c:v>5.5555555555555554</c:v>
                </c:pt>
                <c:pt idx="46" formatCode="0">
                  <c:v>27.777777777777779</c:v>
                </c:pt>
                <c:pt idx="47" formatCode="0">
                  <c:v>11.111111111111111</c:v>
                </c:pt>
                <c:pt idx="48" formatCode="0">
                  <c:v>0</c:v>
                </c:pt>
                <c:pt idx="49" formatCode="0">
                  <c:v>3.7037037037037033</c:v>
                </c:pt>
              </c:numCache>
            </c:numRef>
          </c:cat>
          <c:val>
            <c:numRef>
              <c:f>ОГЭ_ФИЗ!$E$13:$AC$13</c:f>
              <c:numCache>
                <c:formatCode>General</c:formatCode>
                <c:ptCount val="25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2</c:v>
                </c:pt>
                <c:pt idx="14">
                  <c:v>1</c:v>
                </c:pt>
                <c:pt idx="15">
                  <c:v>1</c:v>
                </c:pt>
                <c:pt idx="16">
                  <c:v>2</c:v>
                </c:pt>
                <c:pt idx="17">
                  <c:v>2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</c:numCache>
            </c:numRef>
          </c:val>
        </c:ser>
        <c:ser>
          <c:idx val="5"/>
          <c:order val="5"/>
          <c:tx>
            <c:strRef>
              <c:f>ОГЭ_ФИЗ!$A$12</c:f>
              <c:strCache>
                <c:ptCount val="1"/>
                <c:pt idx="0">
                  <c:v>110105</c:v>
                </c:pt>
              </c:strCache>
            </c:strRef>
          </c:tx>
          <c:cat>
            <c:numRef>
              <c:f>(ОГЭ_ФИЗ!$E$8:$AC$8;ОГЭ_ФИЗ!$E$11:$AC$11)</c:f>
              <c:numCache>
                <c:formatCode>General</c:formatCode>
                <c:ptCount val="5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18</c:v>
                </c:pt>
                <c:pt idx="17">
                  <c:v>19</c:v>
                </c:pt>
                <c:pt idx="18">
                  <c:v>17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 formatCode="0">
                  <c:v>50</c:v>
                </c:pt>
                <c:pt idx="26" formatCode="0">
                  <c:v>33.333333333333329</c:v>
                </c:pt>
                <c:pt idx="27" formatCode="0">
                  <c:v>0</c:v>
                </c:pt>
                <c:pt idx="28" formatCode="0">
                  <c:v>38.888888888888893</c:v>
                </c:pt>
                <c:pt idx="29" formatCode="0">
                  <c:v>11.111111111111111</c:v>
                </c:pt>
                <c:pt idx="30" formatCode="0">
                  <c:v>11.111111111111111</c:v>
                </c:pt>
                <c:pt idx="31" formatCode="0">
                  <c:v>33.333333333333329</c:v>
                </c:pt>
                <c:pt idx="32" formatCode="0">
                  <c:v>55.555555555555557</c:v>
                </c:pt>
                <c:pt idx="33" formatCode="0">
                  <c:v>0</c:v>
                </c:pt>
                <c:pt idx="34" formatCode="0">
                  <c:v>22.222222222222221</c:v>
                </c:pt>
                <c:pt idx="35" formatCode="0">
                  <c:v>38.888888888888893</c:v>
                </c:pt>
                <c:pt idx="36" formatCode="0">
                  <c:v>27.777777777777779</c:v>
                </c:pt>
                <c:pt idx="37" formatCode="0">
                  <c:v>50</c:v>
                </c:pt>
                <c:pt idx="38" formatCode="0">
                  <c:v>55.555555555555557</c:v>
                </c:pt>
                <c:pt idx="39" formatCode="0">
                  <c:v>55.555555555555557</c:v>
                </c:pt>
                <c:pt idx="40" formatCode="0">
                  <c:v>55.555555555555557</c:v>
                </c:pt>
                <c:pt idx="41" formatCode="0">
                  <c:v>55.555555555555557</c:v>
                </c:pt>
                <c:pt idx="42" formatCode="0">
                  <c:v>55.555555555555557</c:v>
                </c:pt>
                <c:pt idx="43" formatCode="0">
                  <c:v>3.7037037037037033</c:v>
                </c:pt>
                <c:pt idx="44" formatCode="0">
                  <c:v>11.111111111111111</c:v>
                </c:pt>
                <c:pt idx="45" formatCode="0">
                  <c:v>5.5555555555555554</c:v>
                </c:pt>
                <c:pt idx="46" formatCode="0">
                  <c:v>27.777777777777779</c:v>
                </c:pt>
                <c:pt idx="47" formatCode="0">
                  <c:v>11.111111111111111</c:v>
                </c:pt>
                <c:pt idx="48" formatCode="0">
                  <c:v>0</c:v>
                </c:pt>
                <c:pt idx="49" formatCode="0">
                  <c:v>3.7037037037037033</c:v>
                </c:pt>
              </c:numCache>
            </c:numRef>
          </c:cat>
          <c:val>
            <c:numRef>
              <c:f>ОГЭ_ФИЗ!$E$12:$AC$12</c:f>
              <c:numCache>
                <c:formatCode>General</c:formatCode>
                <c:ptCount val="2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2</c:v>
                </c:pt>
                <c:pt idx="13">
                  <c:v>2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</c:numCache>
            </c:numRef>
          </c:val>
        </c:ser>
        <c:shape val="box"/>
        <c:axId val="99637888"/>
        <c:axId val="99707136"/>
        <c:axId val="0"/>
      </c:bar3DChart>
      <c:catAx>
        <c:axId val="99637888"/>
        <c:scaling>
          <c:orientation val="minMax"/>
        </c:scaling>
        <c:axPos val="b"/>
        <c:numFmt formatCode="General" sourceLinked="1"/>
        <c:tickLblPos val="nextTo"/>
        <c:crossAx val="99707136"/>
        <c:crosses val="autoZero"/>
        <c:auto val="1"/>
        <c:lblAlgn val="ctr"/>
        <c:lblOffset val="100"/>
      </c:catAx>
      <c:valAx>
        <c:axId val="99707136"/>
        <c:scaling>
          <c:orientation val="minMax"/>
        </c:scaling>
        <c:axPos val="l"/>
        <c:majorGridlines/>
        <c:numFmt formatCode="General" sourceLinked="1"/>
        <c:tickLblPos val="nextTo"/>
        <c:crossAx val="9963788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92896"/>
            <a:ext cx="7851648" cy="12835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</a:rPr>
              <a:t>Качественный анализ результатов ОГЭ </a:t>
            </a:r>
            <a:endParaRPr lang="ru-RU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509" y="1556792"/>
            <a:ext cx="901100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91392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1. Количество участников ОГЭ по учебному предмету «Физика».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600" dirty="0" smtClean="0"/>
              <a:t>В основном государственном экзамене по физике в 2022 году приняли участие 6 девятиклассников </a:t>
            </a:r>
            <a:r>
              <a:rPr lang="ru-RU" sz="1600" dirty="0" err="1" smtClean="0"/>
              <a:t>Ирбитского</a:t>
            </a:r>
            <a:r>
              <a:rPr lang="ru-RU" sz="1600" dirty="0" smtClean="0"/>
              <a:t> района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79512" y="2636912"/>
          <a:ext cx="896448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2. </a:t>
            </a:r>
            <a:r>
              <a:rPr lang="ru-RU" sz="2800" b="1" dirty="0" smtClean="0">
                <a:solidFill>
                  <a:schemeClr val="tx1"/>
                </a:solidFill>
              </a:rPr>
              <a:t>Результатах </a:t>
            </a:r>
            <a:r>
              <a:rPr lang="ru-RU" sz="2800" b="1" dirty="0" smtClean="0">
                <a:solidFill>
                  <a:schemeClr val="tx1"/>
                </a:solidFill>
              </a:rPr>
              <a:t>ОГЭ в 9 классе по физике в 2022 году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988840"/>
          <a:ext cx="9143999" cy="3369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561"/>
                <a:gridCol w="1510367"/>
                <a:gridCol w="1455837"/>
                <a:gridCol w="858638"/>
                <a:gridCol w="936696"/>
                <a:gridCol w="936696"/>
                <a:gridCol w="760790"/>
                <a:gridCol w="1268718"/>
                <a:gridCol w="936696"/>
              </a:tblGrid>
              <a:tr h="773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Школа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учащихся, участвовавших в ОГЭ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(процент) учащихся, набравших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соответсвующий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балл по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пятибальной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шкале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Наибольший первичный балл (из 45)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Средний первичный балл</a:t>
                      </a:r>
                    </a:p>
                  </a:txBody>
                  <a:tcPr marL="9525" marR="9525" marT="9525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 "3" (11-22)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"4" (23-34)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кол-во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кол-во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Зайковская</a:t>
                      </a:r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№1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Пионерская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Речкаловская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Харловская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району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83,3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16,7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3. Статистический </a:t>
            </a:r>
            <a:r>
              <a:rPr lang="ru-RU" sz="2800" dirty="0" smtClean="0">
                <a:solidFill>
                  <a:schemeClr val="tx1"/>
                </a:solidFill>
              </a:rPr>
              <a:t>анализ выполнения заданий КИМ ОГЭ в 2022 году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2913" y="1844824"/>
          <a:ext cx="8931087" cy="4042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Статистический анализ выполнения заданий КИМ ОГЭ в 2022 году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96752"/>
          <a:ext cx="868680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448"/>
                <a:gridCol w="5544616"/>
                <a:gridCol w="936104"/>
                <a:gridCol w="12596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Номер задания в КИМ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Проверяемые элементы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Уровень сложности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Процент выполнения </a:t>
                      </a:r>
                      <a:r>
                        <a:rPr lang="ru-RU" sz="1400" dirty="0" err="1" smtClean="0"/>
                        <a:t>Ирбитский</a:t>
                      </a:r>
                      <a:r>
                        <a:rPr lang="ru-RU" sz="1400" dirty="0" smtClean="0"/>
                        <a:t> район, %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Различать словесную формулировку и математическое выражение закона, формулы, связывающие данную физическую величину с другими величинами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33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Распознавать проявление изученных физических явлений, выделяя их существенные свойства/признаки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0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Вычислять значение величины при анализе явлений с использованием законов и формул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Вычислять значение величины при анализе явлений с использованием законов и формул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Вычислять значение величины при анализе явлений с использованием законов и формул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0</a:t>
                      </a:r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 smtClean="0"/>
              <a:t>4. Содержательный </a:t>
            </a:r>
            <a:r>
              <a:rPr lang="ru-RU" sz="2800" b="1" dirty="0" smtClean="0"/>
              <a:t>анализ выполнения заданий КИМ ОГЭ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Для содержательного анализа использовался вариант 60042, который решали 1120 выпускников.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63638"/>
            <a:ext cx="8663511" cy="574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880962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85" y="2420888"/>
            <a:ext cx="90866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124</TotalTime>
  <Words>265</Words>
  <Application>Microsoft Office PowerPoint</Application>
  <PresentationFormat>Экран (4:3)</PresentationFormat>
  <Paragraphs>83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Качественный анализ результатов ОГЭ </vt:lpstr>
      <vt:lpstr>1. Количество участников ОГЭ по учебному предмету «Физика».</vt:lpstr>
      <vt:lpstr>2. Результатах ОГЭ в 9 классе по физике в 2022 году</vt:lpstr>
      <vt:lpstr>3. Статистический анализ выполнения заданий КИМ ОГЭ в 2022 году</vt:lpstr>
      <vt:lpstr>Статистический анализ выполнения заданий КИМ ОГЭ в 2022 году</vt:lpstr>
      <vt:lpstr>4. Содержательный анализ выполнения заданий КИМ ОГЭ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Качественный анализ результатов ОГЭ </dc:title>
  <dc:creator>Евгений Голомидов</dc:creator>
  <cp:lastModifiedBy>Евгений Голомидов</cp:lastModifiedBy>
  <cp:revision>25</cp:revision>
  <dcterms:created xsi:type="dcterms:W3CDTF">2022-10-31T09:05:42Z</dcterms:created>
  <dcterms:modified xsi:type="dcterms:W3CDTF">2022-10-31T11:13:02Z</dcterms:modified>
</cp:coreProperties>
</file>