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71" r:id="rId7"/>
    <p:sldId id="270" r:id="rId8"/>
    <p:sldId id="262" r:id="rId9"/>
    <p:sldId id="263" r:id="rId10"/>
    <p:sldId id="264" r:id="rId11"/>
    <p:sldId id="267" r:id="rId12"/>
    <p:sldId id="265" r:id="rId13"/>
    <p:sldId id="268" r:id="rId14"/>
    <p:sldId id="269" r:id="rId15"/>
    <p:sldId id="272" r:id="rId16"/>
    <p:sldId id="273" r:id="rId17"/>
    <p:sldId id="275" r:id="rId18"/>
    <p:sldId id="276" r:id="rId19"/>
    <p:sldId id="277" r:id="rId20"/>
    <p:sldId id="280" r:id="rId21"/>
    <p:sldId id="279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05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Особенности </a:t>
            </a:r>
            <a:r>
              <a:rPr lang="ru-RU" b="1" dirty="0"/>
              <a:t>подготовки к </a:t>
            </a:r>
            <a:r>
              <a:rPr lang="ru-RU" b="1" dirty="0" smtClean="0"/>
              <a:t>ГИА 2023 (9, 11 классы)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77830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1900996"/>
              </p:ext>
            </p:extLst>
          </p:nvPr>
        </p:nvGraphicFramePr>
        <p:xfrm>
          <a:off x="467544" y="2132856"/>
          <a:ext cx="7920880" cy="2376265"/>
        </p:xfrm>
        <a:graphic>
          <a:graphicData uri="http://schemas.openxmlformats.org/drawingml/2006/table">
            <a:tbl>
              <a:tblPr/>
              <a:tblGrid>
                <a:gridCol w="3960440"/>
                <a:gridCol w="3960440"/>
              </a:tblGrid>
              <a:tr h="475253"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Первичный</a:t>
                      </a:r>
                      <a:r>
                        <a:rPr lang="ru-RU" baseline="0" dirty="0" smtClean="0">
                          <a:effectLst/>
                        </a:rPr>
                        <a:t> балл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347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Задания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1 ПБ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 1–3, 7–9, 12–14, 18, 22, 23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2 ПБ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 4–6, 10, 11, 15–17, 19–21, 25, 26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3</a:t>
                      </a:r>
                      <a:r>
                        <a:rPr lang="ru-RU" baseline="0" dirty="0" smtClean="0">
                          <a:effectLst/>
                        </a:rPr>
                        <a:t> ПБ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 24, 27–29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253"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4 ПБ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 30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06032" y="1098982"/>
            <a:ext cx="6557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/>
              <a:t>Таблица баллов за выполненные задания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81478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Включение заданий 1 части на уроках.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Проверка знания формул.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Прорешивание</a:t>
            </a:r>
            <a:r>
              <a:rPr lang="ru-RU" dirty="0" smtClean="0"/>
              <a:t> заданий 1 части по темам.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Проведение пробного экзамена.</a:t>
            </a:r>
          </a:p>
          <a:p>
            <a:pPr marL="514350" indent="-514350">
              <a:buAutoNum type="arabicPeriod"/>
            </a:pPr>
            <a:r>
              <a:rPr lang="ru-RU" dirty="0" smtClean="0"/>
              <a:t>1 раз в 3 недели, начиная с ноября написание варианта полностью самостоятельно.</a:t>
            </a:r>
          </a:p>
          <a:p>
            <a:pPr marL="514350" indent="-514350">
              <a:buAutoNum type="arabicPeriod"/>
            </a:pPr>
            <a:r>
              <a:rPr lang="ru-RU" dirty="0" smtClean="0"/>
              <a:t>Мониторинг обучающихся.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/>
              <a:t>Способы подготовки:</a:t>
            </a:r>
            <a:endParaRPr lang="ru-RU" b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801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340" y="116632"/>
            <a:ext cx="8229600" cy="1143000"/>
          </a:xfrm>
        </p:spPr>
        <p:txBody>
          <a:bodyPr/>
          <a:lstStyle/>
          <a:p>
            <a:r>
              <a:rPr lang="ru-RU" b="1" dirty="0" smtClean="0"/>
              <a:t>Сайты для подготовки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340" y="126876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1. Официальный сайт ФИПИ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t="9399" r="2280" b="7354"/>
          <a:stretch/>
        </p:blipFill>
        <p:spPr bwMode="auto">
          <a:xfrm>
            <a:off x="755576" y="2204864"/>
            <a:ext cx="7703128" cy="3754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6102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/>
              <a:t>Сайты для подготовки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2. Сайт Решу ОГЭ/ЕГЭ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6" t="9128" r="2614" b="6251"/>
          <a:stretch/>
        </p:blipFill>
        <p:spPr bwMode="auto">
          <a:xfrm>
            <a:off x="3866220" y="4077072"/>
            <a:ext cx="5277780" cy="26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9" t="10240" r="9337" b="6346"/>
          <a:stretch/>
        </p:blipFill>
        <p:spPr bwMode="auto">
          <a:xfrm>
            <a:off x="33855" y="1691130"/>
            <a:ext cx="4327130" cy="249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453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ru-RU" b="1" dirty="0"/>
              <a:t>Сайты для подготовки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3. </a:t>
            </a:r>
            <a:r>
              <a:rPr lang="ru-RU" dirty="0" err="1" smtClean="0"/>
              <a:t>Яндекс.Репетитор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4" r="271" b="6249"/>
          <a:stretch/>
        </p:blipFill>
        <p:spPr bwMode="auto">
          <a:xfrm>
            <a:off x="0" y="2348880"/>
            <a:ext cx="9144000" cy="438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0555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5458618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Формирование модельных представлений у школьников при решении физических задач ЕГЭ 2 части.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673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6" t="10059" r="5276" b="3391"/>
          <a:stretch/>
        </p:blipFill>
        <p:spPr bwMode="auto">
          <a:xfrm>
            <a:off x="0" y="548680"/>
            <a:ext cx="9144000" cy="5573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2277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9" t="9476" r="5914" b="3065"/>
          <a:stretch/>
        </p:blipFill>
        <p:spPr bwMode="auto">
          <a:xfrm>
            <a:off x="-30052" y="548679"/>
            <a:ext cx="9174052" cy="57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801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2" t="11580" r="5190" b="2976"/>
          <a:stretch/>
        </p:blipFill>
        <p:spPr bwMode="auto">
          <a:xfrm>
            <a:off x="15715" y="692696"/>
            <a:ext cx="9085713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777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9609" r="6410" b="3140"/>
          <a:stretch/>
        </p:blipFill>
        <p:spPr bwMode="auto">
          <a:xfrm>
            <a:off x="-34770" y="385010"/>
            <a:ext cx="9250524" cy="5908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830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Подготовка к ОГЭ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71600" y="1628800"/>
            <a:ext cx="2592288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 2023 году изменений в ОГЭ нет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92080" y="1628800"/>
            <a:ext cx="2736304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Экзамен длится 180 минут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8496" y="4074892"/>
            <a:ext cx="2592288" cy="17546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Дата сдачи 24 мая/14 июня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6096" y="4195015"/>
            <a:ext cx="2592288" cy="1634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 задание практическое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18106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Проведение на уроке опытов, которые моделируют основные физические модели задач и обсуждение в процессе  проведения с учащимися следующие вопросы: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060848"/>
            <a:ext cx="8640960" cy="4536504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Механическое движение – это…. Что необходимо, чтобы описать это явление?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Назовите условие, когда тело можно считать материальной точкой? </a:t>
            </a:r>
            <a:r>
              <a:rPr lang="ru-RU" dirty="0"/>
              <a:t> </a:t>
            </a:r>
            <a:r>
              <a:rPr lang="ru-RU" dirty="0" smtClean="0"/>
              <a:t>Когда можно считать тело абсолютно твердым и абсолютно упругим телом?</a:t>
            </a:r>
          </a:p>
          <a:p>
            <a:pPr marL="514350" indent="-514350">
              <a:buAutoNum type="arabicPeriod"/>
            </a:pPr>
            <a:r>
              <a:rPr lang="ru-RU" dirty="0" smtClean="0"/>
              <a:t>Что значит двигаться поступательно?</a:t>
            </a:r>
          </a:p>
          <a:p>
            <a:pPr marL="514350" indent="-514350">
              <a:buAutoNum type="arabicPeriod"/>
            </a:pPr>
            <a:r>
              <a:rPr lang="ru-RU" dirty="0" smtClean="0"/>
              <a:t>Что значит равномерное движение? Равноускоренное? Вращательное?</a:t>
            </a:r>
          </a:p>
        </p:txBody>
      </p:sp>
    </p:spTree>
    <p:extLst>
      <p:ext uri="{BB962C8B-B14F-4D97-AF65-F5344CB8AC3E}">
        <p14:creationId xmlns:p14="http://schemas.microsoft.com/office/powerpoint/2010/main" val="26984229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r>
              <a:rPr lang="ru-RU" b="1" i="1" dirty="0" smtClean="0"/>
              <a:t>Вывод: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54461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Считаем движение поступательным, следовательно…</a:t>
            </a:r>
          </a:p>
          <a:p>
            <a:pPr marL="514350" indent="-514350">
              <a:buAutoNum type="arabicPeriod"/>
            </a:pPr>
            <a:r>
              <a:rPr lang="ru-RU" dirty="0" smtClean="0"/>
              <a:t>Считаем систему отсчета инерциальной, следовательно…</a:t>
            </a:r>
          </a:p>
          <a:p>
            <a:pPr marL="514350" indent="-514350">
              <a:buAutoNum type="arabicPeriod"/>
            </a:pPr>
            <a:r>
              <a:rPr lang="ru-RU" dirty="0" smtClean="0"/>
              <a:t>В замкнутой ИСО выполняются законы сохранения импульса (в зависимости от условий задачи).</a:t>
            </a:r>
          </a:p>
          <a:p>
            <a:pPr marL="514350" indent="-514350">
              <a:buAutoNum type="arabicPeriod"/>
            </a:pPr>
            <a:r>
              <a:rPr lang="ru-RU" dirty="0" smtClean="0"/>
              <a:t>Силы сопротивления воздуха отсутствуют, следовательно…</a:t>
            </a:r>
          </a:p>
          <a:p>
            <a:pPr marL="514350" indent="-514350">
              <a:buAutoNum type="arabicPeriod"/>
            </a:pPr>
            <a:r>
              <a:rPr lang="ru-RU" dirty="0" smtClean="0"/>
              <a:t>Время взаимодействия мало, следовательно…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При решении последующих задач учащиеся лучше справляются составлением обоснования к любой задаче по данному разделу.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4355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Вывод: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47853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Все выделенные фрагменты обоснования так или иначе относятся к «моделям» и границам их применимости.</a:t>
            </a:r>
          </a:p>
          <a:p>
            <a:pPr marL="0" indent="0">
              <a:buNone/>
            </a:pPr>
            <a:r>
              <a:rPr lang="ru-RU" dirty="0" smtClean="0"/>
              <a:t>Необходимо проговаривать обоснования при решении каждой задачи с учениками, и не только при механике. И нужно это не для только для успешной сдачи «ЕГЭ».</a:t>
            </a:r>
          </a:p>
          <a:p>
            <a:pPr marL="0" indent="0">
              <a:buNone/>
            </a:pPr>
            <a:r>
              <a:rPr lang="ru-RU" dirty="0" smtClean="0"/>
              <a:t>«Ставки» значительно более высоки и значимы – тем самым мы формируем диалектическое мышление ученика, постоянно сравнивая мысленные идеи с реальной действительностью.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876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404664"/>
            <a:ext cx="84249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Всего 25 </a:t>
            </a:r>
            <a:r>
              <a:rPr lang="ru-RU" sz="2400" b="1" dirty="0" err="1"/>
              <a:t>разноуровневых</a:t>
            </a:r>
            <a:r>
              <a:rPr lang="ru-RU" sz="2400" b="1" dirty="0"/>
              <a:t> заданий, среди которых 18 – с кратким ответом и 7 – с развернутым.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79812" y="1864187"/>
            <a:ext cx="3456384" cy="3240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/>
              <a:t>По уровню сложности предусмотрено такое количественное деление: базовый уровень – 15 вопросов; повышенный уровень – 7 вопросов; высокий – 3 </a:t>
            </a:r>
            <a:r>
              <a:rPr lang="ru-RU" sz="2200" b="1" dirty="0" smtClean="0"/>
              <a:t>вопроса.</a:t>
            </a:r>
            <a:endParaRPr lang="ru-RU" sz="22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5445224"/>
            <a:ext cx="828092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Задания на все темы, изученные до 9 класса включительно: механика, термодинамика, электричество и магнетизм, квантовые явления.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00653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7950295"/>
              </p:ext>
            </p:extLst>
          </p:nvPr>
        </p:nvGraphicFramePr>
        <p:xfrm>
          <a:off x="678942" y="4941168"/>
          <a:ext cx="7858124" cy="731520"/>
        </p:xfrm>
        <a:graphic>
          <a:graphicData uri="http://schemas.openxmlformats.org/drawingml/2006/table">
            <a:tbl>
              <a:tblPr/>
              <a:tblGrid>
                <a:gridCol w="1964531"/>
                <a:gridCol w="1964531"/>
                <a:gridCol w="1964531"/>
                <a:gridCol w="1964531"/>
              </a:tblGrid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2 (не сдал)</a:t>
                      </a: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347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4</a:t>
                      </a: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>
                          <a:effectLst/>
                        </a:rPr>
                        <a:t>5</a:t>
                      </a: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0 – 10 ПБ</a:t>
                      </a: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>
                          <a:effectLst/>
                        </a:rPr>
                        <a:t>11 – 22 ПБ</a:t>
                      </a: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23 – 34 ПБ</a:t>
                      </a: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35 – 45 ПБ</a:t>
                      </a: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178079"/>
              </p:ext>
            </p:extLst>
          </p:nvPr>
        </p:nvGraphicFramePr>
        <p:xfrm>
          <a:off x="683568" y="1916832"/>
          <a:ext cx="7920880" cy="1463040"/>
        </p:xfrm>
        <a:graphic>
          <a:graphicData uri="http://schemas.openxmlformats.org/drawingml/2006/table">
            <a:tbl>
              <a:tblPr/>
              <a:tblGrid>
                <a:gridCol w="3960440"/>
                <a:gridCol w="3960440"/>
              </a:tblGrid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Первичный</a:t>
                      </a:r>
                      <a:r>
                        <a:rPr lang="ru-RU" baseline="0" dirty="0" smtClean="0">
                          <a:effectLst/>
                        </a:rPr>
                        <a:t> балл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347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Задания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1 ПБ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 2, 3, 5 – 10, 15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2 ПБ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 1, 4, 11, 12 – 14, 16 – 22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ru-RU" dirty="0" smtClean="0">
                          <a:effectLst/>
                        </a:rPr>
                        <a:t>3</a:t>
                      </a:r>
                      <a:r>
                        <a:rPr lang="ru-RU" baseline="0" dirty="0" smtClean="0">
                          <a:effectLst/>
                        </a:rPr>
                        <a:t> ПБ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 17, 23 – 25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lnL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11560" y="4168244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Таблица перевода баллов в отметки: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935596" y="112474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Таблица баллов за выполненные задания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15708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Способы подготовки: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Включение заданий первой части на уроках.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Подготовка к 17 заданию.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Разбор задач 2 части по этапам.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Прорешивание</a:t>
            </a:r>
            <a:r>
              <a:rPr lang="ru-RU" dirty="0" smtClean="0"/>
              <a:t> заданий по темам.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Проведение пробного экзамена.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/>
              <a:t>1 раз в 3 недели, начиная с ноября написание варианта полностью самостоятельно.</a:t>
            </a:r>
          </a:p>
          <a:p>
            <a:pPr marL="514350" indent="-514350">
              <a:buAutoNum type="arabicPeriod"/>
            </a:pPr>
            <a:r>
              <a:rPr lang="ru-RU" dirty="0" smtClean="0"/>
              <a:t>Мониторинг обучающихся.</a:t>
            </a:r>
          </a:p>
        </p:txBody>
      </p:sp>
    </p:spTree>
    <p:extLst>
      <p:ext uri="{BB962C8B-B14F-4D97-AF65-F5344CB8AC3E}">
        <p14:creationId xmlns:p14="http://schemas.microsoft.com/office/powerpoint/2010/main" val="88356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Практическое задание № 17.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93096"/>
            <a:ext cx="8229600" cy="1833067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Учимся выполнять измерения на оборудовании с разной ценой деления и с разными параметрами.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4" t="39684" r="25483" b="32539"/>
          <a:stretch/>
        </p:blipFill>
        <p:spPr bwMode="auto">
          <a:xfrm>
            <a:off x="179512" y="1381124"/>
            <a:ext cx="871708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742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Количественные задачи № 23-25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73216"/>
            <a:ext cx="8229600" cy="1368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Формулы учим из кодификатора. Учимся преобразовывать формулы.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2" t="32341" r="24702" b="25992"/>
          <a:stretch/>
        </p:blipFill>
        <p:spPr bwMode="auto">
          <a:xfrm>
            <a:off x="32679" y="1266666"/>
            <a:ext cx="9010257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479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Подготовка к ЕГЭ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1412776"/>
            <a:ext cx="8568952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400" dirty="0"/>
              <a:t>В</a:t>
            </a:r>
            <a:r>
              <a:rPr lang="ru-RU" sz="2400" dirty="0" smtClean="0"/>
              <a:t> </a:t>
            </a:r>
            <a:r>
              <a:rPr lang="ru-RU" sz="2400" dirty="0"/>
              <a:t>первой части КИМ изменено </a:t>
            </a:r>
            <a:r>
              <a:rPr lang="ru-RU" sz="2400" b="1" dirty="0"/>
              <a:t>расположение заданий</a:t>
            </a:r>
            <a:r>
              <a:rPr lang="ru-RU" sz="2400" dirty="0"/>
              <a:t>. Задания линии 1 и 2 КИМ, которые включали вопросы из нескольких разделов физики, перенесены на линии 20 </a:t>
            </a:r>
            <a:r>
              <a:rPr lang="ru-RU" sz="2400" dirty="0" smtClean="0"/>
              <a:t>и 21 КИМ.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20072" y="3360515"/>
            <a:ext cx="3024336" cy="13608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Экзамен длится 235 минут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00" y="3336061"/>
            <a:ext cx="2808312" cy="1409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Дата сдачи 5 июня/29 июня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5007968"/>
            <a:ext cx="8568952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ru-RU" sz="2400" dirty="0"/>
              <a:t>В</a:t>
            </a:r>
            <a:r>
              <a:rPr lang="ru-RU" sz="2400" dirty="0" smtClean="0"/>
              <a:t>о </a:t>
            </a:r>
            <a:r>
              <a:rPr lang="ru-RU" sz="2400" dirty="0"/>
              <a:t>второй части, в задании №30, была </a:t>
            </a:r>
            <a:r>
              <a:rPr lang="ru-RU" sz="2400" b="1" dirty="0"/>
              <a:t>расширена тематика</a:t>
            </a:r>
            <a:r>
              <a:rPr lang="ru-RU" sz="2400" dirty="0"/>
              <a:t>. Ученику теперь придется решать задачу не только по механике (закон Ньютона, закон Архимеда и другие законы), но и по статике (выпадает 1 из вариантов).</a:t>
            </a:r>
          </a:p>
        </p:txBody>
      </p:sp>
    </p:spTree>
    <p:extLst>
      <p:ext uri="{BB962C8B-B14F-4D97-AF65-F5344CB8AC3E}">
        <p14:creationId xmlns:p14="http://schemas.microsoft.com/office/powerpoint/2010/main" val="1315582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404664"/>
            <a:ext cx="842493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Всего </a:t>
            </a:r>
            <a:r>
              <a:rPr lang="ru-RU" sz="2400" b="1" dirty="0" smtClean="0"/>
              <a:t>30 </a:t>
            </a:r>
            <a:r>
              <a:rPr lang="ru-RU" sz="2400" b="1" dirty="0" err="1"/>
              <a:t>разноуровневых</a:t>
            </a:r>
            <a:r>
              <a:rPr lang="ru-RU" sz="2400" b="1" dirty="0"/>
              <a:t> заданий, среди которых </a:t>
            </a:r>
            <a:r>
              <a:rPr lang="ru-RU" sz="2400" b="1" dirty="0" smtClean="0"/>
              <a:t>23 (1 часть) </a:t>
            </a:r>
            <a:r>
              <a:rPr lang="ru-RU" sz="2400" b="1" dirty="0"/>
              <a:t>– с кратким ответом и 7 </a:t>
            </a:r>
            <a:r>
              <a:rPr lang="ru-RU" sz="2400" b="1" dirty="0" smtClean="0"/>
              <a:t>(2 часть) – </a:t>
            </a:r>
            <a:r>
              <a:rPr lang="ru-RU" sz="2400" b="1" dirty="0"/>
              <a:t>с развернутым.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5445224"/>
            <a:ext cx="828092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Задания на все темы, изученные с 7 по 11 класс включительно: механика, термодинамика, электричество и магнетизм, квантовые явления.</a:t>
            </a:r>
            <a:endParaRPr lang="ru-RU" sz="24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987824" y="1916832"/>
            <a:ext cx="3970784" cy="31969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2200" b="1" dirty="0"/>
              <a:t>По уровню сложности предусмотрено такое количественное деление: базовый уровень – </a:t>
            </a:r>
            <a:r>
              <a:rPr lang="ru-RU" sz="2200" b="1" dirty="0" smtClean="0"/>
              <a:t>19 </a:t>
            </a:r>
            <a:r>
              <a:rPr lang="ru-RU" sz="2200" b="1" dirty="0"/>
              <a:t>вопросов; повышенный уровень – 7 вопросов; высокий – </a:t>
            </a:r>
            <a:r>
              <a:rPr lang="ru-RU" sz="2200" b="1" dirty="0" smtClean="0"/>
              <a:t>4 вопроса.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41681138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678</Words>
  <Application>Microsoft Office PowerPoint</Application>
  <PresentationFormat>Экран (4:3)</PresentationFormat>
  <Paragraphs>88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Особенности подготовки к ГИА 2023 (9, 11 классы)</vt:lpstr>
      <vt:lpstr>Подготовка к ОГЭ</vt:lpstr>
      <vt:lpstr>Презентация PowerPoint</vt:lpstr>
      <vt:lpstr>Презентация PowerPoint</vt:lpstr>
      <vt:lpstr>Способы подготовки:</vt:lpstr>
      <vt:lpstr>Практическое задание № 17.</vt:lpstr>
      <vt:lpstr>Количественные задачи № 23-25</vt:lpstr>
      <vt:lpstr>Подготовка к ЕГЭ</vt:lpstr>
      <vt:lpstr>Презентация PowerPoint</vt:lpstr>
      <vt:lpstr>Презентация PowerPoint</vt:lpstr>
      <vt:lpstr>Презентация PowerPoint</vt:lpstr>
      <vt:lpstr>Сайты для подготовки</vt:lpstr>
      <vt:lpstr>Сайты для подготовки</vt:lpstr>
      <vt:lpstr>Сайты для подготовки</vt:lpstr>
      <vt:lpstr>Формирование модельных представлений у школьников при решении физических задач ЕГЭ 2 части.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Проведение на уроке опытов, которые моделируют основные физические модели задач и обсуждение в процессе  проведения с учащимися следующие вопросы:</vt:lpstr>
      <vt:lpstr>Вывод:</vt:lpstr>
      <vt:lpstr>Вывод: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подготовки к ГИА 2023 (9, 11 классы)</dc:title>
  <dc:creator>User</dc:creator>
  <cp:lastModifiedBy>User</cp:lastModifiedBy>
  <cp:revision>21</cp:revision>
  <dcterms:created xsi:type="dcterms:W3CDTF">2022-10-29T12:17:44Z</dcterms:created>
  <dcterms:modified xsi:type="dcterms:W3CDTF">2022-11-01T16:43:59Z</dcterms:modified>
</cp:coreProperties>
</file>