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21984C-9D2C-0FBD-FD75-BFCF4F31AE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/>
              <a:t>Анализ результатов ЕГЭ по физике 2022 год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B735881-2E93-6967-D5F7-CAC0B33ABE7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ru-RU" dirty="0"/>
          </a:p>
          <a:p>
            <a:endParaRPr lang="ru-RU" dirty="0"/>
          </a:p>
          <a:p>
            <a:pPr algn="r"/>
            <a:r>
              <a:rPr lang="ru-RU" dirty="0"/>
              <a:t>Серкова С.Г., МОУ «</a:t>
            </a:r>
            <a:r>
              <a:rPr lang="ru-RU" dirty="0" err="1"/>
              <a:t>Дубская</a:t>
            </a:r>
            <a:r>
              <a:rPr lang="ru-RU" dirty="0"/>
              <a:t> СОШ»</a:t>
            </a:r>
          </a:p>
        </p:txBody>
      </p:sp>
    </p:spTree>
    <p:extLst>
      <p:ext uri="{BB962C8B-B14F-4D97-AF65-F5344CB8AC3E}">
        <p14:creationId xmlns:p14="http://schemas.microsoft.com/office/powerpoint/2010/main" val="42437758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089653-5FEE-1611-123D-42982D9C3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9212" y="446088"/>
            <a:ext cx="7164388" cy="976312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Неуспешные задания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2B30003-51A3-D31A-D57E-246A77F04C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8843" y="1527564"/>
            <a:ext cx="4532311" cy="4583112"/>
          </a:xfrm>
        </p:spPr>
        <p:txBody>
          <a:bodyPr>
            <a:normAutofit lnSpcReduction="10000"/>
          </a:bodyPr>
          <a:lstStyle/>
          <a:p>
            <a:pPr marR="513715">
              <a:spcAft>
                <a:spcPts val="600"/>
              </a:spcAft>
            </a:pP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Задание №1.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Базовый уровень сложности. Правильно трактовать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физический смысл изученных физических величин, законов и закономерностей. Процент выполнения – 44. Также впервые в 2022 году в заданиях на выбор правильных утверждений из пяти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предложенных нужно было выбрать 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все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правильные. Также, в этом году, это означало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выбор</a:t>
            </a:r>
            <a:r>
              <a:rPr lang="ru-RU" sz="2000" spc="-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двух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или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трех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верных.</a:t>
            </a:r>
            <a:r>
              <a:rPr lang="ru-RU" sz="2000" spc="-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Это</a:t>
            </a:r>
            <a:r>
              <a:rPr lang="ru-RU" sz="2000" spc="-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обстоятельство</a:t>
            </a:r>
            <a:r>
              <a:rPr lang="ru-RU" sz="2000" spc="-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дополнительно</a:t>
            </a:r>
            <a:r>
              <a:rPr lang="ru-RU" sz="2000" spc="-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повлияло</a:t>
            </a:r>
            <a:r>
              <a:rPr lang="ru-RU" sz="2000" spc="-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ru-RU" sz="2000" spc="-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столь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низкий </a:t>
            </a:r>
            <a:r>
              <a:rPr lang="ru-RU" sz="2000" spc="-2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результат.</a:t>
            </a:r>
          </a:p>
          <a:p>
            <a:endParaRPr lang="ru-RU" dirty="0"/>
          </a:p>
        </p:txBody>
      </p:sp>
      <p:pic>
        <p:nvPicPr>
          <p:cNvPr id="6" name="image7.png">
            <a:extLst>
              <a:ext uri="{FF2B5EF4-FFF2-40B4-BE49-F238E27FC236}">
                <a16:creationId xmlns:a16="http://schemas.microsoft.com/office/drawing/2014/main" id="{9DAF7731-00CC-7E95-D3C3-A3F86A683AF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23821" y="2450355"/>
            <a:ext cx="7045354" cy="3660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6387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D0EEA0-09DF-09BA-0D14-9EED7C9B6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9212" y="446088"/>
            <a:ext cx="6611938" cy="976312"/>
          </a:xfrm>
        </p:spPr>
        <p:txBody>
          <a:bodyPr>
            <a:normAutofit/>
          </a:bodyPr>
          <a:lstStyle/>
          <a:p>
            <a:pPr algn="ctr"/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31B4E6">
                    <a:lumMod val="75000"/>
                  </a:srgbClr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Неуспешные задания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64BC413-8D78-4F53-706F-CE445638AD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2312" y="1422400"/>
            <a:ext cx="3505199" cy="4262436"/>
          </a:xfrm>
        </p:spPr>
        <p:txBody>
          <a:bodyPr/>
          <a:lstStyle/>
          <a:p>
            <a:pPr>
              <a:spcAft>
                <a:spcPts val="600"/>
              </a:spcAft>
              <a:tabLst>
                <a:tab pos="2038985" algn="l"/>
                <a:tab pos="4131310" algn="l"/>
                <a:tab pos="5970905" algn="l"/>
              </a:tabLst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Задание №2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Повышенный уровень сложности.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Использовать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графическое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представление информации. Процент выполнения – 22. Основные ошибки связаны с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выбором графика для зависимости периода свободных колебаний пружинного маятника.</a:t>
            </a:r>
          </a:p>
          <a:p>
            <a:endParaRPr lang="ru-RU" dirty="0"/>
          </a:p>
        </p:txBody>
      </p:sp>
      <p:pic>
        <p:nvPicPr>
          <p:cNvPr id="6" name="image9.png">
            <a:extLst>
              <a:ext uri="{FF2B5EF4-FFF2-40B4-BE49-F238E27FC236}">
                <a16:creationId xmlns:a16="http://schemas.microsoft.com/office/drawing/2014/main" id="{FBE58065-DB2C-7EA4-6542-371C916753D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41811" y="1422400"/>
            <a:ext cx="7614303" cy="5162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8505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A2890B-0A68-6598-F6CA-DD0A7F352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9212" y="446088"/>
            <a:ext cx="5897563" cy="976312"/>
          </a:xfrm>
        </p:spPr>
        <p:txBody>
          <a:bodyPr>
            <a:normAutofit/>
          </a:bodyPr>
          <a:lstStyle/>
          <a:p>
            <a:pPr algn="ctr"/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31B4E6">
                    <a:lumMod val="75000"/>
                  </a:srgbClr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Неуспешные задания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31E7C66-B4E0-F64E-902F-43EE138C86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41312" y="1422400"/>
            <a:ext cx="3505199" cy="4262436"/>
          </a:xfrm>
        </p:spPr>
        <p:txBody>
          <a:bodyPr/>
          <a:lstStyle/>
          <a:p>
            <a:pPr marL="356870" marR="514350" indent="342265">
              <a:spcAft>
                <a:spcPts val="60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Задание №12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Повышенный уровень сложности. Процент выполнения – 44. По</a:t>
            </a:r>
            <a:r>
              <a:rPr lang="ru-RU" sz="1800" spc="-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углу</a:t>
            </a:r>
            <a:r>
              <a:rPr lang="ru-RU" sz="1800" spc="-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наклона</a:t>
            </a:r>
            <a:r>
              <a:rPr lang="ru-RU" sz="1800" spc="-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графика</a:t>
            </a:r>
            <a:r>
              <a:rPr lang="ru-RU" sz="1800" spc="-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участники</a:t>
            </a:r>
            <a:r>
              <a:rPr lang="ru-RU" sz="1800" spc="-2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ЕГЭ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могут сравнить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теплоемкости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различных</a:t>
            </a:r>
            <a:r>
              <a:rPr lang="ru-RU" sz="1800" spc="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тел.</a:t>
            </a:r>
          </a:p>
          <a:p>
            <a:endParaRPr lang="ru-RU" dirty="0"/>
          </a:p>
        </p:txBody>
      </p:sp>
      <p:pic>
        <p:nvPicPr>
          <p:cNvPr id="5" name="image6.png">
            <a:extLst>
              <a:ext uri="{FF2B5EF4-FFF2-40B4-BE49-F238E27FC236}">
                <a16:creationId xmlns:a16="http://schemas.microsoft.com/office/drawing/2014/main" id="{B0EEB169-13CE-92E6-E7D4-CDDFC59175F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02602" y="1497691"/>
            <a:ext cx="8048086" cy="5163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1145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40D271-8744-263A-0292-D95284783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9212" y="446088"/>
            <a:ext cx="5640388" cy="976312"/>
          </a:xfrm>
        </p:spPr>
        <p:txBody>
          <a:bodyPr>
            <a:normAutofit/>
          </a:bodyPr>
          <a:lstStyle/>
          <a:p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31B4E6">
                    <a:lumMod val="75000"/>
                  </a:srgbClr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Неуспешные задания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8032E82-DBC5-185D-9158-3C5B55828F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8011" y="1297782"/>
            <a:ext cx="3505199" cy="4262436"/>
          </a:xfrm>
        </p:spPr>
        <p:txBody>
          <a:bodyPr>
            <a:normAutofit lnSpcReduction="10000"/>
          </a:bodyPr>
          <a:lstStyle/>
          <a:p>
            <a:pPr>
              <a:spcAft>
                <a:spcPts val="600"/>
              </a:spcAft>
              <a:tabLst>
                <a:tab pos="2038985" algn="l"/>
                <a:tab pos="4131310" algn="l"/>
                <a:tab pos="5970905" algn="l"/>
              </a:tabLst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Задание №14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Базовый уровень сложности. Применять</a:t>
            </a:r>
            <a:r>
              <a:rPr lang="ru-RU" sz="1800" spc="-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</a:t>
            </a:r>
            <a:r>
              <a:rPr lang="ru-RU" sz="1800" spc="-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описании</a:t>
            </a:r>
            <a:r>
              <a:rPr lang="ru-RU" sz="1800" spc="-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физических</a:t>
            </a:r>
            <a:r>
              <a:rPr lang="ru-RU" sz="1800" spc="-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процессов</a:t>
            </a:r>
            <a:r>
              <a:rPr lang="ru-RU" sz="1800" spc="-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1800" spc="-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явлений</a:t>
            </a:r>
            <a:r>
              <a:rPr lang="ru-RU" sz="1800" spc="-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величины</a:t>
            </a:r>
            <a:r>
              <a:rPr lang="ru-RU" sz="1800" spc="-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1800" spc="-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законы. Процент выполнения – 11. Участники не смогли правильно определить площадь фигуры под графиком. Или не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поняли, что надо эту площадь искать. Участники</a:t>
            </a:r>
            <a:r>
              <a:rPr lang="ru-RU" sz="1800" spc="-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экзамена</a:t>
            </a:r>
            <a:r>
              <a:rPr lang="ru-RU" sz="1800" spc="-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скорее</a:t>
            </a:r>
            <a:r>
              <a:rPr lang="ru-RU" sz="1800" spc="-2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всего находили заряд не как площадь фигуры под графиком, а как произведение момента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времени на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мгновенное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значение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силы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тока.</a:t>
            </a:r>
          </a:p>
          <a:p>
            <a:endParaRPr lang="ru-RU" dirty="0"/>
          </a:p>
        </p:txBody>
      </p:sp>
      <p:pic>
        <p:nvPicPr>
          <p:cNvPr id="5" name="image8.png">
            <a:extLst>
              <a:ext uri="{FF2B5EF4-FFF2-40B4-BE49-F238E27FC236}">
                <a16:creationId xmlns:a16="http://schemas.microsoft.com/office/drawing/2014/main" id="{A52F6FEE-579B-6DB2-51DE-53307EC505C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07228" y="1605801"/>
            <a:ext cx="7343128" cy="377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7602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00237A50-D137-24CF-7FD4-3E48F37A8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Выводы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F0C4329-4070-FD82-8AA8-A55B08B901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2125" y="1466849"/>
            <a:ext cx="10086975" cy="5229226"/>
          </a:xfrm>
        </p:spPr>
        <p:txBody>
          <a:bodyPr>
            <a:normAutofit/>
          </a:bodyPr>
          <a:lstStyle/>
          <a:p>
            <a:pPr marL="356870" marR="518160" indent="0" algn="just">
              <a:spcAft>
                <a:spcPts val="0"/>
              </a:spcAft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решению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заданий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первой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части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кратким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ответом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заданий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развернутым</a:t>
            </a:r>
            <a:r>
              <a:rPr lang="ru-RU" sz="2000" spc="-2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ответом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можно сделать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следующие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общие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заключения:</a:t>
            </a:r>
          </a:p>
          <a:p>
            <a:pPr marL="342900" marR="516890" lvl="0" indent="-342900" algn="l">
              <a:spcAft>
                <a:spcPts val="0"/>
              </a:spcAft>
              <a:buSzPts val="1200"/>
              <a:buFont typeface="Times New Roman" panose="02020603050405020304" pitchFamily="18" charset="0"/>
              <a:buAutoNum type="arabicPeriod"/>
              <a:tabLst>
                <a:tab pos="878205" algn="l"/>
              </a:tabLst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Наибольший процент правильно решенных задач относится к разделу «Методы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научного </a:t>
            </a:r>
            <a:r>
              <a:rPr lang="ru-RU" sz="20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познания. Задачи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предложенные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этой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части,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имеют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наибольший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процент</a:t>
            </a:r>
            <a:r>
              <a:rPr lang="ru-RU" sz="2000" spc="-2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выполнения.</a:t>
            </a:r>
          </a:p>
          <a:p>
            <a:pPr marL="342900" marR="517525" lvl="0" indent="-342900" algn="l">
              <a:spcAft>
                <a:spcPts val="0"/>
              </a:spcAft>
              <a:buSzPts val="1200"/>
              <a:buFont typeface="Times New Roman" panose="02020603050405020304" pitchFamily="18" charset="0"/>
              <a:buAutoNum type="arabicPeriod"/>
              <a:tabLst>
                <a:tab pos="892175" algn="l"/>
              </a:tabLst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Сложными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для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выпускников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стали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задачи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умение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работать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графиками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2000" spc="-2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преобразовывать информацию.</a:t>
            </a:r>
          </a:p>
          <a:p>
            <a:pPr marL="342900" marR="517525" lvl="0" indent="-342900" algn="l">
              <a:spcAft>
                <a:spcPts val="0"/>
              </a:spcAft>
              <a:buSzPts val="1200"/>
              <a:buFont typeface="Times New Roman" panose="02020603050405020304" pitchFamily="18" charset="0"/>
              <a:buAutoNum type="arabicPeriod"/>
              <a:tabLst>
                <a:tab pos="892175" algn="l"/>
              </a:tabLst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Группа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ошибок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также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определяется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системными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пробелами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общематематической подготовки — неумением работать с графической информацией, с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нормальной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записью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числа,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записью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ответа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предложенных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единицах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величины,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2000" spc="-2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порядками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величин,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определением</a:t>
            </a:r>
            <a:r>
              <a:rPr lang="ru-RU" sz="20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функций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2000" spc="-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вычислительными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навыками.</a:t>
            </a:r>
          </a:p>
          <a:p>
            <a:pPr marL="342900" marR="517525" lvl="0" indent="-342900" algn="l">
              <a:spcAft>
                <a:spcPts val="0"/>
              </a:spcAft>
              <a:buSzPts val="1200"/>
              <a:buFont typeface="Times New Roman" panose="02020603050405020304" pitchFamily="18" charset="0"/>
              <a:buAutoNum type="arabicPeriod"/>
              <a:tabLst>
                <a:tab pos="892175" algn="l"/>
              </a:tabLst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Непонимание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условия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задачи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автоматически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влечет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неверные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рассуждения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2000" spc="-2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попытки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построения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физической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модели,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соответствующей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поставленной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задаче,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которую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пытаются решить</a:t>
            </a:r>
            <a:r>
              <a:rPr lang="ru-RU" sz="2000" spc="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участники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экзамена.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1348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2D3D88-514B-C38F-5514-A29DDB0B59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890365"/>
          </a:xfrm>
        </p:spPr>
        <p:txBody>
          <a:bodyPr/>
          <a:lstStyle/>
          <a:p>
            <a:r>
              <a:rPr lang="ru-RU" sz="3600" b="1" dirty="0">
                <a:effectLst/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Характеристика участников ЕГЭ по физике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5886693-C85D-9F91-BE11-DCCD510DE2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21" t="10811" r="2012" b="17005"/>
          <a:stretch/>
        </p:blipFill>
        <p:spPr>
          <a:xfrm>
            <a:off x="1250496" y="1782039"/>
            <a:ext cx="10421427" cy="108000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CB4EF0F-1B84-CF4F-EC52-132A6006FC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609" y="3768971"/>
            <a:ext cx="11601291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432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6BEAF1-E3F3-D64E-277D-6984E7514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861790"/>
          </a:xfrm>
        </p:spPr>
        <p:txBody>
          <a:bodyPr/>
          <a:lstStyle/>
          <a:p>
            <a:pPr algn="ctr"/>
            <a:r>
              <a:rPr lang="ru-RU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Основные результаты ЕГЭ по физике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33B3A4-97BD-00AD-D34B-15FA5E3ED9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850" y="1362075"/>
            <a:ext cx="10172700" cy="4549147"/>
          </a:xfrm>
        </p:spPr>
        <p:txBody>
          <a:bodyPr/>
          <a:lstStyle/>
          <a:p>
            <a:r>
              <a:rPr lang="ru-RU" sz="2000" b="1" dirty="0"/>
              <a:t>Динамика результатов ЕГЭ по физике</a:t>
            </a:r>
          </a:p>
          <a:p>
            <a:endParaRPr lang="ru-RU" sz="2000" b="1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sz="2000" b="1" dirty="0"/>
              <a:t>Распределение участников по тестовым баллам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4006180-8DA9-C8D5-D32A-D08A73133C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45" t="9366" r="1637" b="5258"/>
          <a:stretch/>
        </p:blipFill>
        <p:spPr>
          <a:xfrm>
            <a:off x="831396" y="1827438"/>
            <a:ext cx="10915508" cy="2160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8CBA652-8FA5-984C-CAED-3A8C882A590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48" r="1633" b="10291"/>
          <a:stretch/>
        </p:blipFill>
        <p:spPr>
          <a:xfrm>
            <a:off x="682807" y="4816809"/>
            <a:ext cx="11212685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643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9A2C6B-9570-5353-6D22-0CA29A08E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Характеристика КИМ ЕГЭ по физике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B4FA641-5302-4F67-4E57-E3899C9FBC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4575" y="2133599"/>
            <a:ext cx="9458325" cy="4276725"/>
          </a:xfrm>
        </p:spPr>
        <p:txBody>
          <a:bodyPr>
            <a:normAutofit lnSpcReduction="10000"/>
          </a:bodyPr>
          <a:lstStyle/>
          <a:p>
            <a:pPr indent="0">
              <a:buNone/>
            </a:pP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КИМ по физике представлены задания, проверяющие следующие группы предметных результатов: </a:t>
            </a:r>
          </a:p>
          <a:p>
            <a:pPr marL="0" indent="0">
              <a:buNone/>
            </a:pP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− применение изученных понятий, моделей, величин и законов для описания физических процессов; </a:t>
            </a:r>
          </a:p>
          <a:p>
            <a:pPr marL="0" indent="0">
              <a:buNone/>
            </a:pP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− анализ физических процессов и явлений с использованием изученных теоретических положений, законов и физических величин; </a:t>
            </a:r>
          </a:p>
          <a:p>
            <a:pPr marL="0" indent="0">
              <a:buNone/>
            </a:pP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− методологические умения; </a:t>
            </a:r>
          </a:p>
          <a:p>
            <a:pPr marL="0" indent="0">
              <a:buNone/>
            </a:pP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− умение решать качественные и расчётные задачи различных типов.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83382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5B10E0-5A1D-7101-076F-25A13071D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31B4E6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Изменения в КИМ ЕГЭ по физике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FF26E1-2BF2-F411-434B-8E726F505C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7800" y="2133599"/>
            <a:ext cx="10267950" cy="4371975"/>
          </a:xfrm>
        </p:spPr>
        <p:txBody>
          <a:bodyPr>
            <a:normAutofit fontScale="92500" lnSpcReduction="10000"/>
          </a:bodyPr>
          <a:lstStyle/>
          <a:p>
            <a:pPr indent="0"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2022 г. изменена структура КИМ ЕГЭ, общее количество заданий уменьшилось и стало равным 30. Максимальный первичный балл за выполнение экзаменационной работы увеличился до 54. 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В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части 1 работы введены две новые линии заданий (линия 1 и линия 2) базового уровня сложности, которые имеют интегрированный характер и включают в себя элементы содержания не менее чем из трёх разделов курса физики. 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Изменена форма заданий на множественный выбор (линии 6, 12 и 17). Если ранее предлагалось выбрать два верных ответа, то в 2022 г. в этих заданиях предлагается выбрать все верные ответы из пяти предложенных утверждений. 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Исключено задание с множественным выбором, проверяющее элементы астрофизики. </a:t>
            </a:r>
          </a:p>
          <a:p>
            <a:pPr marL="0" indent="0"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части 2 увеличено количество заданий с развёрнутым ответом и исключены расчётные задачи повышенного уровня сложности с кратким ответом. Добавлена одна расчётная задача повышенного уровня сложности с развёрнутым ответом и изменены требования к решению задачи высокого уровня по механике. Теперь дополнительно к решению необходимо представить обоснование использования законов и формул для условия задачи. Данная задача оценивается максимально 4 баллами, при этом выделено два критерия оценивания: для обоснования использования законов и для математического решения задачи.</a:t>
            </a:r>
            <a:endParaRPr lang="ru-RU" sz="16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98617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A0D8C5-8F3D-CD55-7A84-9FBC65B1F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31B4E6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Анализ результатов выполнения заданий ЕГЭ по физике </a:t>
            </a:r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52F64FAB-4BBB-92C8-AA0D-DB75F48D1C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879" t="3469" r="3284"/>
          <a:stretch/>
        </p:blipFill>
        <p:spPr>
          <a:xfrm>
            <a:off x="2405743" y="1904999"/>
            <a:ext cx="8196943" cy="4865143"/>
          </a:xfrm>
        </p:spPr>
      </p:pic>
    </p:spTree>
    <p:extLst>
      <p:ext uri="{BB962C8B-B14F-4D97-AF65-F5344CB8AC3E}">
        <p14:creationId xmlns:p14="http://schemas.microsoft.com/office/powerpoint/2010/main" val="36136604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0BCA39-DF03-1FE0-24B1-BD54966B2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Успешные задания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833BB8C-E06F-3120-15FA-A02AD0B22A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0" y="1543049"/>
            <a:ext cx="10285412" cy="4867275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Задание № 22. Проверяет методологические умения. Процент выполнения – 89.</a:t>
            </a:r>
          </a:p>
          <a:p>
            <a:pPr marL="0" indent="0">
              <a:buNone/>
            </a:pPr>
            <a:endParaRPr lang="ru-RU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" name="image3.jpeg">
            <a:extLst>
              <a:ext uri="{FF2B5EF4-FFF2-40B4-BE49-F238E27FC236}">
                <a16:creationId xmlns:a16="http://schemas.microsoft.com/office/drawing/2014/main" id="{7C3203BF-22EA-1766-D38C-929DB23D157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0" y="2348297"/>
            <a:ext cx="9684521" cy="2161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2576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B7700D-215A-6175-018A-A00CA516F0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Успешные задания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F1A978-DD36-E620-7E42-82B9D1E190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7800" y="1480457"/>
            <a:ext cx="10056812" cy="443076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353535"/>
              </a:buClr>
              <a:buSzTx/>
              <a:buFont typeface="Wingdings 3" charset="2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Задание № 23. Проверяет методологические умения. Процент выполнения – 78.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353535"/>
              </a:buClr>
              <a:buSzTx/>
              <a:buFont typeface="Wingdings 3" charset="2"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  <a:p>
            <a:endParaRPr lang="ru-RU" dirty="0"/>
          </a:p>
        </p:txBody>
      </p:sp>
      <p:pic>
        <p:nvPicPr>
          <p:cNvPr id="4" name="image25.png">
            <a:extLst>
              <a:ext uri="{FF2B5EF4-FFF2-40B4-BE49-F238E27FC236}">
                <a16:creationId xmlns:a16="http://schemas.microsoft.com/office/drawing/2014/main" id="{4A214650-DC96-8B11-E1D5-25C91515F19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6012" y="2167390"/>
            <a:ext cx="7700388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3659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0970FB-DC7E-D447-057E-8AF6C14AB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Успешные задания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593CB6-CF75-30C6-4A86-BEBB115E2D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Задание № 4. Применять при описании физических процессов и явлений величины и законы. Процент выполнения – 78.</a:t>
            </a:r>
          </a:p>
        </p:txBody>
      </p:sp>
      <p:pic>
        <p:nvPicPr>
          <p:cNvPr id="4" name="image4.png">
            <a:extLst>
              <a:ext uri="{FF2B5EF4-FFF2-40B4-BE49-F238E27FC236}">
                <a16:creationId xmlns:a16="http://schemas.microsoft.com/office/drawing/2014/main" id="{56328189-5E6B-F9E7-8F41-47DB0A5EBC5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8762" y="3116625"/>
            <a:ext cx="10338903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637479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70</TotalTime>
  <Words>690</Words>
  <Application>Microsoft Office PowerPoint</Application>
  <PresentationFormat>Широкоэкранный</PresentationFormat>
  <Paragraphs>51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Century Gothic</vt:lpstr>
      <vt:lpstr>Liberation Serif</vt:lpstr>
      <vt:lpstr>Times New Roman</vt:lpstr>
      <vt:lpstr>Wingdings 3</vt:lpstr>
      <vt:lpstr>Легкий дым</vt:lpstr>
      <vt:lpstr>Анализ результатов ЕГЭ по физике 2022 год</vt:lpstr>
      <vt:lpstr>Характеристика участников ЕГЭ по физике</vt:lpstr>
      <vt:lpstr>Основные результаты ЕГЭ по физике</vt:lpstr>
      <vt:lpstr>Характеристика КИМ ЕГЭ по физике </vt:lpstr>
      <vt:lpstr>Изменения в КИМ ЕГЭ по физике </vt:lpstr>
      <vt:lpstr>Анализ результатов выполнения заданий ЕГЭ по физике </vt:lpstr>
      <vt:lpstr>Успешные задания</vt:lpstr>
      <vt:lpstr>Успешные задания</vt:lpstr>
      <vt:lpstr>Успешные задания</vt:lpstr>
      <vt:lpstr>Неуспешные задания</vt:lpstr>
      <vt:lpstr>Неуспешные задания</vt:lpstr>
      <vt:lpstr>Неуспешные задания</vt:lpstr>
      <vt:lpstr>Неуспешные задания</vt:lpstr>
      <vt:lpstr>Выводы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результатов ЕГЭ по физике 2022 год</dc:title>
  <dc:creator>Светлана Серкова</dc:creator>
  <cp:lastModifiedBy>Светлана Серкова</cp:lastModifiedBy>
  <cp:revision>3</cp:revision>
  <dcterms:created xsi:type="dcterms:W3CDTF">2022-11-01T19:44:54Z</dcterms:created>
  <dcterms:modified xsi:type="dcterms:W3CDTF">2022-11-02T04:12:53Z</dcterms:modified>
</cp:coreProperties>
</file>