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56" y="-7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70274-57A0-472A-BF67-9A44799FE7E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BFD8-3998-40EB-B47F-C53AC77407B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0E217-B836-414E-9696-D501FB89F5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E5E-0935-4EA9-BDDB-2947894244A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1FFA-C983-4DD3-BD7C-DFCD3B31C4B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399F-5777-4904-883E-F7B598EA8D6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9AD9-CCD6-4599-B855-C0242967581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56A5-6539-4898-9B66-E8F44B47D5F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2704-F0D6-4691-8AD6-A11279912A6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B5A5-2CE4-4597-9D5B-C247BBF5E0F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0ACB-9B2A-49FC-9F2A-26E2170EC41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8C79B-AD4C-4CBA-B7AB-8D2C0305E6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4437112"/>
            <a:ext cx="8496943" cy="187270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bg1"/>
                </a:solidFill>
                <a:latin typeface="Bookman Old Style" panose="02050604050505020204" pitchFamily="18" charset="0"/>
              </a:rPr>
              <a:t>Приёмы формирования математической грамотности на уроках информатики</a:t>
            </a:r>
            <a:endParaRPr lang="ru-RU" altLang="ru-RU" sz="40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476672"/>
            <a:ext cx="7848872" cy="56166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33CC"/>
                </a:solidFill>
              </a:rPr>
              <a:t>Приёмы формирования математической грамотности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Делить </a:t>
            </a:r>
            <a:r>
              <a:rPr lang="ru-RU" dirty="0"/>
              <a:t>или умножать? </a:t>
            </a:r>
            <a:endParaRPr lang="ru-RU" dirty="0" smtClean="0"/>
          </a:p>
          <a:p>
            <a:r>
              <a:rPr lang="ru-RU" dirty="0"/>
              <a:t>Устный </a:t>
            </a:r>
            <a:r>
              <a:rPr lang="ru-RU" dirty="0" smtClean="0"/>
              <a:t>счет</a:t>
            </a:r>
          </a:p>
          <a:p>
            <a:r>
              <a:rPr lang="ru-RU" dirty="0"/>
              <a:t>Соотнесение знаковой и </a:t>
            </a:r>
            <a:r>
              <a:rPr lang="ru-RU" dirty="0" smtClean="0"/>
              <a:t>словесной  формулировки</a:t>
            </a:r>
          </a:p>
          <a:p>
            <a:r>
              <a:rPr lang="ru-RU" dirty="0"/>
              <a:t>Продолжи ряд </a:t>
            </a:r>
            <a:r>
              <a:rPr lang="ru-RU" dirty="0" smtClean="0"/>
              <a:t>чисел</a:t>
            </a:r>
          </a:p>
          <a:p>
            <a:r>
              <a:rPr lang="ru-RU" dirty="0" smtClean="0"/>
              <a:t>Сортировка</a:t>
            </a:r>
          </a:p>
          <a:p>
            <a:r>
              <a:rPr lang="ru-RU" dirty="0"/>
              <a:t>Построение графиков </a:t>
            </a:r>
            <a:r>
              <a:rPr lang="ru-RU" dirty="0" smtClean="0"/>
              <a:t>функций</a:t>
            </a:r>
          </a:p>
          <a:p>
            <a:r>
              <a:rPr lang="ru-RU" dirty="0"/>
              <a:t>Определение значения </a:t>
            </a:r>
            <a:r>
              <a:rPr lang="ru-RU" dirty="0" smtClean="0"/>
              <a:t>переменной</a:t>
            </a:r>
          </a:p>
          <a:p>
            <a:r>
              <a:rPr lang="ru-RU" dirty="0" smtClean="0"/>
              <a:t>Вычислитель</a:t>
            </a:r>
          </a:p>
          <a:p>
            <a:endParaRPr lang="ru-RU" alt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7776864" cy="468052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6000" b="1" dirty="0" smtClean="0"/>
              <a:t>СПАСИБО </a:t>
            </a:r>
          </a:p>
          <a:p>
            <a:pPr marL="0" indent="0" algn="ctr">
              <a:buNone/>
            </a:pPr>
            <a:r>
              <a:rPr lang="ru-RU" sz="6000" b="1" dirty="0" smtClean="0"/>
              <a:t>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72047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801"/>
            <a:ext cx="8064896" cy="324036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val="0033CC"/>
                </a:solidFill>
              </a:rPr>
              <a:t>Функциональная грамотность</a:t>
            </a:r>
            <a:r>
              <a:rPr lang="ru-RU" sz="3600" b="1" dirty="0">
                <a:solidFill>
                  <a:srgbClr val="0033CC"/>
                </a:solidFill>
              </a:rPr>
              <a:t> </a:t>
            </a:r>
            <a:r>
              <a:rPr lang="ru-RU" sz="3600" b="1" dirty="0" smtClean="0">
                <a:solidFill>
                  <a:srgbClr val="0033CC"/>
                </a:solidFill>
              </a:rPr>
              <a:t>— </a:t>
            </a:r>
            <a:r>
              <a:rPr lang="ru-RU" sz="3600" dirty="0" smtClean="0"/>
              <a:t>способность человека вступать в отношения с внешней средой и максимально быстро адаптироваться и функционировать в ней</a:t>
            </a:r>
            <a:endParaRPr lang="ru-RU" alt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692696"/>
            <a:ext cx="7992888" cy="48965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33CC"/>
                </a:solidFill>
              </a:rPr>
              <a:t>Основные виды </a:t>
            </a:r>
            <a:r>
              <a:rPr lang="ru-RU" sz="3600" b="1" dirty="0">
                <a:solidFill>
                  <a:srgbClr val="0033CC"/>
                </a:solidFill>
              </a:rPr>
              <a:t>функциональной грамотности </a:t>
            </a:r>
            <a:endParaRPr lang="ru-RU" sz="3600" dirty="0">
              <a:solidFill>
                <a:srgbClr val="0033CC"/>
              </a:solidFill>
            </a:endParaRP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Математическая </a:t>
            </a:r>
            <a:r>
              <a:rPr lang="ru-RU" sz="2800" dirty="0">
                <a:solidFill>
                  <a:schemeClr val="tx1"/>
                </a:solidFill>
              </a:rPr>
              <a:t>грамотность </a:t>
            </a:r>
          </a:p>
          <a:p>
            <a:r>
              <a:rPr lang="ru-RU" sz="2800" dirty="0">
                <a:solidFill>
                  <a:schemeClr val="tx1"/>
                </a:solidFill>
              </a:rPr>
              <a:t>Читательская грамотность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Естественно-научная </a:t>
            </a:r>
            <a:r>
              <a:rPr lang="ru-RU" sz="2800" dirty="0">
                <a:solidFill>
                  <a:schemeClr val="tx1"/>
                </a:solidFill>
              </a:rPr>
              <a:t>грамотность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Глобальные компетенции </a:t>
            </a:r>
          </a:p>
          <a:p>
            <a:r>
              <a:rPr lang="ru-RU" sz="2800" dirty="0">
                <a:solidFill>
                  <a:schemeClr val="tx1"/>
                </a:solidFill>
              </a:rPr>
              <a:t>Финансовая грамотность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Креативное и критическое мышление </a:t>
            </a:r>
          </a:p>
          <a:p>
            <a:pPr>
              <a:buFontTx/>
              <a:buNone/>
            </a:pPr>
            <a:endParaRPr lang="ru-RU" alt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764704"/>
            <a:ext cx="8208912" cy="525658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Tx/>
              <a:buNone/>
            </a:pPr>
            <a:r>
              <a:rPr lang="ru-RU" b="1" dirty="0" smtClean="0"/>
              <a:t>   </a:t>
            </a:r>
            <a:r>
              <a:rPr lang="ru-RU" sz="3000" b="1" dirty="0" smtClean="0">
                <a:solidFill>
                  <a:srgbClr val="0033CC"/>
                </a:solidFill>
              </a:rPr>
              <a:t>Математическая</a:t>
            </a:r>
            <a:r>
              <a:rPr lang="ru-RU" sz="3000" dirty="0" smtClean="0">
                <a:solidFill>
                  <a:srgbClr val="0033CC"/>
                </a:solidFill>
              </a:rPr>
              <a:t> </a:t>
            </a:r>
            <a:r>
              <a:rPr lang="ru-RU" sz="3000" b="1" dirty="0">
                <a:solidFill>
                  <a:srgbClr val="0033CC"/>
                </a:solidFill>
              </a:rPr>
              <a:t>грамотность</a:t>
            </a:r>
            <a:r>
              <a:rPr lang="ru-RU" sz="3000" dirty="0">
                <a:solidFill>
                  <a:srgbClr val="0033CC"/>
                </a:solidFill>
              </a:rPr>
              <a:t> </a:t>
            </a:r>
            <a:r>
              <a:rPr lang="ru-RU" sz="3000" dirty="0"/>
              <a:t>– </a:t>
            </a:r>
            <a:endParaRPr lang="ru-RU" sz="3000" dirty="0" smtClean="0"/>
          </a:p>
          <a:p>
            <a:pPr>
              <a:spcBef>
                <a:spcPts val="600"/>
              </a:spcBef>
              <a:buFontTx/>
              <a:buNone/>
            </a:pPr>
            <a:r>
              <a:rPr lang="ru-RU" sz="3000" dirty="0"/>
              <a:t> </a:t>
            </a:r>
            <a:r>
              <a:rPr lang="ru-RU" sz="3000" dirty="0" smtClean="0"/>
              <a:t>   </a:t>
            </a:r>
            <a:r>
              <a:rPr lang="ru-RU" sz="2800" dirty="0" smtClean="0"/>
              <a:t>это </a:t>
            </a:r>
            <a:r>
              <a:rPr lang="ru-RU" sz="2800" dirty="0"/>
              <a:t>способность человека мыслить </a:t>
            </a:r>
            <a:r>
              <a:rPr lang="ru-RU" sz="2800" b="1" dirty="0"/>
              <a:t>математически</a:t>
            </a:r>
            <a:r>
              <a:rPr lang="ru-RU" sz="2800" dirty="0"/>
              <a:t>, формулировать, применять и интерпретировать </a:t>
            </a:r>
            <a:r>
              <a:rPr lang="ru-RU" sz="2800" b="1" dirty="0"/>
              <a:t>математику</a:t>
            </a:r>
            <a:r>
              <a:rPr lang="ru-RU" sz="2800" dirty="0"/>
              <a:t> для решения задач в разнообразных практических контекстах</a:t>
            </a:r>
            <a:r>
              <a:rPr lang="ru-RU" sz="2800" dirty="0" smtClean="0"/>
              <a:t>.</a:t>
            </a:r>
            <a:r>
              <a:rPr lang="ru-RU" sz="2800" dirty="0"/>
              <a:t> Она помогает людям понять роль математики в мире, высказывать хорошо обоснованные суждения и принимать решения, которые должны принимать конструктивные, активные и </a:t>
            </a:r>
            <a:r>
              <a:rPr lang="ru-RU" sz="2800" dirty="0" smtClean="0"/>
              <a:t>размышляющие </a:t>
            </a:r>
            <a:r>
              <a:rPr lang="ru-RU" sz="2800" dirty="0"/>
              <a:t>граждане в 21 веке.</a:t>
            </a:r>
            <a:endParaRPr lang="ru-RU" altLang="ru-RU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764704"/>
            <a:ext cx="8064896" cy="50736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 Изучение </a:t>
            </a:r>
            <a:r>
              <a:rPr lang="ru-RU" dirty="0"/>
              <a:t>информатики </a:t>
            </a:r>
            <a:r>
              <a:rPr lang="ru-RU" dirty="0" smtClean="0"/>
              <a:t>направлено </a:t>
            </a:r>
            <a:r>
              <a:rPr lang="ru-RU" dirty="0"/>
              <a:t>на развитие образного и логического мышления, воображения, математической </a:t>
            </a:r>
            <a:r>
              <a:rPr lang="ru-RU" dirty="0" smtClean="0"/>
              <a:t>речи. </a:t>
            </a:r>
            <a:r>
              <a:rPr lang="ru-RU" dirty="0"/>
              <a:t>Разговор с </a:t>
            </a:r>
            <a:r>
              <a:rPr lang="ru-RU" dirty="0" smtClean="0"/>
              <a:t>учащимися </a:t>
            </a:r>
            <a:r>
              <a:rPr lang="ru-RU" dirty="0"/>
              <a:t>о числах, информации и данных, способах обработки и инструментах хранения не может происходить на абстрактном уровне, поэтому </a:t>
            </a:r>
            <a:r>
              <a:rPr lang="ru-RU" dirty="0" smtClean="0"/>
              <a:t>математика </a:t>
            </a:r>
            <a:r>
              <a:rPr lang="ru-RU" dirty="0"/>
              <a:t>и информатика непосредственно </a:t>
            </a:r>
            <a:r>
              <a:rPr lang="ru-RU" dirty="0" smtClean="0"/>
              <a:t>связаны между собой. </a:t>
            </a:r>
            <a:endParaRPr lang="ru-RU" alt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764704"/>
            <a:ext cx="8229600" cy="507365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33CC"/>
                </a:solidFill>
              </a:rPr>
              <a:t>Темы </a:t>
            </a:r>
            <a:r>
              <a:rPr lang="ru-RU" b="1" dirty="0">
                <a:solidFill>
                  <a:srgbClr val="0033CC"/>
                </a:solidFill>
              </a:rPr>
              <a:t>уроков, на которых </a:t>
            </a:r>
            <a:r>
              <a:rPr lang="ru-RU" b="1" dirty="0" smtClean="0">
                <a:solidFill>
                  <a:srgbClr val="0033CC"/>
                </a:solidFill>
              </a:rPr>
              <a:t>прослеживается формирование математической грамотности: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33CC"/>
              </a:solidFill>
            </a:endParaRPr>
          </a:p>
          <a:p>
            <a:r>
              <a:rPr lang="ru-RU" sz="3000" dirty="0"/>
              <a:t>Измерение </a:t>
            </a:r>
            <a:r>
              <a:rPr lang="ru-RU" sz="3000" dirty="0" smtClean="0"/>
              <a:t>информации</a:t>
            </a:r>
          </a:p>
          <a:p>
            <a:r>
              <a:rPr lang="ru-RU" sz="3000" dirty="0" smtClean="0"/>
              <a:t>Двоичное кодирование</a:t>
            </a:r>
          </a:p>
          <a:p>
            <a:r>
              <a:rPr lang="ru-RU" sz="3000" dirty="0"/>
              <a:t>Системы </a:t>
            </a:r>
            <a:r>
              <a:rPr lang="ru-RU" sz="3000" dirty="0" smtClean="0"/>
              <a:t>счисления</a:t>
            </a:r>
          </a:p>
          <a:p>
            <a:r>
              <a:rPr lang="ru-RU" sz="3000" dirty="0"/>
              <a:t>Элементы теории </a:t>
            </a:r>
            <a:r>
              <a:rPr lang="ru-RU" sz="3000" dirty="0" smtClean="0"/>
              <a:t>множеств</a:t>
            </a:r>
          </a:p>
          <a:p>
            <a:r>
              <a:rPr lang="ru-RU" sz="3000" dirty="0" smtClean="0"/>
              <a:t>Алгоритмы</a:t>
            </a:r>
          </a:p>
          <a:p>
            <a:r>
              <a:rPr lang="ru-RU" sz="3000" dirty="0"/>
              <a:t>Построение диаграмм и </a:t>
            </a:r>
            <a:r>
              <a:rPr lang="ru-RU" sz="3000" dirty="0" smtClean="0"/>
              <a:t>графиков</a:t>
            </a:r>
          </a:p>
          <a:p>
            <a:r>
              <a:rPr lang="ru-RU" sz="3000" dirty="0"/>
              <a:t>Алгоритмы и </a:t>
            </a:r>
            <a:r>
              <a:rPr lang="ru-RU" sz="3000" dirty="0" smtClean="0"/>
              <a:t>исполнители</a:t>
            </a:r>
          </a:p>
          <a:p>
            <a:r>
              <a:rPr lang="ru-RU" sz="3000" dirty="0"/>
              <a:t>Единицы измерения </a:t>
            </a:r>
            <a:r>
              <a:rPr lang="ru-RU" sz="3000" dirty="0" smtClean="0"/>
              <a:t>информации и др.</a:t>
            </a:r>
          </a:p>
          <a:p>
            <a:pPr marL="0" indent="0">
              <a:buNone/>
            </a:pPr>
            <a:endParaRPr lang="ru-RU" alt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5400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>
                <a:solidFill>
                  <a:srgbClr val="0033CC"/>
                </a:solidFill>
              </a:rPr>
              <a:t>Приёмы формирования математической </a:t>
            </a:r>
            <a:r>
              <a:rPr lang="ru-RU" b="1" dirty="0" smtClean="0">
                <a:solidFill>
                  <a:srgbClr val="0033CC"/>
                </a:solidFill>
              </a:rPr>
              <a:t>грамотности</a:t>
            </a:r>
          </a:p>
          <a:p>
            <a:r>
              <a:rPr lang="ru-RU" dirty="0"/>
              <a:t>Наглядное представление степени </a:t>
            </a:r>
            <a:r>
              <a:rPr lang="ru-RU" dirty="0" smtClean="0"/>
              <a:t>двойки</a:t>
            </a:r>
          </a:p>
          <a:p>
            <a:pPr algn="ctr">
              <a:buFontTx/>
              <a:buNone/>
            </a:pPr>
            <a:endParaRPr lang="ru-RU" altLang="ru-RU" dirty="0">
              <a:solidFill>
                <a:srgbClr val="0033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21849"/>
            <a:ext cx="5786144" cy="3246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476672"/>
            <a:ext cx="8352928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0033CC"/>
                </a:solidFill>
              </a:rPr>
              <a:t>Приёмы формирования математической </a:t>
            </a:r>
            <a:r>
              <a:rPr lang="ru-RU" sz="3000" b="1" dirty="0" smtClean="0">
                <a:solidFill>
                  <a:srgbClr val="0033CC"/>
                </a:solidFill>
              </a:rPr>
              <a:t>грамотности</a:t>
            </a:r>
            <a:endParaRPr lang="ru-RU" sz="3000" dirty="0" smtClean="0"/>
          </a:p>
          <a:p>
            <a:r>
              <a:rPr lang="ru-RU" dirty="0" smtClean="0"/>
              <a:t>Составление </a:t>
            </a:r>
            <a:r>
              <a:rPr lang="ru-RU" dirty="0" smtClean="0"/>
              <a:t>блок-схем</a:t>
            </a:r>
          </a:p>
          <a:p>
            <a:pPr>
              <a:buFontTx/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При </a:t>
            </a:r>
            <a:r>
              <a:rPr lang="ru-RU" sz="2000" dirty="0"/>
              <a:t>составлении первых блок-схем можно предлагать учащимся простейшие задания на составление алгоритмов, используя математический материал</a:t>
            </a:r>
            <a:r>
              <a:rPr lang="ru-RU" sz="2000" dirty="0" smtClean="0"/>
              <a:t>: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000" dirty="0" smtClean="0"/>
              <a:t>Составить </a:t>
            </a:r>
            <a:r>
              <a:rPr lang="ru-RU" sz="2000" dirty="0"/>
              <a:t>блок-схему для вычисления площади (периметра) прямоугольника (квадрата) по его сторонам, длины окружности или площади круга по радиусу. </a:t>
            </a:r>
            <a:endParaRPr lang="ru-RU" sz="2000" dirty="0" smtClean="0"/>
          </a:p>
          <a:p>
            <a:pPr marL="514350" indent="-514350">
              <a:buFont typeface="+mj-lt"/>
              <a:buAutoNum type="arabicParenR"/>
            </a:pPr>
            <a:r>
              <a:rPr lang="ru-RU" sz="2000" dirty="0" smtClean="0"/>
              <a:t>Вычислить </a:t>
            </a:r>
            <a:r>
              <a:rPr lang="ru-RU" sz="2000" dirty="0"/>
              <a:t>значение буквенного выражения при </a:t>
            </a:r>
            <a:r>
              <a:rPr lang="ru-RU" sz="2000" dirty="0" smtClean="0"/>
              <a:t>   заданных </a:t>
            </a:r>
            <a:r>
              <a:rPr lang="ru-RU" sz="2000" dirty="0"/>
              <a:t>значениях </a:t>
            </a:r>
            <a:r>
              <a:rPr lang="ru-RU" sz="2000" dirty="0" smtClean="0"/>
              <a:t>переменных.</a:t>
            </a:r>
            <a:endParaRPr lang="ru-RU" altLang="ru-RU" sz="2000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25144"/>
            <a:ext cx="2952328" cy="1776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404664"/>
            <a:ext cx="8208912" cy="5289674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0033CC"/>
                </a:solidFill>
              </a:rPr>
              <a:t>Приёмы формирования математической </a:t>
            </a:r>
            <a:r>
              <a:rPr lang="ru-RU" sz="3000" b="1" dirty="0" smtClean="0">
                <a:solidFill>
                  <a:srgbClr val="0033CC"/>
                </a:solidFill>
              </a:rPr>
              <a:t>грамотности</a:t>
            </a:r>
            <a:endParaRPr lang="ru-RU" dirty="0" smtClean="0"/>
          </a:p>
          <a:p>
            <a:r>
              <a:rPr lang="ru-RU" dirty="0" smtClean="0"/>
              <a:t>Построй </a:t>
            </a:r>
            <a:r>
              <a:rPr lang="ru-RU" dirty="0" smtClean="0"/>
              <a:t>рисунок</a:t>
            </a:r>
          </a:p>
          <a:p>
            <a:pPr>
              <a:buFontTx/>
              <a:buNone/>
            </a:pPr>
            <a:endParaRPr lang="ru-RU" altLang="ru-RU" dirty="0">
              <a:solidFill>
                <a:schemeClr val="accent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8800"/>
            <a:ext cx="3888432" cy="4844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KT_02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IKT_02</Template>
  <TotalTime>383</TotalTime>
  <Words>281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IKT_02</vt:lpstr>
      <vt:lpstr>Приёмы формирования математической грамотности на уроках информатики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формирования математической грамотности на уроках информатики</dc:title>
  <dc:creator>Алена</dc:creator>
  <cp:lastModifiedBy>Алена</cp:lastModifiedBy>
  <cp:revision>17</cp:revision>
  <dcterms:created xsi:type="dcterms:W3CDTF">2020-10-26T19:31:15Z</dcterms:created>
  <dcterms:modified xsi:type="dcterms:W3CDTF">2020-10-27T03:15:11Z</dcterms:modified>
</cp:coreProperties>
</file>