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5" r:id="rId12"/>
    <p:sldId id="277" r:id="rId13"/>
    <p:sldId id="278" r:id="rId14"/>
    <p:sldId id="279" r:id="rId15"/>
    <p:sldId id="280" r:id="rId16"/>
    <p:sldId id="282" r:id="rId17"/>
    <p:sldId id="283" r:id="rId18"/>
    <p:sldId id="284" r:id="rId19"/>
    <p:sldId id="285" r:id="rId20"/>
    <p:sldId id="286" r:id="rId21"/>
    <p:sldId id="288" r:id="rId22"/>
    <p:sldId id="289" r:id="rId23"/>
    <p:sldId id="287" r:id="rId24"/>
    <p:sldId id="290" r:id="rId25"/>
    <p:sldId id="292" r:id="rId26"/>
    <p:sldId id="293" r:id="rId27"/>
    <p:sldId id="291" r:id="rId28"/>
    <p:sldId id="29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C66"/>
    <a:srgbClr val="AC187B"/>
    <a:srgbClr val="C6247A"/>
    <a:srgbClr val="C52378"/>
    <a:srgbClr val="98124D"/>
    <a:srgbClr val="853E5B"/>
    <a:srgbClr val="F94900"/>
    <a:srgbClr val="613125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7" d="100"/>
          <a:sy n="67" d="100"/>
        </p:scale>
        <p:origin x="-12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5672" y="2074170"/>
            <a:ext cx="67340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РМО учителей </a:t>
            </a:r>
            <a:r>
              <a:rPr lang="ru-RU" sz="6000" b="1" i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информатики</a:t>
            </a:r>
            <a:endParaRPr lang="ru-RU" sz="6000" b="1" i="1" dirty="0">
              <a:ln w="22225">
                <a:noFill/>
                <a:prstDash val="solid"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19268" y="5331720"/>
            <a:ext cx="67340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23.09.2020г</a:t>
            </a:r>
            <a:r>
              <a:rPr lang="ru-RU" sz="4000" b="1" i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endParaRPr lang="ru-RU" sz="4000" b="1" i="1" dirty="0">
              <a:ln w="22225">
                <a:noFill/>
                <a:prstDash val="solid"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8194" name="Picture 2" descr="https://help.dnevnik.ru/hc/article_attachments/360040054833/_________2019-06-24_12_37_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3741">
            <a:off x="927891" y="669634"/>
            <a:ext cx="5858672" cy="339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torage.myseldon.com/news_pict_6E/6E00F69F0947F074B29F16EA01EF9E4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496" y="4128283"/>
            <a:ext cx="2323606" cy="181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ds02.infourok.ru/uploads/ex/1021/00062aa0-6187493a/img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5" t="5903" r="11076" b="15347"/>
          <a:stretch/>
        </p:blipFill>
        <p:spPr bwMode="auto">
          <a:xfrm>
            <a:off x="5305919" y="3475681"/>
            <a:ext cx="3137993" cy="246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13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6148" name="Picture 4" descr="https://news-111.ru/imout/aHR0cHM6Ly9jZG5pbWcucmcucnUvaW1nL2NvbnRlbnQvMTk0LzEyLzUzL1JJQU5fNjI0MDY2Ny5IUi5ydV9kXzg1MC5qcGc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70" y="1839035"/>
            <a:ext cx="6197093" cy="413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9218" name="Picture 2" descr="https://school30.centerstart.ru/sites/school30.centerstart.ru/files/tmp/news/merop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9" r="4527"/>
          <a:stretch/>
        </p:blipFill>
        <p:spPr bwMode="auto">
          <a:xfrm>
            <a:off x="2656767" y="1928811"/>
            <a:ext cx="4549496" cy="378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6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10242" name="Picture 2" descr="https://activityedu.ru/file_storage/download?entity=sxid37ae-df80-4756-9837-0a16b4ef98e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4"/>
          <a:stretch/>
        </p:blipFill>
        <p:spPr bwMode="auto">
          <a:xfrm>
            <a:off x="941388" y="1739464"/>
            <a:ext cx="2965594" cy="2081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xn----7sbfghaxynobikr5d.xn--p1ai/wp-content/uploads/2018/11/sky-call-1-198014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5"/>
          <a:stretch/>
        </p:blipFill>
        <p:spPr bwMode="auto">
          <a:xfrm>
            <a:off x="5572120" y="1788922"/>
            <a:ext cx="2718033" cy="2032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ds03.infourok.ru/uploads/ex/0342/000162d1-815de5b8/img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9" t="25625" r="764" b="21875"/>
          <a:stretch/>
        </p:blipFill>
        <p:spPr bwMode="auto">
          <a:xfrm>
            <a:off x="2424185" y="3995688"/>
            <a:ext cx="4819580" cy="2058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27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11268" name="Picture 4" descr="https://fs03.metod-kopilka.ru/images/doc/13/6732/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814513"/>
            <a:ext cx="5543547" cy="415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9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12290" name="Picture 2" descr="http://images.myshared.ru/4/182342/slide_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0" b="13500"/>
          <a:stretch/>
        </p:blipFill>
        <p:spPr bwMode="auto">
          <a:xfrm>
            <a:off x="1657350" y="994442"/>
            <a:ext cx="6785543" cy="449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0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13912" r="39017" b="10156"/>
          <a:stretch/>
        </p:blipFill>
        <p:spPr bwMode="auto">
          <a:xfrm>
            <a:off x="1673019" y="398205"/>
            <a:ext cx="6828043" cy="621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5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4401" y="641011"/>
            <a:ext cx="80010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3200" b="1" dirty="0" err="1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Дубская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r>
              <a:rPr lang="ru-RU" sz="3200" b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Оксана 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Николаевна Кабанова</a:t>
            </a:r>
            <a:endParaRPr lang="ru-RU" sz="1400" b="1" dirty="0" smtClean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Дубская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СОШ»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на цифровой образовательной платформе </a:t>
            </a:r>
            <a:r>
              <a:rPr lang="en-US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Dnevnik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US" sz="4400" b="1" dirty="0" err="1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ru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в дистанционном формате</a:t>
            </a:r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2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500" y="499099"/>
            <a:ext cx="8001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</a:t>
            </a:r>
            <a:r>
              <a:rPr lang="ru-RU" sz="3200" b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Зайковская СОШ</a:t>
            </a:r>
            <a:r>
              <a:rPr lang="en-US" sz="3200" b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№1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lvl="0"/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Марина Сергеевна </a:t>
            </a:r>
            <a:r>
              <a:rPr lang="ru-RU" sz="3200" b="1" dirty="0" err="1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Лавелина</a:t>
            </a:r>
            <a:endParaRPr lang="ru-RU" sz="3200" b="1" dirty="0" smtClean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en-US" sz="12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2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«Зайковская СОШ</a:t>
            </a:r>
            <a:r>
              <a:rPr lang="en-US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№</a:t>
            </a:r>
            <a:r>
              <a:rPr lang="en-US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 </a:t>
            </a:r>
            <a:endParaRPr lang="ru-RU" sz="4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организации </a:t>
            </a:r>
            <a:endParaRPr lang="en-US" sz="4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онлайн-занятий/уроков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дистанционном </a:t>
            </a:r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формате</a:t>
            </a:r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43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49" y="513386"/>
            <a:ext cx="8001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</a:t>
            </a:r>
            <a:r>
              <a:rPr lang="ru-RU" sz="3200" b="1" dirty="0" err="1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Килачевская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СОШ</a:t>
            </a:r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lvl="0"/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Алена Алексеевна Степанова</a:t>
            </a:r>
            <a:endParaRPr lang="ru-RU" sz="3200" b="1" dirty="0" smtClean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Опыт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педагогов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</a:t>
            </a:r>
            <a:r>
              <a:rPr lang="ru-RU" sz="4000" b="1" dirty="0" err="1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Килачевская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СОШ» </a:t>
            </a:r>
          </a:p>
          <a:p>
            <a:pPr lvl="0" algn="ctr"/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 организации внеурочной деятельности или дополнительного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образования</a:t>
            </a: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дистанционном формате</a:t>
            </a:r>
            <a:endParaRPr lang="ru-RU" sz="12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08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7224" y="399088"/>
            <a:ext cx="77866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Единая муниципальная </a:t>
            </a:r>
            <a:br>
              <a:rPr lang="ru-RU" sz="3200" b="1" i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3200" b="1" i="1" dirty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методическая тема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" y="2109846"/>
            <a:ext cx="77866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ПОВЫШЕНИЕ </a:t>
            </a:r>
            <a:endParaRPr lang="ru-RU" sz="4000" b="1" i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i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КАЧЕСТВА </a:t>
            </a:r>
            <a:r>
              <a:rPr lang="ru-RU" sz="40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ОБРАЗОВАНИЯ </a:t>
            </a:r>
          </a:p>
          <a:p>
            <a:pPr lvl="0" algn="ctr"/>
            <a:r>
              <a:rPr lang="ru-RU" sz="4000" b="1" i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ИРБИТСКОМ МУНИЦИПАЛЬНОМ ОБРАЗОВАНИИ</a:t>
            </a:r>
          </a:p>
        </p:txBody>
      </p:sp>
    </p:spTree>
    <p:extLst>
      <p:ext uri="{BB962C8B-B14F-4D97-AF65-F5344CB8AC3E}">
        <p14:creationId xmlns:p14="http://schemas.microsoft.com/office/powerpoint/2010/main" val="5117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5" y="527675"/>
            <a:ext cx="825817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МАОУ «</a:t>
            </a:r>
            <a:r>
              <a:rPr lang="ru-RU" sz="3000" b="1" dirty="0" err="1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Черновская</a:t>
            </a:r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СОШ</a:t>
            </a:r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lvl="0"/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Татьяна Владимировна </a:t>
            </a:r>
            <a:r>
              <a:rPr lang="ru-RU" sz="3000" b="1" dirty="0" err="1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Нищеретных</a:t>
            </a:r>
            <a:endParaRPr lang="ru-RU" sz="3000" b="1" dirty="0" smtClean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Из опыта работы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Центра образования цифрового и гуманитарного профилей «Точка роста»</a:t>
            </a:r>
            <a:endParaRPr lang="ru-RU" sz="4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3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5" y="440401"/>
            <a:ext cx="825817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МОУ «Пионерская </a:t>
            </a:r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СОШ</a:t>
            </a:r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lvl="0"/>
            <a:r>
              <a:rPr lang="ru-RU" sz="30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Дмитрий Владимирович Мильков</a:t>
            </a:r>
            <a:endParaRPr lang="ru-RU" sz="3000" b="1" dirty="0" smtClean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Анализ результатов ЕГЭ-2020 по информатике</a:t>
            </a:r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3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2913" y="1784975"/>
            <a:ext cx="825817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4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Новое </a:t>
            </a:r>
            <a:r>
              <a:rPr lang="ru-RU" sz="44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ГИА-2021</a:t>
            </a:r>
          </a:p>
        </p:txBody>
      </p:sp>
    </p:spTree>
    <p:extLst>
      <p:ext uri="{BB962C8B-B14F-4D97-AF65-F5344CB8AC3E}">
        <p14:creationId xmlns:p14="http://schemas.microsoft.com/office/powerpoint/2010/main" val="10973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" t="19153" r="31535" b="11694"/>
          <a:stretch/>
        </p:blipFill>
        <p:spPr bwMode="auto">
          <a:xfrm>
            <a:off x="162232" y="1401097"/>
            <a:ext cx="8465574" cy="505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0845" y="15030"/>
            <a:ext cx="825817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fipi.ru   </a:t>
            </a:r>
            <a:endParaRPr lang="ru-RU" sz="36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ОГЭ-2021</a:t>
            </a:r>
            <a:endParaRPr lang="ru-RU" sz="4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84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0845" y="15030"/>
            <a:ext cx="825817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fipi.ru   </a:t>
            </a:r>
            <a:endParaRPr lang="ru-RU" sz="36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ОГЭ-2021</a:t>
            </a:r>
            <a:endParaRPr lang="ru-RU" sz="4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7" t="44922" r="28928" b="35484"/>
          <a:stretch/>
        </p:blipFill>
        <p:spPr bwMode="auto">
          <a:xfrm>
            <a:off x="298653" y="1825375"/>
            <a:ext cx="8642555" cy="2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13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0845" y="15030"/>
            <a:ext cx="825817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fipi.ru   </a:t>
            </a:r>
            <a:endParaRPr lang="ru-RU" sz="36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ЕГЭ-2021</a:t>
            </a:r>
            <a:endParaRPr lang="ru-RU" sz="4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21242" r="31649" b="11693"/>
          <a:stretch/>
        </p:blipFill>
        <p:spPr bwMode="auto">
          <a:xfrm>
            <a:off x="1645711" y="1828800"/>
            <a:ext cx="7255402" cy="423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972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0845" y="15030"/>
            <a:ext cx="825817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fipi.ru   </a:t>
            </a:r>
            <a:endParaRPr lang="ru-RU" sz="36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ЕГЭ-2021</a:t>
            </a:r>
            <a:endParaRPr lang="ru-RU" sz="4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25807" r="29722" b="12890"/>
          <a:stretch/>
        </p:blipFill>
        <p:spPr bwMode="auto">
          <a:xfrm>
            <a:off x="1042987" y="1865898"/>
            <a:ext cx="7900988" cy="409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831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913" y="366770"/>
            <a:ext cx="8258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Из плана работы</a:t>
            </a:r>
            <a:endParaRPr lang="ru-RU" sz="4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1575" y="1837194"/>
            <a:ext cx="765809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Cambria" panose="02040503050406030204" pitchFamily="18" charset="0"/>
              </a:rPr>
              <a:t>Сентябрь</a:t>
            </a:r>
            <a:r>
              <a:rPr lang="ru-RU" sz="2000" dirty="0">
                <a:latin typeface="Cambria" panose="02040503050406030204" pitchFamily="18" charset="0"/>
              </a:rPr>
              <a:t> – подготовка к Всероссийской олимпиаде школьников (подготовка заданий, составление списков проверяющих задания муниципального этапа и т.д.);</a:t>
            </a:r>
          </a:p>
          <a:p>
            <a:pPr algn="just"/>
            <a:r>
              <a:rPr lang="ru-RU" sz="2000" b="1" dirty="0">
                <a:latin typeface="Cambria" panose="02040503050406030204" pitchFamily="18" charset="0"/>
              </a:rPr>
              <a:t>Октябрь</a:t>
            </a:r>
            <a:r>
              <a:rPr lang="ru-RU" sz="2000" dirty="0">
                <a:latin typeface="Cambria" panose="02040503050406030204" pitchFamily="18" charset="0"/>
              </a:rPr>
              <a:t> – </a:t>
            </a:r>
            <a:r>
              <a:rPr lang="ru-RU" sz="2000" u="sng" dirty="0">
                <a:latin typeface="Cambria" panose="02040503050406030204" pitchFamily="18" charset="0"/>
              </a:rPr>
              <a:t>школьный этап олимпиады</a:t>
            </a:r>
            <a:r>
              <a:rPr lang="ru-RU" sz="2000" dirty="0">
                <a:latin typeface="Cambria" panose="02040503050406030204" pitchFamily="18" charset="0"/>
              </a:rPr>
              <a:t>.</a:t>
            </a:r>
          </a:p>
          <a:p>
            <a:pPr algn="just"/>
            <a:r>
              <a:rPr lang="ru-RU" sz="2000" dirty="0">
                <a:latin typeface="Cambria" panose="02040503050406030204" pitchFamily="18" charset="0"/>
              </a:rPr>
              <a:t>              - </a:t>
            </a:r>
            <a:r>
              <a:rPr lang="ru-RU" sz="2000" u="sng" dirty="0">
                <a:latin typeface="Cambria" panose="02040503050406030204" pitchFamily="18" charset="0"/>
              </a:rPr>
              <a:t>информационно-методический день по теме</a:t>
            </a:r>
            <a:r>
              <a:rPr lang="ru-RU" sz="2000" dirty="0">
                <a:latin typeface="Cambria" panose="02040503050406030204" pitchFamily="18" charset="0"/>
              </a:rPr>
              <a:t> «</a:t>
            </a:r>
            <a:r>
              <a:rPr lang="ru-RU" sz="2000" b="1" dirty="0">
                <a:latin typeface="Cambria" panose="02040503050406030204" pitchFamily="18" charset="0"/>
              </a:rPr>
              <a:t>Качество образования в новых условиях: возможно!?</a:t>
            </a:r>
            <a:r>
              <a:rPr lang="ru-RU" sz="2000" dirty="0">
                <a:latin typeface="Cambria" panose="02040503050406030204" pitchFamily="18" charset="0"/>
              </a:rPr>
              <a:t>» состоится в осенние каникулы. В рамках ИМД необходимо провести подробный качественный анализ мониторинговых процедур (ЕГЭ, ВПР (11 класс), интеллектуальные конкурсы по предметам), а также наметить конкретные пути преодоления выявленных проблем (пошагово). Также в рамках деятельности РМО необходимо обсудить концепции преподавания вашего предмета, новые документы.</a:t>
            </a:r>
          </a:p>
        </p:txBody>
      </p:sp>
    </p:spTree>
    <p:extLst>
      <p:ext uri="{BB962C8B-B14F-4D97-AF65-F5344CB8AC3E}">
        <p14:creationId xmlns:p14="http://schemas.microsoft.com/office/powerpoint/2010/main" val="34582001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913" y="366770"/>
            <a:ext cx="8258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Из плана работы</a:t>
            </a:r>
            <a:endParaRPr lang="ru-RU" sz="4400" b="1" dirty="0">
              <a:ln w="952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1575" y="1837194"/>
            <a:ext cx="76580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u="sng" dirty="0">
                <a:latin typeface="Cambria" panose="02040503050406030204" pitchFamily="18" charset="0"/>
              </a:rPr>
              <a:t>- научно-практическая педагогическая конференция «Традиции и новации»</a:t>
            </a:r>
            <a:r>
              <a:rPr lang="ru-RU" sz="2000" dirty="0">
                <a:latin typeface="Cambria" panose="02040503050406030204" pitchFamily="18" charset="0"/>
              </a:rPr>
              <a:t> по теме «Цифровая трансформация образовательных организаций» в формате дистанционного общения педагогов (название уточняется). Методическому муниципальному совету необходимо будет определить название переговорных площадок, определить тематику и выступающих.</a:t>
            </a:r>
          </a:p>
          <a:p>
            <a:pPr algn="just"/>
            <a:r>
              <a:rPr lang="ru-RU" sz="2000" b="1" dirty="0">
                <a:latin typeface="Cambria" panose="02040503050406030204" pitchFamily="18" charset="0"/>
              </a:rPr>
              <a:t>Март</a:t>
            </a:r>
            <a:r>
              <a:rPr lang="ru-RU" sz="2000" dirty="0">
                <a:latin typeface="Cambria" panose="02040503050406030204" pitchFamily="18" charset="0"/>
              </a:rPr>
              <a:t> – информационно-методический день по теме «</a:t>
            </a:r>
            <a:r>
              <a:rPr lang="ru-RU" sz="2000" b="1" dirty="0">
                <a:latin typeface="Cambria" panose="02040503050406030204" pitchFamily="18" charset="0"/>
              </a:rPr>
              <a:t>Организация работы с детьми с ограниченными возможностями здоровья</a:t>
            </a:r>
            <a:r>
              <a:rPr lang="ru-RU" sz="2000" dirty="0">
                <a:latin typeface="Cambria" panose="02040503050406030204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080781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50" y="227637"/>
            <a:ext cx="87010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952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Установочное заседание РМО</a:t>
            </a:r>
          </a:p>
          <a:p>
            <a:pPr lvl="0" algn="ctr"/>
            <a:endParaRPr lang="ru-RU" sz="14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endParaRPr lang="ru-RU" sz="4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Анализ </a:t>
            </a:r>
            <a:r>
              <a:rPr lang="ru-RU" sz="4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деятельности педагогов по </a:t>
            </a:r>
            <a:r>
              <a:rPr lang="ru-RU" sz="4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предмету</a:t>
            </a: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организация </a:t>
            </a:r>
            <a:r>
              <a:rPr lang="ru-RU" sz="2800" b="1" dirty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дистанционного обучения </a:t>
            </a:r>
            <a:r>
              <a:rPr lang="ru-RU" sz="28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апреле-мае 2020г. (из опыта работы учителей</a:t>
            </a:r>
            <a:r>
              <a:rPr lang="ru-RU" sz="28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);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анализ результатов ГИА-2020 и новое в ГИА-2021</a:t>
            </a:r>
            <a:endParaRPr lang="ru-RU" sz="2800" b="1" dirty="0">
              <a:ln w="9525">
                <a:noFill/>
              </a:ln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планирование </a:t>
            </a:r>
            <a:r>
              <a:rPr lang="ru-RU" sz="2800" b="1" dirty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работы РМО и педагогов в новых </a:t>
            </a:r>
            <a:r>
              <a:rPr lang="ru-RU" sz="2800" b="1" dirty="0" smtClean="0">
                <a:ln w="9525">
                  <a:noFill/>
                </a:ln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15393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99" y="670550"/>
            <a:ext cx="8001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Дистанционное </a:t>
            </a: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algn="ctr"/>
            <a:endParaRPr lang="ru-RU" sz="3200" b="1" i="1" dirty="0" smtClean="0">
              <a:solidFill>
                <a:srgbClr val="203C66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это </a:t>
            </a:r>
            <a:r>
              <a:rPr lang="ru-RU" sz="3200" b="1" i="1" dirty="0">
                <a:solidFill>
                  <a:srgbClr val="203C66"/>
                </a:solidFill>
              </a:rPr>
              <a:t>целенаправленный процесс интерактивного взаимодействия педагога и обучающихся между собой и </a:t>
            </a:r>
            <a:endParaRPr lang="ru-RU" sz="3200" b="1" i="1" dirty="0" smtClean="0">
              <a:solidFill>
                <a:srgbClr val="203C66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со </a:t>
            </a:r>
            <a:r>
              <a:rPr lang="ru-RU" sz="3200" b="1" i="1" dirty="0">
                <a:solidFill>
                  <a:srgbClr val="203C66"/>
                </a:solidFill>
              </a:rPr>
              <a:t>средствами обучения, инвариантный (индифферентный) к их расположению </a:t>
            </a:r>
            <a:endParaRPr lang="ru-RU" sz="3200" b="1" i="1" dirty="0" smtClean="0">
              <a:solidFill>
                <a:srgbClr val="203C66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203C66"/>
                </a:solidFill>
              </a:rPr>
              <a:t>в </a:t>
            </a:r>
            <a:r>
              <a:rPr lang="ru-RU" sz="3200" b="1" i="1" dirty="0">
                <a:solidFill>
                  <a:srgbClr val="203C66"/>
                </a:solidFill>
              </a:rPr>
              <a:t>пространстве и времени, который реализуется в специфической дидактической </a:t>
            </a:r>
            <a:r>
              <a:rPr lang="ru-RU" sz="3200" b="1" i="1" dirty="0" smtClean="0">
                <a:solidFill>
                  <a:srgbClr val="203C66"/>
                </a:solidFill>
              </a:rPr>
              <a:t>системе.»</a:t>
            </a:r>
          </a:p>
          <a:p>
            <a:pPr algn="ctr"/>
            <a:endParaRPr lang="ru-RU" sz="1400" dirty="0" smtClean="0">
              <a:solidFill>
                <a:srgbClr val="203C66"/>
              </a:solidFill>
            </a:endParaRPr>
          </a:p>
          <a:p>
            <a:pPr algn="r"/>
            <a:r>
              <a:rPr lang="ru-RU" b="1" dirty="0" smtClean="0">
                <a:latin typeface="Bookman Old Style" panose="02050604050505020204" pitchFamily="18" charset="0"/>
              </a:rPr>
              <a:t> </a:t>
            </a:r>
            <a:endParaRPr lang="ru-RU" b="1" dirty="0" smtClean="0">
              <a:latin typeface="Bookman Old Style" panose="02050604050505020204" pitchFamily="18" charset="0"/>
            </a:endParaRPr>
          </a:p>
          <a:p>
            <a:pPr algn="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отечественные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учёные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А.А. Андреев и В.И. Солдаткин </a:t>
            </a: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51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3549" y="435319"/>
            <a:ext cx="8001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solidFill>
                <a:srgbClr val="203C66"/>
              </a:solidFill>
            </a:endParaRPr>
          </a:p>
          <a:p>
            <a:pPr algn="ctr"/>
            <a:r>
              <a:rPr lang="ru-RU" sz="3600" b="1" i="1" dirty="0">
                <a:solidFill>
                  <a:srgbClr val="203C66"/>
                </a:solidFill>
                <a:latin typeface="Bookman Old Style" panose="02050604050505020204" pitchFamily="18" charset="0"/>
              </a:rPr>
              <a:t> </a:t>
            </a:r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Дистанционное обучение </a:t>
            </a: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barvikha.odinedu.ru/upload/iblock/3b6/3b6c12adc78f8133f251655582967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751109"/>
            <a:ext cx="5757862" cy="431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43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1527" y="361830"/>
            <a:ext cx="82010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203C66"/>
                </a:solidFill>
                <a:latin typeface="Bookman Old Style" panose="02050604050505020204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Действия:</a:t>
            </a:r>
          </a:p>
          <a:p>
            <a:endParaRPr lang="ru-RU" sz="3200" dirty="0" smtClean="0"/>
          </a:p>
          <a:p>
            <a:endParaRPr lang="ru-RU" sz="500" dirty="0"/>
          </a:p>
          <a:p>
            <a:pPr marL="357188" indent="271463"/>
            <a:r>
              <a:rPr lang="ru-RU" sz="3200" dirty="0" smtClean="0"/>
              <a:t>− </a:t>
            </a:r>
            <a:r>
              <a:rPr lang="ru-RU" sz="2400" dirty="0">
                <a:latin typeface="Bookman Old Style" panose="02050604050505020204" pitchFamily="18" charset="0"/>
              </a:rPr>
              <a:t>разработан и </a:t>
            </a:r>
            <a:r>
              <a:rPr lang="ru-RU" sz="2400" dirty="0" smtClean="0">
                <a:latin typeface="Bookman Old Style" panose="02050604050505020204" pitchFamily="18" charset="0"/>
              </a:rPr>
              <a:t>утверждён </a:t>
            </a:r>
            <a:r>
              <a:rPr lang="ru-RU" sz="2400" dirty="0">
                <a:latin typeface="Bookman Old Style" panose="02050604050505020204" pitchFamily="18" charset="0"/>
              </a:rPr>
              <a:t>Регламент организации </a:t>
            </a:r>
            <a:r>
              <a:rPr lang="ru-RU" sz="2400" dirty="0" smtClean="0">
                <a:latin typeface="Bookman Old Style" panose="02050604050505020204" pitchFamily="18" charset="0"/>
              </a:rPr>
              <a:t>ОП с </a:t>
            </a:r>
            <a:r>
              <a:rPr lang="ru-RU" sz="2400" dirty="0">
                <a:latin typeface="Bookman Old Style" panose="02050604050505020204" pitchFamily="18" charset="0"/>
              </a:rPr>
              <a:t>использованием электронного обучения и </a:t>
            </a:r>
            <a:r>
              <a:rPr lang="ru-RU" sz="2400" dirty="0" smtClean="0">
                <a:latin typeface="Bookman Old Style" panose="02050604050505020204" pitchFamily="18" charset="0"/>
              </a:rPr>
              <a:t>ДОТ;</a:t>
            </a:r>
            <a:endParaRPr lang="ru-RU" sz="2400" dirty="0">
              <a:latin typeface="Bookman Old Style" panose="02050604050505020204" pitchFamily="18" charset="0"/>
            </a:endParaRPr>
          </a:p>
          <a:p>
            <a:pPr marL="357188" indent="271463"/>
            <a:r>
              <a:rPr lang="ru-RU" sz="2400" dirty="0">
                <a:latin typeface="Bookman Old Style" panose="02050604050505020204" pitchFamily="18" charset="0"/>
              </a:rPr>
              <a:t>− сформировано расписания занятий на каждый учебный день в соответствии с учебным </a:t>
            </a:r>
            <a:r>
              <a:rPr lang="ru-RU" sz="2400" dirty="0" smtClean="0">
                <a:latin typeface="Bookman Old Style" panose="02050604050505020204" pitchFamily="18" charset="0"/>
              </a:rPr>
              <a:t>планом; </a:t>
            </a:r>
            <a:endParaRPr lang="ru-RU" sz="2400" dirty="0">
              <a:latin typeface="Bookman Old Style" panose="02050604050505020204" pitchFamily="18" charset="0"/>
            </a:endParaRPr>
          </a:p>
          <a:p>
            <a:pPr marL="357188" indent="271463"/>
            <a:r>
              <a:rPr lang="ru-RU" sz="2400" dirty="0">
                <a:latin typeface="Bookman Old Style" panose="02050604050505020204" pitchFamily="18" charset="0"/>
              </a:rPr>
              <a:t>− проведено информирование обучающихся и их родителей через школьные сайты и классные чаты; </a:t>
            </a:r>
          </a:p>
          <a:p>
            <a:pPr marL="357188" indent="271463"/>
            <a:r>
              <a:rPr lang="ru-RU" sz="2400" dirty="0">
                <a:latin typeface="Bookman Old Style" panose="02050604050505020204" pitchFamily="18" charset="0"/>
              </a:rPr>
              <a:t>− обеспечено ведение учёта результатов образовательной деятельности в электронной форме в </a:t>
            </a:r>
            <a:r>
              <a:rPr lang="ru-RU" sz="2400" dirty="0" err="1">
                <a:latin typeface="Bookman Old Style" panose="02050604050505020204" pitchFamily="18" charset="0"/>
              </a:rPr>
              <a:t>Дневник.ру</a:t>
            </a:r>
            <a:r>
              <a:rPr lang="ru-RU" sz="2400" dirty="0">
                <a:latin typeface="Bookman Old Style" panose="02050604050505020204" pitchFamily="18" charset="0"/>
              </a:rPr>
              <a:t>. </a:t>
            </a:r>
          </a:p>
          <a:p>
            <a:pPr algn="r"/>
            <a:r>
              <a:rPr lang="ru-RU" sz="2400" b="1" i="1" dirty="0" smtClean="0">
                <a:solidFill>
                  <a:srgbClr val="203C66"/>
                </a:solidFill>
                <a:latin typeface="Bookman Old Style" panose="02050604050505020204" pitchFamily="18" charset="0"/>
              </a:rPr>
              <a:t> </a:t>
            </a:r>
            <a:endParaRPr lang="ru-RU" sz="2400" b="1" i="1" dirty="0">
              <a:solidFill>
                <a:srgbClr val="203C66"/>
              </a:solidFill>
              <a:latin typeface="Bookman Old Style" panose="02050604050505020204" pitchFamily="18" charset="0"/>
            </a:endParaRPr>
          </a:p>
          <a:p>
            <a:pPr lvl="0" algn="ctr"/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6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" r="2870"/>
          <a:stretch/>
        </p:blipFill>
        <p:spPr bwMode="auto">
          <a:xfrm>
            <a:off x="1257301" y="305260"/>
            <a:ext cx="7572376" cy="555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r="1937"/>
          <a:stretch/>
        </p:blipFill>
        <p:spPr bwMode="auto">
          <a:xfrm>
            <a:off x="1209875" y="257113"/>
            <a:ext cx="7619800" cy="557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6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" t="1984" r="1872"/>
          <a:stretch/>
        </p:blipFill>
        <p:spPr bwMode="auto">
          <a:xfrm>
            <a:off x="1028700" y="314326"/>
            <a:ext cx="7858125" cy="564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9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787</TotalTime>
  <Words>441</Words>
  <Application>Microsoft Office PowerPoint</Application>
  <PresentationFormat>Экран (4:3)</PresentationFormat>
  <Paragraphs>89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121</cp:revision>
  <dcterms:created xsi:type="dcterms:W3CDTF">2013-11-19T05:52:05Z</dcterms:created>
  <dcterms:modified xsi:type="dcterms:W3CDTF">2020-09-23T09:13:40Z</dcterms:modified>
</cp:coreProperties>
</file>