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23"/>
  </p:notesMasterIdLst>
  <p:sldIdLst>
    <p:sldId id="257" r:id="rId2"/>
    <p:sldId id="364" r:id="rId3"/>
    <p:sldId id="372" r:id="rId4"/>
    <p:sldId id="373" r:id="rId5"/>
    <p:sldId id="374" r:id="rId6"/>
    <p:sldId id="358" r:id="rId7"/>
    <p:sldId id="359" r:id="rId8"/>
    <p:sldId id="360" r:id="rId9"/>
    <p:sldId id="361" r:id="rId10"/>
    <p:sldId id="376" r:id="rId11"/>
    <p:sldId id="365" r:id="rId12"/>
    <p:sldId id="368" r:id="rId13"/>
    <p:sldId id="375" r:id="rId14"/>
    <p:sldId id="378" r:id="rId15"/>
    <p:sldId id="377" r:id="rId16"/>
    <p:sldId id="379" r:id="rId17"/>
    <p:sldId id="370" r:id="rId18"/>
    <p:sldId id="362" r:id="rId19"/>
    <p:sldId id="363" r:id="rId20"/>
    <p:sldId id="357" r:id="rId21"/>
    <p:sldId id="356" r:id="rId22"/>
  </p:sldIdLst>
  <p:sldSz cx="9144000" cy="5143500" type="screen16x9"/>
  <p:notesSz cx="6858000" cy="9144000"/>
  <p:embeddedFontLst>
    <p:embeddedFont>
      <p:font typeface="Open Sans" panose="020B0604020202020204" charset="0"/>
      <p:regular r:id="rId24"/>
      <p:bold r:id="rId25"/>
    </p:embeddedFont>
    <p:embeddedFont>
      <p:font typeface="Garamond" panose="02020404030301010803" pitchFamily="18" charset="0"/>
      <p:regular r:id="rId26"/>
      <p:bold r:id="rId27"/>
      <p: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Roboto Slab" panose="020B0604020202020204" charset="0"/>
      <p:regular r:id="rId33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7" userDrawn="1">
          <p15:clr>
            <a:srgbClr val="A4A3A4"/>
          </p15:clr>
        </p15:guide>
        <p15:guide id="2" pos="5534" userDrawn="1">
          <p15:clr>
            <a:srgbClr val="A4A3A4"/>
          </p15:clr>
        </p15:guide>
        <p15:guide id="3" orient="horz" pos="3003" userDrawn="1">
          <p15:clr>
            <a:srgbClr val="A4A3A4"/>
          </p15:clr>
        </p15:guide>
        <p15:guide id="4" pos="2993" userDrawn="1">
          <p15:clr>
            <a:srgbClr val="A4A3A4"/>
          </p15:clr>
        </p15:guide>
        <p15:guide id="5" pos="2767" userDrawn="1">
          <p15:clr>
            <a:srgbClr val="A4A3A4"/>
          </p15:clr>
        </p15:guide>
        <p15:guide id="6" pos="226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2041" userDrawn="1">
          <p15:clr>
            <a:srgbClr val="A4A3A4"/>
          </p15:clr>
        </p15:guide>
        <p15:guide id="9" pos="3674" userDrawn="1">
          <p15:clr>
            <a:srgbClr val="A4A3A4"/>
          </p15:clr>
        </p15:guide>
        <p15:guide id="10" pos="392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60FA"/>
    <a:srgbClr val="E600FF"/>
    <a:srgbClr val="28BE00"/>
    <a:srgbClr val="838383"/>
    <a:srgbClr val="FFAF00"/>
    <a:srgbClr val="572001"/>
    <a:srgbClr val="6E2B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15" autoAdjust="0"/>
    <p:restoredTop sz="95501" autoAdjust="0"/>
  </p:normalViewPr>
  <p:slideViewPr>
    <p:cSldViewPr snapToGrid="0" showGuides="1">
      <p:cViewPr varScale="1">
        <p:scale>
          <a:sx n="108" d="100"/>
          <a:sy n="108" d="100"/>
        </p:scale>
        <p:origin x="-72" y="-414"/>
      </p:cViewPr>
      <p:guideLst>
        <p:guide orient="horz" pos="237"/>
        <p:guide orient="horz" pos="3003"/>
        <p:guide pos="5534"/>
        <p:guide pos="2993"/>
        <p:guide pos="2767"/>
        <p:guide pos="226"/>
        <p:guide pos="1837"/>
        <p:guide pos="2041"/>
        <p:guide pos="3674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0" d="100"/>
          <a:sy n="70" d="100"/>
        </p:scale>
        <p:origin x="3240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50C46-B7FA-4A6A-B3F4-A6BCB4C1FBF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1F67A-3F79-4C86-AC9A-D86EC5EA41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170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FD1426A-DBB3-4911-BBAC-0F328B27A2F4}" type="slidenum">
              <a:rPr lang="ru-RU" altLang="ru-RU" smtClean="0"/>
              <a:pPr eaLnBrk="1" hangingPunct="1"/>
              <a:t>17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1F67A-3F79-4C86-AC9A-D86EC5EA41F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5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50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50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150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06E2B-E822-4AE3-AE90-2ED9392A0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182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1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76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226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62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75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678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480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54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3A9A6-A7C6-4281-A39F-5DC6615D86C6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83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2843" y="1340643"/>
            <a:ext cx="4033837" cy="1477328"/>
          </a:xfrm>
          <a:prstGeom prst="rect">
            <a:avLst/>
          </a:prstGeom>
          <a:noFill/>
        </p:spPr>
        <p:txBody>
          <a:bodyPr wrap="square" lIns="360000" tIns="0" rIns="0" bIns="0" rtlCol="0">
            <a:spAutoFit/>
          </a:bodyPr>
          <a:lstStyle/>
          <a:p>
            <a:r>
              <a:rPr lang="ru-RU" sz="3200" dirty="0" smtClean="0">
                <a:latin typeface="+mj-lt"/>
              </a:rPr>
              <a:t>Проектная </a:t>
            </a:r>
            <a:r>
              <a:rPr lang="ru-RU" sz="3200" dirty="0">
                <a:latin typeface="+mj-lt"/>
              </a:rPr>
              <a:t>д</a:t>
            </a:r>
            <a:r>
              <a:rPr lang="ru-RU" sz="3200" dirty="0" smtClean="0">
                <a:latin typeface="+mj-lt"/>
              </a:rPr>
              <a:t>еятельность по информатике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95754" y="3596054"/>
            <a:ext cx="34905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Осипова Л.Н.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78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8773" y="363556"/>
            <a:ext cx="78083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План</a:t>
            </a:r>
          </a:p>
          <a:p>
            <a:endParaRPr lang="ru-RU" sz="2000" dirty="0"/>
          </a:p>
          <a:p>
            <a:r>
              <a:rPr lang="ru-RU" sz="2000" dirty="0"/>
              <a:t>1.Найти проблему </a:t>
            </a:r>
          </a:p>
          <a:p>
            <a:r>
              <a:rPr lang="ru-RU" sz="2000" dirty="0"/>
              <a:t>2. Сформулировать тему</a:t>
            </a:r>
          </a:p>
          <a:p>
            <a:r>
              <a:rPr lang="ru-RU" sz="2000" dirty="0"/>
              <a:t>3. Составить список вопросов, на которые нужно ответить в процессе работы</a:t>
            </a:r>
          </a:p>
          <a:p>
            <a:r>
              <a:rPr lang="ru-RU" sz="2000" dirty="0"/>
              <a:t>4. Составить план работы над проектом.</a:t>
            </a:r>
          </a:p>
          <a:p>
            <a:r>
              <a:rPr lang="ru-RU" sz="2000" dirty="0"/>
              <a:t>5. Нарисовать эскизы будущего продукта</a:t>
            </a:r>
          </a:p>
          <a:p>
            <a:r>
              <a:rPr lang="ru-RU" sz="2000" dirty="0"/>
              <a:t>6. Провести исследование</a:t>
            </a:r>
          </a:p>
          <a:p>
            <a:r>
              <a:rPr lang="ru-RU" sz="2000" dirty="0"/>
              <a:t>7. Изготовить, создать продукт</a:t>
            </a:r>
          </a:p>
          <a:p>
            <a:r>
              <a:rPr lang="ru-RU" sz="2000" dirty="0"/>
              <a:t>8. Провести испытание, если необходимо.</a:t>
            </a:r>
          </a:p>
          <a:p>
            <a:r>
              <a:rPr lang="ru-RU" sz="2000" dirty="0"/>
              <a:t>9. Оформить пояснительную записку</a:t>
            </a:r>
          </a:p>
          <a:p>
            <a:r>
              <a:rPr lang="ru-RU" sz="2000" dirty="0"/>
              <a:t>10.  Подготовить презентацию проекта (Презентация и защитное слово)</a:t>
            </a:r>
          </a:p>
        </p:txBody>
      </p:sp>
    </p:spTree>
    <p:extLst>
      <p:ext uri="{BB962C8B-B14F-4D97-AF65-F5344CB8AC3E}">
        <p14:creationId xmlns:p14="http://schemas.microsoft.com/office/powerpoint/2010/main" val="1667259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2800" dirty="0" smtClean="0"/>
              <a:t>Создание видеофильмов</a:t>
            </a:r>
          </a:p>
        </p:txBody>
      </p:sp>
      <p:pic>
        <p:nvPicPr>
          <p:cNvPr id="46086" name="Picture 4" descr="кра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8"/>
          <a:stretch/>
        </p:blipFill>
        <p:spPr bwMode="auto">
          <a:xfrm>
            <a:off x="672066" y="1423679"/>
            <a:ext cx="3735548" cy="221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4259" y="3735061"/>
            <a:ext cx="3816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latin typeface="+mj-lt"/>
              </a:rPr>
              <a:t>Видеофильм о руководителе школьного музея</a:t>
            </a:r>
            <a:endParaRPr lang="ru-RU" sz="1800" dirty="0">
              <a:latin typeface="+mj-lt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9" t="7500" r="16721" b="13959"/>
          <a:stretch>
            <a:fillRect/>
          </a:stretch>
        </p:blipFill>
        <p:spPr bwMode="auto">
          <a:xfrm>
            <a:off x="4921215" y="1430230"/>
            <a:ext cx="3759200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570609" y="3542660"/>
            <a:ext cx="4175125" cy="325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000" dirty="0" smtClean="0"/>
              <a:t>         Видеофильм о библиотеке</a:t>
            </a:r>
          </a:p>
        </p:txBody>
      </p:sp>
    </p:spTree>
    <p:extLst>
      <p:ext uri="{BB962C8B-B14F-4D97-AF65-F5344CB8AC3E}">
        <p14:creationId xmlns:p14="http://schemas.microsoft.com/office/powerpoint/2010/main" val="88761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2" t="19167" r="18025" b="20416"/>
          <a:stretch>
            <a:fillRect/>
          </a:stretch>
        </p:blipFill>
        <p:spPr bwMode="auto">
          <a:xfrm>
            <a:off x="955248" y="357188"/>
            <a:ext cx="4022725" cy="162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5126805" y="1316831"/>
            <a:ext cx="3759165" cy="66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altLang="ru-RU" sz="2000" kern="0" dirty="0" smtClean="0"/>
              <a:t>Видео о кабинете психолога.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5" t="10986" r="9076" b="17448"/>
          <a:stretch>
            <a:fillRect/>
          </a:stretch>
        </p:blipFill>
        <p:spPr bwMode="auto">
          <a:xfrm>
            <a:off x="2874944" y="2318040"/>
            <a:ext cx="5187950" cy="222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390417" y="2700933"/>
            <a:ext cx="2327311" cy="145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altLang="ru-RU" sz="2000" kern="0" dirty="0" smtClean="0"/>
              <a:t>Видеофильм об Ирбитском аграрном техникуме</a:t>
            </a:r>
          </a:p>
        </p:txBody>
      </p:sp>
    </p:spTree>
    <p:extLst>
      <p:ext uri="{BB962C8B-B14F-4D97-AF65-F5344CB8AC3E}">
        <p14:creationId xmlns:p14="http://schemas.microsoft.com/office/powerpoint/2010/main" val="396968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589185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ИКТ – проекты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5558" y="824688"/>
            <a:ext cx="1025489" cy="40821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Сайты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5329" y="1232451"/>
            <a:ext cx="4154558" cy="3115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3321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28650" y="273844"/>
            <a:ext cx="7886700" cy="578911"/>
          </a:xfrm>
          <a:prstGeom prst="rect">
            <a:avLst/>
          </a:prstGeom>
        </p:spPr>
        <p:txBody>
          <a:bodyPr>
            <a:normAutofit fontScale="450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200" dirty="0" smtClean="0">
                <a:latin typeface="+mn-lt"/>
              </a:rPr>
              <a:t/>
            </a:r>
            <a:br>
              <a:rPr lang="ru-RU" sz="2200" dirty="0" smtClean="0">
                <a:latin typeface="+mn-lt"/>
              </a:rPr>
            </a:br>
            <a:r>
              <a:rPr lang="ru-RU" sz="4400" dirty="0" err="1" smtClean="0">
                <a:latin typeface="+mn-lt"/>
              </a:rPr>
              <a:t>ЭОРы</a:t>
            </a:r>
            <a:r>
              <a:rPr lang="ru-RU" sz="4400" dirty="0" smtClean="0">
                <a:latin typeface="+mn-lt"/>
              </a:rPr>
              <a:t>, мобильные приложения (интегрированные проекты)</a:t>
            </a:r>
            <a:r>
              <a:rPr lang="ru-RU" sz="4400" b="1" dirty="0" smtClean="0"/>
              <a:t>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1" t="25447" r="31725" b="12715"/>
          <a:stretch/>
        </p:blipFill>
        <p:spPr bwMode="auto">
          <a:xfrm>
            <a:off x="845467" y="965770"/>
            <a:ext cx="3726533" cy="3498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4798030" y="2060575"/>
            <a:ext cx="38117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dirty="0">
                <a:solidFill>
                  <a:schemeClr val="tx1"/>
                </a:solidFill>
              </a:rPr>
              <a:t>Создание учебных модулей для изучения музыкальной теории в 5-7 классах</a:t>
            </a:r>
          </a:p>
        </p:txBody>
      </p:sp>
    </p:spTree>
    <p:extLst>
      <p:ext uri="{BB962C8B-B14F-4D97-AF65-F5344CB8AC3E}">
        <p14:creationId xmlns:p14="http://schemas.microsoft.com/office/powerpoint/2010/main" val="7784539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2337" y="273844"/>
            <a:ext cx="8435083" cy="994172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>Создание электронных модулей для изучения языка Паскаль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2050" name="Picture 2" descr="л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5" r="3592"/>
          <a:stretch>
            <a:fillRect/>
          </a:stretch>
        </p:blipFill>
        <p:spPr bwMode="auto">
          <a:xfrm>
            <a:off x="882718" y="1561672"/>
            <a:ext cx="2703070" cy="179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253" y="2475795"/>
            <a:ext cx="3265786" cy="184917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83" y="3040385"/>
            <a:ext cx="3225184" cy="1799635"/>
          </a:xfrm>
          <a:prstGeom prst="rect">
            <a:avLst/>
          </a:prstGeom>
          <a:noFill/>
          <a:ln w="9525">
            <a:solidFill>
              <a:srgbClr val="17365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7" t="33841" r="8875" b="16461"/>
          <a:stretch>
            <a:fillRect/>
          </a:stretch>
        </p:blipFill>
        <p:spPr bwMode="auto">
          <a:xfrm>
            <a:off x="4013994" y="1117574"/>
            <a:ext cx="4703762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8999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236306"/>
            <a:ext cx="7886700" cy="774856"/>
          </a:xfrm>
        </p:spPr>
        <p:txBody>
          <a:bodyPr>
            <a:normAutofit/>
          </a:bodyPr>
          <a:lstStyle/>
          <a:p>
            <a:r>
              <a:rPr lang="ru-RU" sz="2000" dirty="0"/>
              <a:t>Самодельное приспособление для 3</a:t>
            </a:r>
            <a:r>
              <a:rPr lang="en-US" sz="2000" dirty="0"/>
              <a:t>D</a:t>
            </a:r>
            <a:r>
              <a:rPr lang="ru-RU" sz="2000" dirty="0"/>
              <a:t> сканирования</a:t>
            </a: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277" y="859448"/>
            <a:ext cx="5547947" cy="4160960"/>
          </a:xfrm>
        </p:spPr>
      </p:pic>
    </p:spTree>
    <p:extLst>
      <p:ext uri="{BB962C8B-B14F-4D97-AF65-F5344CB8AC3E}">
        <p14:creationId xmlns:p14="http://schemas.microsoft.com/office/powerpoint/2010/main" val="20132854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13" y="1212606"/>
            <a:ext cx="3436699" cy="171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Заголовок 1"/>
          <p:cNvSpPr>
            <a:spLocks noGrp="1"/>
          </p:cNvSpPr>
          <p:nvPr>
            <p:ph type="title"/>
          </p:nvPr>
        </p:nvSpPr>
        <p:spPr>
          <a:xfrm>
            <a:off x="1981200" y="195263"/>
            <a:ext cx="5060950" cy="475060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ru-RU" altLang="ru-RU" sz="2000" dirty="0" smtClean="0">
                <a:solidFill>
                  <a:schemeClr val="accent6">
                    <a:lumMod val="75000"/>
                  </a:schemeClr>
                </a:solidFill>
              </a:rPr>
              <a:t>Трансляция опыта работы</a:t>
            </a:r>
          </a:p>
        </p:txBody>
      </p:sp>
      <p:pic>
        <p:nvPicPr>
          <p:cNvPr id="32772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3"/>
          <a:stretch>
            <a:fillRect/>
          </a:stretch>
        </p:blipFill>
        <p:spPr bwMode="auto">
          <a:xfrm>
            <a:off x="4457700" y="2096736"/>
            <a:ext cx="3357686" cy="1669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48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93170" y="282807"/>
            <a:ext cx="8229600" cy="529829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100" dirty="0" smtClean="0"/>
              <a:t>Сетевые проекты</a:t>
            </a:r>
            <a:r>
              <a:rPr lang="ru-RU" altLang="ru-RU" sz="2400" dirty="0" smtClean="0"/>
              <a:t/>
            </a:r>
            <a:br>
              <a:rPr lang="ru-RU" altLang="ru-RU" sz="2400" dirty="0" smtClean="0"/>
            </a:br>
            <a:endParaRPr lang="ru-RU" altLang="ru-RU" sz="2400" dirty="0" smtClean="0"/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7181" y="1217883"/>
            <a:ext cx="6138405" cy="3131746"/>
          </a:xfrm>
          <a:noFill/>
        </p:spPr>
      </p:pic>
    </p:spTree>
    <p:extLst>
      <p:ext uri="{BB962C8B-B14F-4D97-AF65-F5344CB8AC3E}">
        <p14:creationId xmlns:p14="http://schemas.microsoft.com/office/powerpoint/2010/main" val="19875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5497" y="340115"/>
            <a:ext cx="6549616" cy="3741507"/>
          </a:xfrm>
          <a:noFill/>
        </p:spPr>
      </p:pic>
    </p:spTree>
    <p:extLst>
      <p:ext uri="{BB962C8B-B14F-4D97-AF65-F5344CB8AC3E}">
        <p14:creationId xmlns:p14="http://schemas.microsoft.com/office/powerpoint/2010/main" val="130567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41685"/>
            <a:ext cx="8229600" cy="4439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Начальная </a:t>
            </a:r>
            <a:r>
              <a:rPr lang="ru-RU" sz="3100" b="1" dirty="0"/>
              <a:t>школа</a:t>
            </a:r>
            <a:r>
              <a:rPr lang="ru-RU" sz="3100" dirty="0"/>
              <a:t/>
            </a:r>
            <a:br>
              <a:rPr lang="ru-RU" sz="3100" dirty="0"/>
            </a:br>
            <a:endParaRPr lang="en-US" altLang="ru-RU" sz="3100" dirty="0" smtClean="0">
              <a:solidFill>
                <a:schemeClr val="tx1"/>
              </a:solidFill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3378" y="734295"/>
            <a:ext cx="8624315" cy="339447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Творческие </a:t>
            </a:r>
            <a:r>
              <a:rPr lang="ru-RU" dirty="0" err="1"/>
              <a:t>минипроекты</a:t>
            </a:r>
            <a:r>
              <a:rPr lang="ru-RU" dirty="0"/>
              <a:t>: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компьютерный </a:t>
            </a:r>
            <a:r>
              <a:rPr lang="ru-RU" dirty="0"/>
              <a:t>рисунок, презентация на определённую тему.</a:t>
            </a:r>
          </a:p>
          <a:p>
            <a:pPr marL="0" indent="0" eaLnBrk="1" hangingPunct="1">
              <a:buNone/>
            </a:pPr>
            <a:endParaRPr lang="en-US" altLang="ru-RU" dirty="0" smtClean="0"/>
          </a:p>
        </p:txBody>
      </p:sp>
      <p:pic>
        <p:nvPicPr>
          <p:cNvPr id="45061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1"/>
          <a:stretch/>
        </p:blipFill>
        <p:spPr bwMode="auto">
          <a:xfrm>
            <a:off x="2763747" y="2251546"/>
            <a:ext cx="3986373" cy="1950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942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r="27145" b="5690"/>
          <a:stretch/>
        </p:blipFill>
        <p:spPr bwMode="auto">
          <a:xfrm>
            <a:off x="1890405" y="879231"/>
            <a:ext cx="4659664" cy="2635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3170" y="282807"/>
            <a:ext cx="8229600" cy="529829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100" dirty="0" smtClean="0"/>
              <a:t>Сетевой Всероссийский  проект</a:t>
            </a:r>
            <a:r>
              <a:rPr lang="ru-RU" altLang="ru-RU" sz="2400" dirty="0" smtClean="0"/>
              <a:t/>
            </a:r>
            <a:br>
              <a:rPr lang="ru-RU" altLang="ru-RU" sz="2400" dirty="0" smtClean="0"/>
            </a:br>
            <a:endParaRPr lang="ru-RU" alt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6037974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osfc.ru/318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16"/>
          <a:stretch/>
        </p:blipFill>
        <p:spPr bwMode="auto">
          <a:xfrm>
            <a:off x="2048608" y="906616"/>
            <a:ext cx="4633545" cy="255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546318" y="3763431"/>
            <a:ext cx="5832474" cy="933494"/>
          </a:xfrm>
          <a:prstGeom prst="rect">
            <a:avLst/>
          </a:prstGeom>
          <a:solidFill>
            <a:srgbClr val="0860F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90000" rIns="180000" bIns="90000" rtlCol="0" anchor="ctr"/>
          <a:lstStyle>
            <a:defPPr>
              <a:defRPr lang="ru-RU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bg1"/>
                </a:solidFill>
              </a:rPr>
              <a:t>Основной технологической задачей </a:t>
            </a:r>
            <a:r>
              <a:rPr lang="ru-RU" sz="1400" dirty="0">
                <a:solidFill>
                  <a:schemeClr val="bg1"/>
                </a:solidFill>
              </a:rPr>
              <a:t>на современном этапе является преобразование информации с помощью </a:t>
            </a:r>
            <a:r>
              <a:rPr lang="ru-RU" sz="1400" dirty="0" smtClean="0">
                <a:solidFill>
                  <a:schemeClr val="bg1"/>
                </a:solidFill>
              </a:rPr>
              <a:t>информационных технологий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4174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59945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План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3145" y="924674"/>
            <a:ext cx="6084277" cy="3841615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Выбрать  и сформулировать тему </a:t>
            </a:r>
            <a:endParaRPr lang="ru-RU" dirty="0" smtClean="0"/>
          </a:p>
          <a:p>
            <a:pPr lvl="0"/>
            <a:r>
              <a:rPr lang="ru-RU" dirty="0" smtClean="0"/>
              <a:t>Поставить </a:t>
            </a:r>
            <a:r>
              <a:rPr lang="ru-RU" dirty="0"/>
              <a:t>цель </a:t>
            </a:r>
            <a:endParaRPr lang="ru-RU" dirty="0" smtClean="0"/>
          </a:p>
          <a:p>
            <a:pPr lvl="0"/>
            <a:r>
              <a:rPr lang="ru-RU" dirty="0" smtClean="0"/>
              <a:t>Обсудить  задачи</a:t>
            </a:r>
          </a:p>
          <a:p>
            <a:pPr lvl="0"/>
            <a:r>
              <a:rPr lang="ru-RU" dirty="0" smtClean="0"/>
              <a:t>Создать </a:t>
            </a:r>
            <a:r>
              <a:rPr lang="ru-RU" dirty="0"/>
              <a:t>эскиз будущей работы</a:t>
            </a:r>
          </a:p>
          <a:p>
            <a:pPr lvl="0"/>
            <a:r>
              <a:rPr lang="ru-RU" dirty="0"/>
              <a:t>Выполнить работу в </a:t>
            </a:r>
            <a:r>
              <a:rPr lang="ru-RU" dirty="0" smtClean="0"/>
              <a:t> программе</a:t>
            </a:r>
            <a:endParaRPr lang="ru-RU" dirty="0"/>
          </a:p>
          <a:p>
            <a:pPr lvl="0"/>
            <a:r>
              <a:rPr lang="ru-RU" dirty="0"/>
              <a:t>Представить классу. </a:t>
            </a:r>
          </a:p>
        </p:txBody>
      </p:sp>
    </p:spTree>
    <p:extLst>
      <p:ext uri="{BB962C8B-B14F-4D97-AF65-F5344CB8AC3E}">
        <p14:creationId xmlns:p14="http://schemas.microsoft.com/office/powerpoint/2010/main" val="2395625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" t="8414" r="4565" b="33586"/>
          <a:stretch>
            <a:fillRect/>
          </a:stretch>
        </p:blipFill>
        <p:spPr>
          <a:xfrm>
            <a:off x="302867" y="195209"/>
            <a:ext cx="8491811" cy="40685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79331" y="4404947"/>
            <a:ext cx="606669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Мини-проекты в подарок маме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737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5378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/>
              <a:t>Средние классы и старшие классы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796" y="876059"/>
            <a:ext cx="8484528" cy="90137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dirty="0"/>
              <a:t>Творческие проекты с элементами </a:t>
            </a:r>
            <a:r>
              <a:rPr lang="ru-RU" dirty="0" smtClean="0"/>
              <a:t>исследования </a:t>
            </a:r>
            <a:r>
              <a:rPr lang="ru-RU" dirty="0"/>
              <a:t>–  создание </a:t>
            </a:r>
            <a:r>
              <a:rPr lang="ru-RU" dirty="0" smtClean="0"/>
              <a:t>коллажа, многослойного рисунка, </a:t>
            </a:r>
            <a:r>
              <a:rPr lang="ru-RU" dirty="0"/>
              <a:t>создание информационного продукта – буклета, </a:t>
            </a:r>
            <a:r>
              <a:rPr lang="ru-RU" dirty="0" smtClean="0"/>
              <a:t>листовки, стенгазеты</a:t>
            </a:r>
            <a:endParaRPr lang="ru-RU" dirty="0"/>
          </a:p>
        </p:txBody>
      </p:sp>
      <p:pic>
        <p:nvPicPr>
          <p:cNvPr id="4" name="Picture 3" descr="E:\кружок\ЗСОШ2_комп_фантазия2017\ЗСОШ2_комп_фантазия2017\СтепановаЗСОШ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26" y="2169799"/>
            <a:ext cx="3126025" cy="195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981" y="2887875"/>
            <a:ext cx="3699490" cy="208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571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68" name="Group 2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9800806"/>
              </p:ext>
            </p:extLst>
          </p:nvPr>
        </p:nvGraphicFramePr>
        <p:xfrm>
          <a:off x="179386" y="328774"/>
          <a:ext cx="8522824" cy="4589742"/>
        </p:xfrm>
        <a:graphic>
          <a:graphicData uri="http://schemas.openxmlformats.org/drawingml/2006/table">
            <a:tbl>
              <a:tblPr/>
              <a:tblGrid>
                <a:gridCol w="563081"/>
                <a:gridCol w="2347549"/>
                <a:gridCol w="2631158"/>
                <a:gridCol w="2981036"/>
              </a:tblGrid>
              <a:tr h="9250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№</a:t>
                      </a:r>
                    </a:p>
                  </a:txBody>
                  <a:tcPr marT="34282" marB="342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Этапы работы над проектом</a:t>
                      </a:r>
                    </a:p>
                  </a:txBody>
                  <a:tcPr marT="34282" marB="342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Содержание работы на данном этапе</a:t>
                      </a:r>
                    </a:p>
                  </a:txBody>
                  <a:tcPr marT="34282" marB="342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Какие умения формируются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Arial" charset="0"/>
                      </a:endParaRPr>
                    </a:p>
                  </a:txBody>
                  <a:tcPr marT="34282" marB="342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4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T="34282" marB="342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Подготовка и планирование</a:t>
                      </a:r>
                    </a:p>
                  </a:txBody>
                  <a:tcPr marT="34282" marB="342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Определение темы и целей проекта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определение источников информации;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определение способов сбора и анализа информации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определение способа представления результатов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разработка примерного содержания этапов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T="34282" marB="342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ставить задачи и планировать решение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ориентироваться в информационном пространстве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участвовать в совместном принятии решений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регулировать конфликты из-за спорных вопросов при работе в группе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вести диалог</a:t>
                      </a:r>
                    </a:p>
                  </a:txBody>
                  <a:tcPr marT="34282" marB="3428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383" name="Picture 7" descr="misli_html_m658e97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44" y="3179771"/>
            <a:ext cx="1785938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726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2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77897225"/>
              </p:ext>
            </p:extLst>
          </p:nvPr>
        </p:nvGraphicFramePr>
        <p:xfrm>
          <a:off x="441789" y="339048"/>
          <a:ext cx="8445357" cy="4520628"/>
        </p:xfrm>
        <a:graphic>
          <a:graphicData uri="http://schemas.openxmlformats.org/drawingml/2006/table">
            <a:tbl>
              <a:tblPr/>
              <a:tblGrid>
                <a:gridCol w="526859"/>
                <a:gridCol w="2199150"/>
                <a:gridCol w="2640149"/>
                <a:gridCol w="3079199"/>
              </a:tblGrid>
              <a:tr h="775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№</a:t>
                      </a:r>
                    </a:p>
                  </a:txBody>
                  <a:tcPr marT="34288" marB="342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Этапы работы над проектом</a:t>
                      </a:r>
                    </a:p>
                  </a:txBody>
                  <a:tcPr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Содержание работы на данном этапе</a:t>
                      </a:r>
                    </a:p>
                  </a:txBody>
                  <a:tcPr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Какие умения формируются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Arial" charset="0"/>
                      </a:endParaRPr>
                    </a:p>
                  </a:txBody>
                  <a:tcPr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4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34288" marB="342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Исследование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Сбор и уточнение информации, решение промежуточных задач.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Обсуждение альтернатив методом «мозгового штурма».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Выбор оптимального варианта.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Анализ информации.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Формулирование выводов.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искать ресурсы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ориентироваться в информационном пространстве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умения и навыки исследовательской деятельности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обрабатывать информацию.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формулировать письменную речь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налаживать контакт с окружающими (учителями, библиотекарем и т.д.)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34288" marB="34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370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7688261"/>
              </p:ext>
            </p:extLst>
          </p:nvPr>
        </p:nvGraphicFramePr>
        <p:xfrm>
          <a:off x="421241" y="421240"/>
          <a:ext cx="8250148" cy="4325163"/>
        </p:xfrm>
        <a:graphic>
          <a:graphicData uri="http://schemas.openxmlformats.org/drawingml/2006/table">
            <a:tbl>
              <a:tblPr/>
              <a:tblGrid>
                <a:gridCol w="514681"/>
                <a:gridCol w="2148318"/>
                <a:gridCol w="2579124"/>
                <a:gridCol w="3008025"/>
              </a:tblGrid>
              <a:tr h="9511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№</a:t>
                      </a:r>
                    </a:p>
                  </a:txBody>
                  <a:tcPr marT="34286" marB="3428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Этапы работы над проектом</a:t>
                      </a:r>
                    </a:p>
                  </a:txBody>
                  <a:tcPr marT="34286" marB="3428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Содержание работы на данном этапе</a:t>
                      </a:r>
                    </a:p>
                  </a:txBody>
                  <a:tcPr marT="34286" marB="3428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Какие умения формируются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Arial" charset="0"/>
                      </a:endParaRPr>
                    </a:p>
                  </a:txBody>
                  <a:tcPr marT="34286" marB="3428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4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34286" marB="3428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Изготовление или выполнение проекта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34286" marB="3428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Интегрирование и аккумулирование всей информации с учетом темы, цели. Изготовление объекта проектирования.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Подготовка наглядно-графического материала, разработка аудио-видео ряда проекта. </a:t>
                      </a:r>
                    </a:p>
                  </a:txBody>
                  <a:tcPr marT="34286" marB="3428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достигать результата в деятельности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работать в команде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самостоятельно конструировать свои знания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обрабатывать письменную информацию.</a:t>
                      </a:r>
                    </a:p>
                  </a:txBody>
                  <a:tcPr marT="34286" marB="3428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35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392975"/>
              </p:ext>
            </p:extLst>
          </p:nvPr>
        </p:nvGraphicFramePr>
        <p:xfrm>
          <a:off x="250825" y="380145"/>
          <a:ext cx="8554127" cy="4489512"/>
        </p:xfrm>
        <a:graphic>
          <a:graphicData uri="http://schemas.openxmlformats.org/drawingml/2006/table">
            <a:tbl>
              <a:tblPr/>
              <a:tblGrid>
                <a:gridCol w="533644"/>
                <a:gridCol w="2227473"/>
                <a:gridCol w="2674153"/>
                <a:gridCol w="3118857"/>
              </a:tblGrid>
              <a:tr h="981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№</a:t>
                      </a:r>
                    </a:p>
                  </a:txBody>
                  <a:tcPr marL="91447" marR="91447" marT="34298" marB="342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Этапы работы над проектом</a:t>
                      </a:r>
                    </a:p>
                  </a:txBody>
                  <a:tcPr marL="91447" marR="91447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Содержание работы на данном этапе</a:t>
                      </a:r>
                    </a:p>
                  </a:txBody>
                  <a:tcPr marL="91447" marR="91447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Какие умения формируются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Arial" charset="0"/>
                      </a:endParaRPr>
                    </a:p>
                  </a:txBody>
                  <a:tcPr marL="91447" marR="91447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7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</a:p>
                  </a:txBody>
                  <a:tcPr marL="91447" marR="91447" marT="34298" marB="342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Завершение проекта</a:t>
                      </a:r>
                    </a:p>
                  </a:txBody>
                  <a:tcPr marL="91447" marR="91447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Представление и защита проекта в классе, на конференции.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Сопоставление первоначальных целей и результатов проектирования.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Подведение итогов, итоговая оценка работы.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91447" marR="91447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презентовать результат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оценивать результат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развивается критическое мышление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Умение нести ответственность за свои действия.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7" marR="91447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3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3047</TotalTime>
  <Words>469</Words>
  <Application>Microsoft Office PowerPoint</Application>
  <PresentationFormat>Экран (16:9)</PresentationFormat>
  <Paragraphs>103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Open Sans</vt:lpstr>
      <vt:lpstr>Times New Roman</vt:lpstr>
      <vt:lpstr>Garamond</vt:lpstr>
      <vt:lpstr>Calibri</vt:lpstr>
      <vt:lpstr>Roboto Slab</vt:lpstr>
      <vt:lpstr>Тема Office</vt:lpstr>
      <vt:lpstr>Презентация PowerPoint</vt:lpstr>
      <vt:lpstr> Начальная школа </vt:lpstr>
      <vt:lpstr>План</vt:lpstr>
      <vt:lpstr>Презентация PowerPoint</vt:lpstr>
      <vt:lpstr>Средние классы и старшие классы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Создание видеофильмов</vt:lpstr>
      <vt:lpstr>Презентация PowerPoint</vt:lpstr>
      <vt:lpstr>ИКТ – проекты</vt:lpstr>
      <vt:lpstr>Презентация PowerPoint</vt:lpstr>
      <vt:lpstr>Создание электронных модулей для изучения языка Паскаль </vt:lpstr>
      <vt:lpstr>Самодельное приспособление для 3D сканирования</vt:lpstr>
      <vt:lpstr>Трансляция опыта работы</vt:lpstr>
      <vt:lpstr>Сетевые проекты </vt:lpstr>
      <vt:lpstr>Презентация PowerPoint</vt:lpstr>
      <vt:lpstr>Сетевой Всероссийский  проект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229</cp:revision>
  <dcterms:created xsi:type="dcterms:W3CDTF">2015-12-14T06:35:07Z</dcterms:created>
  <dcterms:modified xsi:type="dcterms:W3CDTF">2021-03-24T10:33:05Z</dcterms:modified>
</cp:coreProperties>
</file>