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54;&#1043;&#1069;,%20&#1043;&#1042;&#1069;_&#1074;&#1089;&#1077;%20&#1087;&#1088;&#1077;&#1076;&#1084;&#1077;&#1090;&#1099;_2024.xl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45;&#1043;&#1069;_&#1074;&#1089;&#1077;%20&#1087;&#1088;&#1077;&#1076;&#1084;&#1077;&#1090;&#1099;_2024.xls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C:\Users\evgen\Desktop\&#1040;&#1085;&#1072;&#1083;&#1080;&#1079;%20&#1088;&#1077;&#1079;&#1091;&#1083;&#1100;&#1090;&#1072;&#1090;&#1086;&#1074;%20&#1054;&#1043;&#1069;%20&#1080;%20&#1045;&#1043;&#1069;\&#1056;&#1077;&#1079;&#1091;&#1083;&#1100;&#1090;&#1072;&#1090;&#1099;%20&#1045;&#1043;&#1069;_&#1074;&#1089;&#1077;%20&#1087;&#1088;&#1077;&#1076;&#1084;&#1077;&#1090;&#1099;_202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даты'!$W$7:$W$19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30-409B-8620-8E31EA34B94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даты'!$X$7:$X$19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230-409B-8620-8E31EA34B94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'Основные даты'!$V$7:$V$19</c:f>
              <c:strCache>
                <c:ptCount val="13"/>
                <c:pt idx="0">
                  <c:v>Математика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Информатика и ИКТ</c:v>
                </c:pt>
                <c:pt idx="4">
                  <c:v>Обществознание</c:v>
                </c:pt>
                <c:pt idx="5">
                  <c:v>Биология</c:v>
                </c:pt>
                <c:pt idx="6">
                  <c:v>Химия</c:v>
                </c:pt>
                <c:pt idx="7">
                  <c:v>Математика (ГВЭ)</c:v>
                </c:pt>
                <c:pt idx="8">
                  <c:v>Русский язык (ГВЭ)</c:v>
                </c:pt>
                <c:pt idx="9">
                  <c:v>Физика</c:v>
                </c:pt>
                <c:pt idx="10">
                  <c:v>История</c:v>
                </c:pt>
                <c:pt idx="11">
                  <c:v>Английский язык</c:v>
                </c:pt>
                <c:pt idx="12">
                  <c:v>Литература</c:v>
                </c:pt>
              </c:strCache>
            </c:strRef>
          </c:cat>
          <c:val>
            <c:numRef>
              <c:f>'Основные даты'!$Y$7:$Y$19</c:f>
              <c:numCache>
                <c:formatCode>General</c:formatCode>
                <c:ptCount val="13"/>
                <c:pt idx="0">
                  <c:v>284</c:v>
                </c:pt>
                <c:pt idx="1">
                  <c:v>275</c:v>
                </c:pt>
                <c:pt idx="2">
                  <c:v>202</c:v>
                </c:pt>
                <c:pt idx="3">
                  <c:v>142</c:v>
                </c:pt>
                <c:pt idx="4">
                  <c:v>86</c:v>
                </c:pt>
                <c:pt idx="5">
                  <c:v>77</c:v>
                </c:pt>
                <c:pt idx="6">
                  <c:v>23</c:v>
                </c:pt>
                <c:pt idx="7">
                  <c:v>20</c:v>
                </c:pt>
                <c:pt idx="8">
                  <c:v>19</c:v>
                </c:pt>
                <c:pt idx="9">
                  <c:v>12</c:v>
                </c:pt>
                <c:pt idx="10">
                  <c:v>5</c:v>
                </c:pt>
                <c:pt idx="11">
                  <c:v>2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230-409B-8620-8E31EA34B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643264"/>
        <c:axId val="74707712"/>
      </c:barChart>
      <c:catAx>
        <c:axId val="69643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707712"/>
        <c:crosses val="autoZero"/>
        <c:auto val="1"/>
        <c:lblAlgn val="ctr"/>
        <c:lblOffset val="100"/>
        <c:noMultiLvlLbl val="0"/>
      </c:catAx>
      <c:valAx>
        <c:axId val="74707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9643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Лист1!$B$1:$B$13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45E-48C2-A8B0-21C3453EE01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Лист1!$C$1:$C$13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45E-48C2-A8B0-21C3453EE011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Лист1!$D$1:$D$13</c:f>
              <c:numCache>
                <c:formatCode>General</c:formatCode>
                <c:ptCount val="13"/>
                <c:pt idx="0">
                  <c:v>275</c:v>
                </c:pt>
                <c:pt idx="1">
                  <c:v>284</c:v>
                </c:pt>
                <c:pt idx="2">
                  <c:v>12</c:v>
                </c:pt>
                <c:pt idx="3">
                  <c:v>23</c:v>
                </c:pt>
                <c:pt idx="4">
                  <c:v>142</c:v>
                </c:pt>
                <c:pt idx="5">
                  <c:v>77</c:v>
                </c:pt>
                <c:pt idx="6">
                  <c:v>5</c:v>
                </c:pt>
                <c:pt idx="7">
                  <c:v>202</c:v>
                </c:pt>
                <c:pt idx="8">
                  <c:v>2</c:v>
                </c:pt>
                <c:pt idx="9">
                  <c:v>86</c:v>
                </c:pt>
                <c:pt idx="10">
                  <c:v>1</c:v>
                </c:pt>
                <c:pt idx="11">
                  <c:v>19</c:v>
                </c:pt>
                <c:pt idx="1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45E-48C2-A8B0-21C3453EE011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Лист1!$A$1:$A$13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Лист1!$E$1:$E$13</c:f>
              <c:numCache>
                <c:formatCode>0</c:formatCode>
                <c:ptCount val="13"/>
                <c:pt idx="0">
                  <c:v>20</c:v>
                </c:pt>
                <c:pt idx="1">
                  <c:v>43</c:v>
                </c:pt>
                <c:pt idx="2" formatCode="General">
                  <c:v>4</c:v>
                </c:pt>
                <c:pt idx="3" formatCode="General">
                  <c:v>2</c:v>
                </c:pt>
                <c:pt idx="4" formatCode="General">
                  <c:v>16</c:v>
                </c:pt>
                <c:pt idx="5" formatCode="General">
                  <c:v>2</c:v>
                </c:pt>
                <c:pt idx="7" formatCode="General">
                  <c:v>15</c:v>
                </c:pt>
                <c:pt idx="9">
                  <c:v>14</c:v>
                </c:pt>
                <c:pt idx="1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45E-48C2-A8B0-21C3453EE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911808"/>
        <c:axId val="41913344"/>
      </c:barChart>
      <c:catAx>
        <c:axId val="419118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13344"/>
        <c:crosses val="autoZero"/>
        <c:auto val="1"/>
        <c:lblAlgn val="ctr"/>
        <c:lblOffset val="100"/>
        <c:noMultiLvlLbl val="0"/>
      </c:catAx>
      <c:valAx>
        <c:axId val="41913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11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июль'!$C$8:$C$20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F74-4BF6-800C-51A0014DCC9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июль'!$D$8:$D$20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F74-4BF6-800C-51A0014DCC9D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июль'!$E$8:$E$20</c:f>
              <c:numCache>
                <c:formatCode>General</c:formatCode>
                <c:ptCount val="13"/>
                <c:pt idx="0">
                  <c:v>277</c:v>
                </c:pt>
                <c:pt idx="1">
                  <c:v>286</c:v>
                </c:pt>
                <c:pt idx="2">
                  <c:v>12</c:v>
                </c:pt>
                <c:pt idx="3">
                  <c:v>23</c:v>
                </c:pt>
                <c:pt idx="4">
                  <c:v>143</c:v>
                </c:pt>
                <c:pt idx="5">
                  <c:v>77</c:v>
                </c:pt>
                <c:pt idx="6">
                  <c:v>5</c:v>
                </c:pt>
                <c:pt idx="7">
                  <c:v>204</c:v>
                </c:pt>
                <c:pt idx="8">
                  <c:v>2</c:v>
                </c:pt>
                <c:pt idx="9">
                  <c:v>86</c:v>
                </c:pt>
                <c:pt idx="10">
                  <c:v>1</c:v>
                </c:pt>
                <c:pt idx="11">
                  <c:v>20</c:v>
                </c:pt>
                <c:pt idx="1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F74-4BF6-800C-51A0014DCC9D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июль'!$F$8:$F$20</c:f>
              <c:numCache>
                <c:formatCode>0</c:formatCode>
                <c:ptCount val="13"/>
                <c:pt idx="0">
                  <c:v>10</c:v>
                </c:pt>
                <c:pt idx="1">
                  <c:v>21</c:v>
                </c:pt>
                <c:pt idx="4" formatCode="General">
                  <c:v>7</c:v>
                </c:pt>
                <c:pt idx="5" formatCode="General">
                  <c:v>1</c:v>
                </c:pt>
                <c:pt idx="7" formatCode="General">
                  <c:v>6</c:v>
                </c:pt>
                <c:pt idx="9">
                  <c:v>7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F74-4BF6-800C-51A0014DC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747904"/>
        <c:axId val="74749440"/>
      </c:barChart>
      <c:catAx>
        <c:axId val="74747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749440"/>
        <c:crosses val="autoZero"/>
        <c:auto val="1"/>
        <c:lblAlgn val="ctr"/>
        <c:lblOffset val="100"/>
        <c:noMultiLvlLbl val="0"/>
      </c:catAx>
      <c:valAx>
        <c:axId val="747494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474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Основной период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D0-47E6-A7EF-9FBBED5304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D0-47E6-A7EF-9FBBED53043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'Основные даты'!$U$2:$U$3</c:f>
              <c:numCache>
                <c:formatCode>General</c:formatCode>
                <c:ptCount val="2"/>
                <c:pt idx="0">
                  <c:v>1148</c:v>
                </c:pt>
                <c:pt idx="1">
                  <c:v>118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7D0-47E6-A7EF-9FBBED53043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Пересдача июль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10-464A-83A4-108CD1C258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10-464A-83A4-108CD1C258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'Пересдача июль'!$E$21:$F$21</c:f>
              <c:numCache>
                <c:formatCode>0</c:formatCode>
                <c:ptCount val="2"/>
                <c:pt idx="0" formatCode="General">
                  <c:v>1156</c:v>
                </c:pt>
                <c:pt idx="1">
                  <c:v>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10-464A-83A4-108CD1C25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июль'!$C$8:$C$20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59-4EB3-9876-956854241EE6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июль'!$D$8:$D$20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59-4EB3-9876-956854241EE6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июль'!$E$8:$E$20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959-4EB3-9876-956854241EE6}"/>
            </c:ext>
          </c:extLst>
        </c:ser>
        <c:ser>
          <c:idx val="3"/>
          <c:order val="3"/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июль'!$F$8:$F$20</c:f>
              <c:numCache>
                <c:formatCode>0</c:formatCode>
                <c:ptCount val="13"/>
                <c:pt idx="0">
                  <c:v>10</c:v>
                </c:pt>
                <c:pt idx="1">
                  <c:v>21</c:v>
                </c:pt>
                <c:pt idx="4" formatCode="General">
                  <c:v>7</c:v>
                </c:pt>
                <c:pt idx="5" formatCode="General">
                  <c:v>1</c:v>
                </c:pt>
                <c:pt idx="7" formatCode="General">
                  <c:v>6</c:v>
                </c:pt>
                <c:pt idx="9">
                  <c:v>7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959-4EB3-9876-956854241EE6}"/>
            </c:ext>
          </c:extLst>
        </c:ser>
        <c:ser>
          <c:idx val="4"/>
          <c:order val="4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июль'!$G$8:$G$20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59-4EB3-9876-956854241EE6}"/>
            </c:ext>
          </c:extLst>
        </c:ser>
        <c:ser>
          <c:idx val="5"/>
          <c:order val="5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июль'!$H$8:$H$20</c:f>
              <c:numCache>
                <c:formatCode>General</c:formatCode>
                <c:ptCount val="13"/>
                <c:pt idx="0">
                  <c:v>135</c:v>
                </c:pt>
                <c:pt idx="1">
                  <c:v>139</c:v>
                </c:pt>
                <c:pt idx="2">
                  <c:v>11</c:v>
                </c:pt>
                <c:pt idx="3">
                  <c:v>7</c:v>
                </c:pt>
                <c:pt idx="4">
                  <c:v>84</c:v>
                </c:pt>
                <c:pt idx="5">
                  <c:v>41</c:v>
                </c:pt>
                <c:pt idx="6">
                  <c:v>1</c:v>
                </c:pt>
                <c:pt idx="7">
                  <c:v>87</c:v>
                </c:pt>
                <c:pt idx="8">
                  <c:v>1</c:v>
                </c:pt>
                <c:pt idx="9">
                  <c:v>40</c:v>
                </c:pt>
                <c:pt idx="11">
                  <c:v>2</c:v>
                </c:pt>
                <c:pt idx="1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959-4EB3-9876-956854241EE6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июль'!$I$8:$I$20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959-4EB3-9876-956854241EE6}"/>
            </c:ext>
          </c:extLst>
        </c:ser>
        <c:ser>
          <c:idx val="7"/>
          <c:order val="7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июль'!$J$8:$J$20</c:f>
              <c:numCache>
                <c:formatCode>General</c:formatCode>
                <c:ptCount val="13"/>
                <c:pt idx="0">
                  <c:v>101</c:v>
                </c:pt>
                <c:pt idx="1">
                  <c:v>112</c:v>
                </c:pt>
                <c:pt idx="2">
                  <c:v>1</c:v>
                </c:pt>
                <c:pt idx="3">
                  <c:v>13</c:v>
                </c:pt>
                <c:pt idx="4">
                  <c:v>49</c:v>
                </c:pt>
                <c:pt idx="5">
                  <c:v>34</c:v>
                </c:pt>
                <c:pt idx="6">
                  <c:v>3</c:v>
                </c:pt>
                <c:pt idx="7">
                  <c:v>78</c:v>
                </c:pt>
                <c:pt idx="9">
                  <c:v>37</c:v>
                </c:pt>
                <c:pt idx="10">
                  <c:v>1</c:v>
                </c:pt>
                <c:pt idx="11">
                  <c:v>8</c:v>
                </c:pt>
                <c:pt idx="1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959-4EB3-9876-956854241EE6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июль'!$K$8:$K$20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959-4EB3-9876-956854241EE6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июль'!$L$8:$L$20</c:f>
              <c:numCache>
                <c:formatCode>General</c:formatCode>
                <c:ptCount val="1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959-4EB3-9876-956854241EE6}"/>
            </c:ext>
          </c:extLst>
        </c:ser>
        <c:ser>
          <c:idx val="10"/>
          <c:order val="1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'Пересдача июль'!$B$8:$B$20</c:f>
              <c:strCache>
                <c:ptCount val="13"/>
                <c:pt idx="0">
                  <c:v>Русский язык</c:v>
                </c:pt>
                <c:pt idx="1">
                  <c:v>Математика</c:v>
                </c:pt>
                <c:pt idx="2">
                  <c:v>Физика</c:v>
                </c:pt>
                <c:pt idx="3">
                  <c:v>Химия</c:v>
                </c:pt>
                <c:pt idx="4">
                  <c:v>Информатика и ИКТ</c:v>
                </c:pt>
                <c:pt idx="5">
                  <c:v>Биология</c:v>
                </c:pt>
                <c:pt idx="6">
                  <c:v>История</c:v>
                </c:pt>
                <c:pt idx="7">
                  <c:v>География</c:v>
                </c:pt>
                <c:pt idx="8">
                  <c:v>Английский язык</c:v>
                </c:pt>
                <c:pt idx="9">
                  <c:v>Обществознание</c:v>
                </c:pt>
                <c:pt idx="10">
                  <c:v>Литература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'Пересдача июль'!$M$8:$M$20</c:f>
              <c:numCache>
                <c:formatCode>General</c:formatCode>
                <c:ptCount val="13"/>
                <c:pt idx="0">
                  <c:v>31</c:v>
                </c:pt>
                <c:pt idx="1">
                  <c:v>14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33</c:v>
                </c:pt>
                <c:pt idx="8">
                  <c:v>1</c:v>
                </c:pt>
                <c:pt idx="9">
                  <c:v>2</c:v>
                </c:pt>
                <c:pt idx="11">
                  <c:v>10</c:v>
                </c:pt>
                <c:pt idx="1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6959-4EB3-9876-956854241E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83920768"/>
        <c:axId val="83922304"/>
      </c:barChart>
      <c:catAx>
        <c:axId val="83920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922304"/>
        <c:crosses val="autoZero"/>
        <c:auto val="1"/>
        <c:lblAlgn val="ctr"/>
        <c:lblOffset val="100"/>
        <c:noMultiLvlLbl val="0"/>
      </c:catAx>
      <c:valAx>
        <c:axId val="83922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39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июл)'!$B$8:$B$20</c:f>
              <c:strCache>
                <c:ptCount val="13"/>
                <c:pt idx="0">
                  <c:v>Русский язык</c:v>
                </c:pt>
                <c:pt idx="1">
                  <c:v>Математика базовая</c:v>
                </c:pt>
                <c:pt idx="2">
                  <c:v>Обществознание</c:v>
                </c:pt>
                <c:pt idx="3">
                  <c:v>Математика профильная</c:v>
                </c:pt>
                <c:pt idx="4">
                  <c:v>История</c:v>
                </c:pt>
                <c:pt idx="5">
                  <c:v>Биология</c:v>
                </c:pt>
                <c:pt idx="6">
                  <c:v>Информатика и ИКТ</c:v>
                </c:pt>
                <c:pt idx="7">
                  <c:v>Физика</c:v>
                </c:pt>
                <c:pt idx="8">
                  <c:v>Химия</c:v>
                </c:pt>
                <c:pt idx="9">
                  <c:v>Литература</c:v>
                </c:pt>
                <c:pt idx="10">
                  <c:v>География</c:v>
                </c:pt>
                <c:pt idx="11">
                  <c:v>Русский язык (ГВЭ)</c:v>
                </c:pt>
                <c:pt idx="12">
                  <c:v>Математика (ГВЭ)</c:v>
                </c:pt>
              </c:strCache>
            </c:strRef>
          </c:cat>
          <c:val>
            <c:numRef>
              <c:f>'Баллы после пересдачи (4-5 июл)'!$C$8:$C$20</c:f>
              <c:numCache>
                <c:formatCode>General</c:formatCode>
                <c:ptCount val="13"/>
                <c:pt idx="0">
                  <c:v>57</c:v>
                </c:pt>
                <c:pt idx="1">
                  <c:v>40</c:v>
                </c:pt>
                <c:pt idx="2">
                  <c:v>27</c:v>
                </c:pt>
                <c:pt idx="3">
                  <c:v>19</c:v>
                </c:pt>
                <c:pt idx="4">
                  <c:v>11</c:v>
                </c:pt>
                <c:pt idx="5">
                  <c:v>9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94-40FC-8A4A-35B35769CA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81056"/>
        <c:axId val="83982592"/>
      </c:barChart>
      <c:catAx>
        <c:axId val="8398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982592"/>
        <c:crosses val="autoZero"/>
        <c:auto val="1"/>
        <c:lblAlgn val="ctr"/>
        <c:lblOffset val="100"/>
        <c:noMultiLvlLbl val="0"/>
      </c:catAx>
      <c:valAx>
        <c:axId val="83982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981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июл)'!$C$10:$C$14</c:f>
              <c:numCache>
                <c:formatCode>General</c:formatCode>
                <c:ptCount val="5"/>
                <c:pt idx="0">
                  <c:v>27</c:v>
                </c:pt>
                <c:pt idx="1">
                  <c:v>19</c:v>
                </c:pt>
                <c:pt idx="2">
                  <c:v>11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FC-4F38-9F4F-FB1832E939D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июл)'!$D$10:$D$14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DFC-4F38-9F4F-FB1832E939DD}"/>
            </c:ext>
          </c:extLst>
        </c:ser>
        <c:ser>
          <c:idx val="2"/>
          <c:order val="2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FC-4F38-9F4F-FB1832E939DD}"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FC-4F38-9F4F-FB1832E939DD}"/>
                </c:ext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DFC-4F38-9F4F-FB1832E939DD}"/>
                </c:ext>
              </c:extLst>
            </c:dLbl>
            <c:dLbl>
              <c:idx val="3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FC-4F38-9F4F-FB1832E939DD}"/>
                </c:ext>
              </c:extLst>
            </c:dLbl>
            <c:dLbl>
              <c:idx val="4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DFC-4F38-9F4F-FB1832E939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'Баллы после пересдачи (4-5 июл)'!$B$10:$B$14</c:f>
              <c:strCache>
                <c:ptCount val="5"/>
                <c:pt idx="0">
                  <c:v>Обществознание</c:v>
                </c:pt>
                <c:pt idx="1">
                  <c:v>Математика профильная</c:v>
                </c:pt>
                <c:pt idx="2">
                  <c:v>История</c:v>
                </c:pt>
                <c:pt idx="3">
                  <c:v>Биология</c:v>
                </c:pt>
                <c:pt idx="4">
                  <c:v>Информатика и ИКТ</c:v>
                </c:pt>
              </c:strCache>
            </c:strRef>
          </c:cat>
          <c:val>
            <c:numRef>
              <c:f>'Баллы после пересдачи (4-5 июл)'!$E$10:$E$14</c:f>
              <c:numCache>
                <c:formatCode>0</c:formatCode>
                <c:ptCount val="5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DFC-4F38-9F4F-FB1832E939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165376"/>
        <c:axId val="84166912"/>
      </c:barChart>
      <c:catAx>
        <c:axId val="8416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166912"/>
        <c:crosses val="autoZero"/>
        <c:auto val="1"/>
        <c:lblAlgn val="ctr"/>
        <c:lblOffset val="100"/>
        <c:noMultiLvlLbl val="0"/>
      </c:catAx>
      <c:valAx>
        <c:axId val="8416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165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9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045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53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737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359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32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78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08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0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77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0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08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0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27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10814-866C-4A2E-B7D9-C528068AB7E2}" type="datetimeFigureOut">
              <a:rPr lang="ru-RU" smtClean="0"/>
              <a:t>03.09.2024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CCB9E4-974F-40D2-A51C-83DBFD3B9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94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4943B-8561-44F8-A2D9-9142FE33D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337" y="257174"/>
            <a:ext cx="9107488" cy="2971801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РЕЗУЛЬТАТОВ ОГЭ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020B224-3517-4134-B3B6-5B2220784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9442" y="2332101"/>
            <a:ext cx="7766936" cy="109689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dirty="0"/>
              <a:t>Анализ результатов ОГЭ и ЕГЭ </a:t>
            </a:r>
          </a:p>
          <a:p>
            <a:pPr algn="ctr"/>
            <a:r>
              <a:rPr lang="ru-RU" sz="4000" dirty="0"/>
              <a:t>в 2024 </a:t>
            </a:r>
            <a:r>
              <a:rPr lang="ru-RU" sz="4000" dirty="0" smtClean="0"/>
              <a:t>году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0530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816ED0-25AD-4CFF-A191-8F1E45E67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Количество участников ОГЭ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234E0184-BA01-4B4B-9724-6B194A0F0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646634"/>
              </p:ext>
            </p:extLst>
          </p:nvPr>
        </p:nvGraphicFramePr>
        <p:xfrm>
          <a:off x="1222375" y="1577975"/>
          <a:ext cx="8054975" cy="3927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958">
                  <a:extLst>
                    <a:ext uri="{9D8B030D-6E8A-4147-A177-3AD203B41FA5}">
                      <a16:colId xmlns:a16="http://schemas.microsoft.com/office/drawing/2014/main" xmlns="" val="4113719981"/>
                    </a:ext>
                  </a:extLst>
                </a:gridCol>
                <a:gridCol w="2672217">
                  <a:extLst>
                    <a:ext uri="{9D8B030D-6E8A-4147-A177-3AD203B41FA5}">
                      <a16:colId xmlns:a16="http://schemas.microsoft.com/office/drawing/2014/main" xmlns="" val="2378550947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3731062261"/>
                    </a:ext>
                  </a:extLst>
                </a:gridCol>
              </a:tblGrid>
              <a:tr h="1242365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учащихся 9 класса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выпускников допущенных до ГИА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6303299"/>
                  </a:ext>
                </a:extLst>
              </a:tr>
              <a:tr h="1082060">
                <a:tc>
                  <a:txBody>
                    <a:bodyPr/>
                    <a:lstStyle/>
                    <a:p>
                      <a:pPr algn="l"/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Выпускники 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текущего года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обучающиеся по программам ООО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334096"/>
                  </a:ext>
                </a:extLst>
              </a:tr>
              <a:tr h="16030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Выпускники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текущего года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нуждающихся в определении особых условий при прохождении ГВЭ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59755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45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D32E7E-5DB3-44AF-B560-CD5471DA7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Рейтинг предметов по выбору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5F8E39E-6896-4630-9C19-1CED216D8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BC32F68E-B25C-4B25-BCD4-A408CBB56D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970832"/>
              </p:ext>
            </p:extLst>
          </p:nvPr>
        </p:nvGraphicFramePr>
        <p:xfrm>
          <a:off x="487680" y="1540548"/>
          <a:ext cx="7894320" cy="5226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614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BC66E-AC63-48D4-96C0-BCC86337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Основные сроки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C2F6095-FBCA-44F9-94AA-1C20152B7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4D2672E2-3E7D-4317-834B-538D3F301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31433"/>
              </p:ext>
            </p:extLst>
          </p:nvPr>
        </p:nvGraphicFramePr>
        <p:xfrm>
          <a:off x="476250" y="1816762"/>
          <a:ext cx="8455911" cy="504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236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FDDB05-45CF-4E89-A8F8-FADAE9F0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Пересдача июль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D55A8D-4906-4B9E-BEA0-BA9EF091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455F1199-67E9-4BFD-8E40-E44202EB91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316868"/>
              </p:ext>
            </p:extLst>
          </p:nvPr>
        </p:nvGraphicFramePr>
        <p:xfrm>
          <a:off x="428625" y="1638300"/>
          <a:ext cx="8505825" cy="521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6159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7E20CF-91A4-48F0-B277-BD23547D4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Итоги учебного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AA55B8-9DE8-4EF3-A9A6-B42DE3443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21 учащийся на </a:t>
            </a:r>
            <a:r>
              <a:rPr lang="ru-RU"/>
              <a:t>повторное обучение</a:t>
            </a:r>
          </a:p>
          <a:p>
            <a:endParaRPr lang="ru-RU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AE2B039A-DFDD-439C-B6EA-A980D5707E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637789"/>
              </p:ext>
            </p:extLst>
          </p:nvPr>
        </p:nvGraphicFramePr>
        <p:xfrm>
          <a:off x="0" y="3505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996BD1AF-B052-41E3-B34E-5F558B26E2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719756"/>
              </p:ext>
            </p:extLst>
          </p:nvPr>
        </p:nvGraphicFramePr>
        <p:xfrm>
          <a:off x="4105275" y="35283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770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EFE428-89F0-4460-A534-18A727F4C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Результаты ОГЭ, ГВЭ в 9 классе в </a:t>
            </a:r>
            <a:br>
              <a:rPr lang="ru-RU" dirty="0"/>
            </a:br>
            <a:r>
              <a:rPr lang="ru-RU" dirty="0"/>
              <a:t>2024 году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E5D466-2C75-4C7A-8CDC-38C169073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ADFB52FE-0FB0-4D65-AF29-B2618215BB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996097"/>
              </p:ext>
            </p:extLst>
          </p:nvPr>
        </p:nvGraphicFramePr>
        <p:xfrm>
          <a:off x="403668" y="1628775"/>
          <a:ext cx="8596668" cy="5155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560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23BC39-CC42-4C49-9D6D-3EC7AF6E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Результаты ЕГЭ по всем предметам в Ирбитском МО в 2024 году (после пересдачи)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132861-6998-418E-954C-9F4B28927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67EFBC3E-66A2-42BD-9F20-EAF2E6704A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538481"/>
              </p:ext>
            </p:extLst>
          </p:nvPr>
        </p:nvGraphicFramePr>
        <p:xfrm>
          <a:off x="419100" y="2057400"/>
          <a:ext cx="79629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1992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278A1C-D14E-4819-B62D-C44FAD793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Неудовлетворительные оценки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0DB050-5AFA-4BF2-B311-FCC385AD3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743B4C97-30A3-482B-9D70-92DF4E72F7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543707"/>
              </p:ext>
            </p:extLst>
          </p:nvPr>
        </p:nvGraphicFramePr>
        <p:xfrm>
          <a:off x="466725" y="1285875"/>
          <a:ext cx="8382635" cy="557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04564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96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АНАЛИЗ РЕЗУЛЬТАТОВ ОГЭ</vt:lpstr>
      <vt:lpstr>Количество участников ОГЭ   </vt:lpstr>
      <vt:lpstr>Рейтинг предметов по выбору</vt:lpstr>
      <vt:lpstr>Основные сроки</vt:lpstr>
      <vt:lpstr>Пересдача июль</vt:lpstr>
      <vt:lpstr>Итоги учебного года</vt:lpstr>
      <vt:lpstr>Результаты ОГЭ, ГВЭ в 9 классе в  2024 году </vt:lpstr>
      <vt:lpstr>Результаты ЕГЭ по всем предметам в Ирбитском МО в 2024 году (после пересдачи)</vt:lpstr>
      <vt:lpstr>Неудовлетворительные оценки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ОГЭ</dc:title>
  <dc:creator>Евгений Голомидов</dc:creator>
  <cp:lastModifiedBy>User</cp:lastModifiedBy>
  <cp:revision>28</cp:revision>
  <dcterms:created xsi:type="dcterms:W3CDTF">2024-08-27T16:35:26Z</dcterms:created>
  <dcterms:modified xsi:type="dcterms:W3CDTF">2024-09-03T13:05:27Z</dcterms:modified>
</cp:coreProperties>
</file>